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7" r:id="rId5"/>
    <p:sldId id="262" r:id="rId6"/>
    <p:sldId id="263" r:id="rId7"/>
    <p:sldId id="264" r:id="rId8"/>
    <p:sldId id="265" r:id="rId9"/>
    <p:sldId id="266" r:id="rId10"/>
    <p:sldId id="269" r:id="rId11"/>
    <p:sldId id="267" r:id="rId12"/>
    <p:sldId id="268" r:id="rId13"/>
    <p:sldId id="270" r:id="rId14"/>
    <p:sldId id="271" r:id="rId15"/>
    <p:sldId id="272" r:id="rId16"/>
    <p:sldId id="256"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48D36-270A-1946-BA7B-98268A379082}" type="datetimeFigureOut">
              <a:rPr lang="fi-FI" smtClean="0"/>
              <a:t>16.3.2022</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1A733-4837-0845-B670-584B7A5CFE93}" type="slidenum">
              <a:rPr lang="fi-FI" smtClean="0"/>
              <a:t>‹#›</a:t>
            </a:fld>
            <a:endParaRPr lang="fi-FI" dirty="0"/>
          </a:p>
        </p:txBody>
      </p:sp>
    </p:spTree>
    <p:extLst>
      <p:ext uri="{BB962C8B-B14F-4D97-AF65-F5344CB8AC3E}">
        <p14:creationId xmlns:p14="http://schemas.microsoft.com/office/powerpoint/2010/main" val="249251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6FE51E-8C34-AD40-A9CC-D5EE3E7C36C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F467540-9D27-F94F-9EE6-E1EF80978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50288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EC5273-5688-0A46-AFF0-A0DC4EF1C1E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3E31FF3-B336-E94C-93A5-6077802C7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B971598-A2BD-844A-80BA-CF54F6B69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097DDDA-FC2C-D341-9C2C-0880A06D954E}"/>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6" name="Alatunnisteen paikkamerkki 5">
            <a:extLst>
              <a:ext uri="{FF2B5EF4-FFF2-40B4-BE49-F238E27FC236}">
                <a16:creationId xmlns:a16="http://schemas.microsoft.com/office/drawing/2014/main" id="{AAA942FC-18C4-234C-A2B1-EBB7FB3F5F5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A99403CD-1584-FB4F-9593-94BCCEECB6C6}"/>
              </a:ext>
            </a:extLst>
          </p:cNvPr>
          <p:cNvSpPr>
            <a:spLocks noGrp="1"/>
          </p:cNvSpPr>
          <p:nvPr>
            <p:ph type="sldNum" sz="quarter" idx="12"/>
          </p:nvPr>
        </p:nvSpPr>
        <p:spPr/>
        <p:txBody>
          <a:bodyPr/>
          <a:lstStyle/>
          <a:p>
            <a:fld id="{6D2939B2-234C-8F49-A520-80A4321C0576}" type="slidenum">
              <a:rPr lang="fi-FI" smtClean="0"/>
              <a:t>‹#›</a:t>
            </a:fld>
            <a:endParaRPr lang="fi-FI" dirty="0"/>
          </a:p>
        </p:txBody>
      </p:sp>
    </p:spTree>
    <p:extLst>
      <p:ext uri="{BB962C8B-B14F-4D97-AF65-F5344CB8AC3E}">
        <p14:creationId xmlns:p14="http://schemas.microsoft.com/office/powerpoint/2010/main" val="224252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80D5DD-A578-144C-BF4C-1F4EE8BF93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10BEB4F-5645-FE46-8355-53148F8052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4" name="Tekstin paikkamerkki 3">
            <a:extLst>
              <a:ext uri="{FF2B5EF4-FFF2-40B4-BE49-F238E27FC236}">
                <a16:creationId xmlns:a16="http://schemas.microsoft.com/office/drawing/2014/main" id="{ABF3E0C1-D047-ED40-B767-B1F03057E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BFA9D43-5809-234F-B51D-DBA070ED5C0D}"/>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6" name="Alatunnisteen paikkamerkki 5">
            <a:extLst>
              <a:ext uri="{FF2B5EF4-FFF2-40B4-BE49-F238E27FC236}">
                <a16:creationId xmlns:a16="http://schemas.microsoft.com/office/drawing/2014/main" id="{04911A09-163F-9048-A07C-7B78DFFE83A0}"/>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8C7967-8192-6A4B-A86A-9D73E12E939D}"/>
              </a:ext>
            </a:extLst>
          </p:cNvPr>
          <p:cNvSpPr>
            <a:spLocks noGrp="1"/>
          </p:cNvSpPr>
          <p:nvPr>
            <p:ph type="sldNum" sz="quarter" idx="12"/>
          </p:nvPr>
        </p:nvSpPr>
        <p:spPr/>
        <p:txBody>
          <a:bodyPr/>
          <a:lstStyle/>
          <a:p>
            <a:fld id="{6D2939B2-234C-8F49-A520-80A4321C0576}" type="slidenum">
              <a:rPr lang="fi-FI" smtClean="0"/>
              <a:t>‹#›</a:t>
            </a:fld>
            <a:endParaRPr lang="fi-FI" dirty="0"/>
          </a:p>
        </p:txBody>
      </p:sp>
    </p:spTree>
    <p:extLst>
      <p:ext uri="{BB962C8B-B14F-4D97-AF65-F5344CB8AC3E}">
        <p14:creationId xmlns:p14="http://schemas.microsoft.com/office/powerpoint/2010/main" val="27009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6193E2-D016-EA45-94E6-EDA573A93F2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A7725C0-A12C-204F-892D-6DE523A9818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15DCC69-2B83-0D4E-BC79-296504429DD9}"/>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5" name="Alatunnisteen paikkamerkki 4">
            <a:extLst>
              <a:ext uri="{FF2B5EF4-FFF2-40B4-BE49-F238E27FC236}">
                <a16:creationId xmlns:a16="http://schemas.microsoft.com/office/drawing/2014/main" id="{3BB2359A-229D-D141-8D3A-0A843654FC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D88DF11-1C91-4D46-92D9-ABC68C279C3B}"/>
              </a:ext>
            </a:extLst>
          </p:cNvPr>
          <p:cNvSpPr>
            <a:spLocks noGrp="1"/>
          </p:cNvSpPr>
          <p:nvPr>
            <p:ph type="sldNum" sz="quarter" idx="12"/>
          </p:nvPr>
        </p:nvSpPr>
        <p:spPr/>
        <p:txBody>
          <a:bodyPr/>
          <a:lstStyle/>
          <a:p>
            <a:fld id="{6D2939B2-234C-8F49-A520-80A4321C0576}" type="slidenum">
              <a:rPr lang="fi-FI" smtClean="0"/>
              <a:t>‹#›</a:t>
            </a:fld>
            <a:endParaRPr lang="fi-FI" dirty="0"/>
          </a:p>
        </p:txBody>
      </p:sp>
    </p:spTree>
    <p:extLst>
      <p:ext uri="{BB962C8B-B14F-4D97-AF65-F5344CB8AC3E}">
        <p14:creationId xmlns:p14="http://schemas.microsoft.com/office/powerpoint/2010/main" val="4117495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572499B-57AD-AE4B-93AB-BF64F98AA45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116A662-134E-3E47-8C1C-98431BCE601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CCCFCA-116E-9F49-98C8-62B794050C69}"/>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5" name="Alatunnisteen paikkamerkki 4">
            <a:extLst>
              <a:ext uri="{FF2B5EF4-FFF2-40B4-BE49-F238E27FC236}">
                <a16:creationId xmlns:a16="http://schemas.microsoft.com/office/drawing/2014/main" id="{6652638C-1C66-3543-B962-273CD0B701C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94D45C5-026D-F54B-9A09-11DDCB2C59ED}"/>
              </a:ext>
            </a:extLst>
          </p:cNvPr>
          <p:cNvSpPr>
            <a:spLocks noGrp="1"/>
          </p:cNvSpPr>
          <p:nvPr>
            <p:ph type="sldNum" sz="quarter" idx="12"/>
          </p:nvPr>
        </p:nvSpPr>
        <p:spPr/>
        <p:txBody>
          <a:bodyPr/>
          <a:lstStyle/>
          <a:p>
            <a:fld id="{6D2939B2-234C-8F49-A520-80A4321C0576}" type="slidenum">
              <a:rPr lang="fi-FI" smtClean="0"/>
              <a:t>‹#›</a:t>
            </a:fld>
            <a:endParaRPr lang="fi-FI" dirty="0"/>
          </a:p>
        </p:txBody>
      </p:sp>
    </p:spTree>
    <p:extLst>
      <p:ext uri="{BB962C8B-B14F-4D97-AF65-F5344CB8AC3E}">
        <p14:creationId xmlns:p14="http://schemas.microsoft.com/office/powerpoint/2010/main" val="130752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75ABA-3AC6-E248-9A0E-FFEA82E1CC8A}"/>
              </a:ext>
            </a:extLst>
          </p:cNvPr>
          <p:cNvSpPr>
            <a:spLocks noGrp="1"/>
          </p:cNvSpPr>
          <p:nvPr>
            <p:ph type="title"/>
          </p:nvPr>
        </p:nvSpPr>
        <p:spPr/>
        <p:txBody>
          <a:bodyPr>
            <a:normAutofit/>
          </a:bodyPr>
          <a:lstStyle>
            <a:lvl1pPr>
              <a:defRPr sz="4000" b="1" i="0">
                <a:latin typeface="Century Gothic" panose="020B0502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D4CC8968-A493-BF4F-A27B-27B5C8ECDEC6}"/>
              </a:ext>
            </a:extLst>
          </p:cNvPr>
          <p:cNvSpPr>
            <a:spLocks noGrp="1"/>
          </p:cNvSpPr>
          <p:nvPr>
            <p:ph idx="1"/>
          </p:nvPr>
        </p:nvSpPr>
        <p:spPr>
          <a:xfrm>
            <a:off x="838200" y="1825625"/>
            <a:ext cx="6596270" cy="4351338"/>
          </a:xfrm>
        </p:spPr>
        <p:txBody>
          <a:bodyPr/>
          <a:lstStyle>
            <a:lvl1pPr>
              <a:defRPr b="0" i="0">
                <a:latin typeface="Century Gothic" panose="020B0502020202020204" pitchFamily="34" charset="0"/>
              </a:defRPr>
            </a:lvl1pPr>
            <a:lvl2pPr>
              <a:defRPr b="0" i="0">
                <a:latin typeface="Century Gothic" panose="020B0502020202020204" pitchFamily="34" charset="0"/>
              </a:defRPr>
            </a:lvl2pPr>
            <a:lvl3pPr>
              <a:defRPr b="0" i="0">
                <a:latin typeface="Century Gothic" panose="020B0502020202020204" pitchFamily="34" charset="0"/>
              </a:defRPr>
            </a:lvl3pPr>
            <a:lvl4pPr>
              <a:defRPr b="0" i="0">
                <a:latin typeface="Century Gothic" panose="020B0502020202020204" pitchFamily="34" charset="0"/>
              </a:defRPr>
            </a:lvl4pPr>
            <a:lvl5pPr>
              <a:defRPr b="0" i="0">
                <a:latin typeface="Century Gothic" panose="020B0502020202020204" pitchFamily="34" charset="0"/>
              </a:defRPr>
            </a:lvl5pPr>
          </a:lstStyle>
          <a:p>
            <a:pPr lvl="0"/>
            <a:r>
              <a:rPr lang="fi-FI"/>
              <a:t>Muokkaa tekstin perustyylejä napsauttamalla</a:t>
            </a:r>
          </a:p>
          <a:p>
            <a:pPr lvl="1"/>
            <a:r>
              <a:rPr lang="fi-FI"/>
              <a:t>toinen taso</a:t>
            </a:r>
          </a:p>
          <a:p>
            <a:pPr lvl="2"/>
            <a:r>
              <a:rPr lang="fi-FI"/>
              <a:t>kolmas taso</a:t>
            </a:r>
          </a:p>
        </p:txBody>
      </p:sp>
      <p:sp>
        <p:nvSpPr>
          <p:cNvPr id="4" name="Päivämäärän paikkamerkki 3">
            <a:extLst>
              <a:ext uri="{FF2B5EF4-FFF2-40B4-BE49-F238E27FC236}">
                <a16:creationId xmlns:a16="http://schemas.microsoft.com/office/drawing/2014/main" id="{D8CD5CC8-6429-FA4E-8776-F7B7B990CAC2}"/>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5" name="Alatunnisteen paikkamerkki 4">
            <a:extLst>
              <a:ext uri="{FF2B5EF4-FFF2-40B4-BE49-F238E27FC236}">
                <a16:creationId xmlns:a16="http://schemas.microsoft.com/office/drawing/2014/main" id="{45FCDD80-9A54-404F-9E25-73B8F89BED6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FA7CF14A-3C61-9C42-A439-D3BEE5E5E16A}"/>
              </a:ext>
            </a:extLst>
          </p:cNvPr>
          <p:cNvSpPr>
            <a:spLocks noGrp="1"/>
          </p:cNvSpPr>
          <p:nvPr>
            <p:ph type="sldNum" sz="quarter" idx="12"/>
          </p:nvPr>
        </p:nvSpPr>
        <p:spPr/>
        <p:txBody>
          <a:bodyPr/>
          <a:lstStyle/>
          <a:p>
            <a:fld id="{6D2939B2-234C-8F49-A520-80A4321C0576}" type="slidenum">
              <a:rPr lang="fi-FI" smtClean="0"/>
              <a:t>‹#›</a:t>
            </a:fld>
            <a:endParaRPr lang="fi-FI" dirty="0"/>
          </a:p>
        </p:txBody>
      </p:sp>
      <p:sp>
        <p:nvSpPr>
          <p:cNvPr id="7" name="Sisällön paikkamerkki 2">
            <a:extLst>
              <a:ext uri="{FF2B5EF4-FFF2-40B4-BE49-F238E27FC236}">
                <a16:creationId xmlns:a16="http://schemas.microsoft.com/office/drawing/2014/main" id="{478681AF-41CF-6841-A15E-8CB9BDC0938C}"/>
              </a:ext>
            </a:extLst>
          </p:cNvPr>
          <p:cNvSpPr>
            <a:spLocks noGrp="1"/>
          </p:cNvSpPr>
          <p:nvPr>
            <p:ph idx="13"/>
          </p:nvPr>
        </p:nvSpPr>
        <p:spPr>
          <a:xfrm>
            <a:off x="7593495" y="1825625"/>
            <a:ext cx="4323521" cy="4351338"/>
          </a:xfrm>
        </p:spPr>
        <p:txBody>
          <a:bodyPr/>
          <a:lstStyle>
            <a:lvl1pPr marL="0" indent="0">
              <a:buNone/>
              <a:defRPr b="0" i="0">
                <a:latin typeface="Century Gothic" panose="020B0502020202020204" pitchFamily="34" charset="0"/>
              </a:defRPr>
            </a:lvl1pPr>
            <a:lvl2pPr>
              <a:defRPr b="0" i="0">
                <a:latin typeface="Century Gothic" panose="020B0502020202020204" pitchFamily="34" charset="0"/>
              </a:defRPr>
            </a:lvl2pPr>
            <a:lvl3pPr>
              <a:defRPr b="0" i="0">
                <a:latin typeface="Century Gothic" panose="020B0502020202020204" pitchFamily="34" charset="0"/>
              </a:defRPr>
            </a:lvl3pPr>
            <a:lvl4pPr>
              <a:defRPr b="0" i="0">
                <a:latin typeface="Century Gothic" panose="020B0502020202020204" pitchFamily="34" charset="0"/>
              </a:defRPr>
            </a:lvl4pPr>
            <a:lvl5pPr>
              <a:defRPr b="0" i="0">
                <a:latin typeface="Century Gothic" panose="020B0502020202020204" pitchFamily="34" charset="0"/>
              </a:defRPr>
            </a:lvl5pPr>
          </a:lstStyle>
          <a:p>
            <a:pPr lvl="0"/>
            <a:r>
              <a:rPr lang="fi-FI"/>
              <a:t>Muokkaa tekstin perustyylejä napsauttamalla</a:t>
            </a:r>
          </a:p>
        </p:txBody>
      </p:sp>
      <p:pic>
        <p:nvPicPr>
          <p:cNvPr id="8" name="Kuva 7">
            <a:extLst>
              <a:ext uri="{FF2B5EF4-FFF2-40B4-BE49-F238E27FC236}">
                <a16:creationId xmlns:a16="http://schemas.microsoft.com/office/drawing/2014/main" id="{4FF2AF48-BD1F-CB4D-8018-6D57B536020E}"/>
              </a:ext>
            </a:extLst>
          </p:cNvPr>
          <p:cNvPicPr>
            <a:picLocks noChangeAspect="1"/>
          </p:cNvPicPr>
          <p:nvPr userDrawn="1"/>
        </p:nvPicPr>
        <p:blipFill>
          <a:blip r:embed="rId2"/>
          <a:stretch>
            <a:fillRect/>
          </a:stretch>
        </p:blipFill>
        <p:spPr>
          <a:xfrm>
            <a:off x="10755797" y="6299890"/>
            <a:ext cx="1196006" cy="370359"/>
          </a:xfrm>
          <a:prstGeom prst="rect">
            <a:avLst/>
          </a:prstGeom>
        </p:spPr>
      </p:pic>
    </p:spTree>
    <p:extLst>
      <p:ext uri="{BB962C8B-B14F-4D97-AF65-F5344CB8AC3E}">
        <p14:creationId xmlns:p14="http://schemas.microsoft.com/office/powerpoint/2010/main" val="23587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75ABA-3AC6-E248-9A0E-FFEA82E1CC8A}"/>
              </a:ext>
            </a:extLst>
          </p:cNvPr>
          <p:cNvSpPr>
            <a:spLocks noGrp="1"/>
          </p:cNvSpPr>
          <p:nvPr>
            <p:ph type="title"/>
          </p:nvPr>
        </p:nvSpPr>
        <p:spPr/>
        <p:txBody>
          <a:bodyPr>
            <a:normAutofit/>
          </a:bodyPr>
          <a:lstStyle>
            <a:lvl1pPr>
              <a:defRPr sz="4000" b="1" i="0">
                <a:latin typeface="Century Gothic" panose="020B0502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D4CC8968-A493-BF4F-A27B-27B5C8ECDEC6}"/>
              </a:ext>
            </a:extLst>
          </p:cNvPr>
          <p:cNvSpPr>
            <a:spLocks noGrp="1"/>
          </p:cNvSpPr>
          <p:nvPr>
            <p:ph idx="1"/>
          </p:nvPr>
        </p:nvSpPr>
        <p:spPr>
          <a:xfrm>
            <a:off x="838200" y="1825625"/>
            <a:ext cx="10515600" cy="4351338"/>
          </a:xfrm>
        </p:spPr>
        <p:txBody>
          <a:bodyPr/>
          <a:lstStyle>
            <a:lvl1pPr>
              <a:defRPr b="0" i="0">
                <a:latin typeface="Century Gothic" panose="020B0502020202020204" pitchFamily="34" charset="0"/>
              </a:defRPr>
            </a:lvl1pPr>
            <a:lvl2pPr>
              <a:defRPr b="0" i="0">
                <a:latin typeface="Century Gothic" panose="020B0502020202020204" pitchFamily="34" charset="0"/>
              </a:defRPr>
            </a:lvl2pPr>
            <a:lvl3pPr>
              <a:defRPr b="0" i="0">
                <a:latin typeface="Century Gothic" panose="020B0502020202020204" pitchFamily="34" charset="0"/>
              </a:defRPr>
            </a:lvl3pPr>
            <a:lvl4pPr>
              <a:defRPr b="0" i="0">
                <a:latin typeface="Century Gothic" panose="020B0502020202020204" pitchFamily="34" charset="0"/>
              </a:defRPr>
            </a:lvl4pPr>
            <a:lvl5pPr>
              <a:defRPr b="0" i="0">
                <a:latin typeface="Century Gothic" panose="020B0502020202020204" pitchFamily="34" charset="0"/>
              </a:defRPr>
            </a:lvl5pPr>
          </a:lstStyle>
          <a:p>
            <a:pPr lvl="0"/>
            <a:r>
              <a:rPr lang="fi-FI"/>
              <a:t>Muokkaa tekstin perustyylejä napsauttamalla</a:t>
            </a:r>
          </a:p>
          <a:p>
            <a:pPr lvl="1"/>
            <a:r>
              <a:rPr lang="fi-FI"/>
              <a:t>toinen taso</a:t>
            </a:r>
          </a:p>
          <a:p>
            <a:pPr lvl="2"/>
            <a:r>
              <a:rPr lang="fi-FI"/>
              <a:t>kolmas taso</a:t>
            </a:r>
          </a:p>
        </p:txBody>
      </p:sp>
      <p:sp>
        <p:nvSpPr>
          <p:cNvPr id="4" name="Päivämäärän paikkamerkki 3">
            <a:extLst>
              <a:ext uri="{FF2B5EF4-FFF2-40B4-BE49-F238E27FC236}">
                <a16:creationId xmlns:a16="http://schemas.microsoft.com/office/drawing/2014/main" id="{D8CD5CC8-6429-FA4E-8776-F7B7B990CAC2}"/>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5" name="Alatunnisteen paikkamerkki 4">
            <a:extLst>
              <a:ext uri="{FF2B5EF4-FFF2-40B4-BE49-F238E27FC236}">
                <a16:creationId xmlns:a16="http://schemas.microsoft.com/office/drawing/2014/main" id="{45FCDD80-9A54-404F-9E25-73B8F89BED6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FA7CF14A-3C61-9C42-A439-D3BEE5E5E16A}"/>
              </a:ext>
            </a:extLst>
          </p:cNvPr>
          <p:cNvSpPr>
            <a:spLocks noGrp="1"/>
          </p:cNvSpPr>
          <p:nvPr>
            <p:ph type="sldNum" sz="quarter" idx="12"/>
          </p:nvPr>
        </p:nvSpPr>
        <p:spPr/>
        <p:txBody>
          <a:bodyPr/>
          <a:lstStyle/>
          <a:p>
            <a:fld id="{6D2939B2-234C-8F49-A520-80A4321C0576}" type="slidenum">
              <a:rPr lang="fi-FI" smtClean="0"/>
              <a:t>‹#›</a:t>
            </a:fld>
            <a:endParaRPr lang="fi-FI" dirty="0"/>
          </a:p>
        </p:txBody>
      </p:sp>
      <p:pic>
        <p:nvPicPr>
          <p:cNvPr id="10" name="Kuva 9">
            <a:extLst>
              <a:ext uri="{FF2B5EF4-FFF2-40B4-BE49-F238E27FC236}">
                <a16:creationId xmlns:a16="http://schemas.microsoft.com/office/drawing/2014/main" id="{FA95D721-31E2-2C48-A0CE-03971942CEAA}"/>
              </a:ext>
            </a:extLst>
          </p:cNvPr>
          <p:cNvPicPr>
            <a:picLocks noChangeAspect="1"/>
          </p:cNvPicPr>
          <p:nvPr userDrawn="1"/>
        </p:nvPicPr>
        <p:blipFill>
          <a:blip r:embed="rId2"/>
          <a:stretch>
            <a:fillRect/>
          </a:stretch>
        </p:blipFill>
        <p:spPr>
          <a:xfrm>
            <a:off x="10755797" y="6299890"/>
            <a:ext cx="1196006" cy="370359"/>
          </a:xfrm>
          <a:prstGeom prst="rect">
            <a:avLst/>
          </a:prstGeom>
        </p:spPr>
      </p:pic>
      <p:pic>
        <p:nvPicPr>
          <p:cNvPr id="9" name="Kuva 8">
            <a:extLst>
              <a:ext uri="{FF2B5EF4-FFF2-40B4-BE49-F238E27FC236}">
                <a16:creationId xmlns:a16="http://schemas.microsoft.com/office/drawing/2014/main" id="{52769DAD-CD9E-D64A-B1EC-0E8257B9E3B9}"/>
              </a:ext>
            </a:extLst>
          </p:cNvPr>
          <p:cNvPicPr>
            <a:picLocks noChangeAspect="1"/>
          </p:cNvPicPr>
          <p:nvPr userDrawn="1"/>
        </p:nvPicPr>
        <p:blipFill>
          <a:blip r:embed="rId3"/>
          <a:stretch>
            <a:fillRect/>
          </a:stretch>
        </p:blipFill>
        <p:spPr>
          <a:xfrm>
            <a:off x="9922560" y="-5211"/>
            <a:ext cx="2269440" cy="2269440"/>
          </a:xfrm>
          <a:prstGeom prst="rect">
            <a:avLst/>
          </a:prstGeom>
        </p:spPr>
      </p:pic>
    </p:spTree>
    <p:extLst>
      <p:ext uri="{BB962C8B-B14F-4D97-AF65-F5344CB8AC3E}">
        <p14:creationId xmlns:p14="http://schemas.microsoft.com/office/powerpoint/2010/main" val="265154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51EF30-FEA0-414F-A0CA-38D830FCDD2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D315A52-4F24-3649-A422-75F5C64030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905F958-C5B3-194E-AB30-553269508BE9}"/>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5" name="Alatunnisteen paikkamerkki 4">
            <a:extLst>
              <a:ext uri="{FF2B5EF4-FFF2-40B4-BE49-F238E27FC236}">
                <a16:creationId xmlns:a16="http://schemas.microsoft.com/office/drawing/2014/main" id="{C6B9ADF2-0A45-F946-B4CE-2AADFF80229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E33037E-E4B5-6342-ABD6-A144E17FEF4B}"/>
              </a:ext>
            </a:extLst>
          </p:cNvPr>
          <p:cNvSpPr>
            <a:spLocks noGrp="1"/>
          </p:cNvSpPr>
          <p:nvPr>
            <p:ph type="sldNum" sz="quarter" idx="12"/>
          </p:nvPr>
        </p:nvSpPr>
        <p:spPr/>
        <p:txBody>
          <a:bodyPr/>
          <a:lstStyle/>
          <a:p>
            <a:fld id="{6D2939B2-234C-8F49-A520-80A4321C0576}" type="slidenum">
              <a:rPr lang="fi-FI" smtClean="0"/>
              <a:t>‹#›</a:t>
            </a:fld>
            <a:endParaRPr lang="fi-FI" dirty="0"/>
          </a:p>
        </p:txBody>
      </p:sp>
    </p:spTree>
    <p:extLst>
      <p:ext uri="{BB962C8B-B14F-4D97-AF65-F5344CB8AC3E}">
        <p14:creationId xmlns:p14="http://schemas.microsoft.com/office/powerpoint/2010/main" val="231345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69D25E-63B6-4848-BD91-1681A0622EE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6F88BC8-086A-DD4F-88C7-9EEBBF1907E3}"/>
              </a:ext>
            </a:extLst>
          </p:cNvPr>
          <p:cNvSpPr>
            <a:spLocks noGrp="1"/>
          </p:cNvSpPr>
          <p:nvPr>
            <p:ph sz="half" idx="1"/>
          </p:nvPr>
        </p:nvSpPr>
        <p:spPr>
          <a:xfrm>
            <a:off x="838200" y="1825625"/>
            <a:ext cx="5542722" cy="4351338"/>
          </a:xfrm>
        </p:spPr>
        <p:txBody>
          <a:bodyPr/>
          <a:lstStyle/>
          <a:p>
            <a:pPr lvl="0"/>
            <a:r>
              <a:rPr lang="fi-FI"/>
              <a:t>Muokkaa tekstin perustyylejä napsauttamalla</a:t>
            </a:r>
          </a:p>
          <a:p>
            <a:pPr lvl="1"/>
            <a:r>
              <a:rPr lang="fi-FI"/>
              <a:t>toinen taso</a:t>
            </a:r>
          </a:p>
          <a:p>
            <a:pPr lvl="2"/>
            <a:r>
              <a:rPr lang="fi-FI"/>
              <a:t>kolmas taso</a:t>
            </a:r>
          </a:p>
        </p:txBody>
      </p:sp>
      <p:sp>
        <p:nvSpPr>
          <p:cNvPr id="5" name="Päivämäärän paikkamerkki 4">
            <a:extLst>
              <a:ext uri="{FF2B5EF4-FFF2-40B4-BE49-F238E27FC236}">
                <a16:creationId xmlns:a16="http://schemas.microsoft.com/office/drawing/2014/main" id="{8F9B035C-983B-934B-B3ED-7AD49C7A7DCE}"/>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6" name="Alatunnisteen paikkamerkki 5">
            <a:extLst>
              <a:ext uri="{FF2B5EF4-FFF2-40B4-BE49-F238E27FC236}">
                <a16:creationId xmlns:a16="http://schemas.microsoft.com/office/drawing/2014/main" id="{B272D03B-A539-F848-A8C2-A6D69DBED717}"/>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CD75464-D3F4-3E4C-8C9F-2F0F5527099E}"/>
              </a:ext>
            </a:extLst>
          </p:cNvPr>
          <p:cNvSpPr>
            <a:spLocks noGrp="1"/>
          </p:cNvSpPr>
          <p:nvPr>
            <p:ph type="sldNum" sz="quarter" idx="12"/>
          </p:nvPr>
        </p:nvSpPr>
        <p:spPr/>
        <p:txBody>
          <a:bodyPr/>
          <a:lstStyle/>
          <a:p>
            <a:fld id="{6D2939B2-234C-8F49-A520-80A4321C0576}" type="slidenum">
              <a:rPr lang="fi-FI" smtClean="0"/>
              <a:t>‹#›</a:t>
            </a:fld>
            <a:endParaRPr lang="fi-FI" dirty="0"/>
          </a:p>
        </p:txBody>
      </p:sp>
      <p:pic>
        <p:nvPicPr>
          <p:cNvPr id="9" name="Kuva 8" descr="Kuva, joka sisältää kohteen neliö&#10;&#10;Kuvaus luotu automaattisesti">
            <a:extLst>
              <a:ext uri="{FF2B5EF4-FFF2-40B4-BE49-F238E27FC236}">
                <a16:creationId xmlns:a16="http://schemas.microsoft.com/office/drawing/2014/main" id="{1B2FA685-7511-564A-9051-53051FD1F0EC}"/>
              </a:ext>
            </a:extLst>
          </p:cNvPr>
          <p:cNvPicPr>
            <a:picLocks noChangeAspect="1"/>
          </p:cNvPicPr>
          <p:nvPr userDrawn="1"/>
        </p:nvPicPr>
        <p:blipFill>
          <a:blip r:embed="rId2"/>
          <a:stretch>
            <a:fillRect/>
          </a:stretch>
        </p:blipFill>
        <p:spPr>
          <a:xfrm>
            <a:off x="7554015" y="2096294"/>
            <a:ext cx="3365500" cy="3810000"/>
          </a:xfrm>
          <a:prstGeom prst="rect">
            <a:avLst/>
          </a:prstGeom>
        </p:spPr>
      </p:pic>
      <p:sp>
        <p:nvSpPr>
          <p:cNvPr id="11" name="Alaotsikko 2">
            <a:extLst>
              <a:ext uri="{FF2B5EF4-FFF2-40B4-BE49-F238E27FC236}">
                <a16:creationId xmlns:a16="http://schemas.microsoft.com/office/drawing/2014/main" id="{6314AE3A-454C-834F-B400-71C91A20713E}"/>
              </a:ext>
            </a:extLst>
          </p:cNvPr>
          <p:cNvSpPr>
            <a:spLocks noGrp="1"/>
          </p:cNvSpPr>
          <p:nvPr>
            <p:ph type="subTitle" idx="13" hasCustomPrompt="1"/>
          </p:nvPr>
        </p:nvSpPr>
        <p:spPr>
          <a:xfrm>
            <a:off x="7783995" y="2425356"/>
            <a:ext cx="2905539" cy="3160435"/>
          </a:xfrm>
        </p:spPr>
        <p:txBody>
          <a:bodyPr/>
          <a:lstStyle>
            <a:lvl1pPr marL="0" indent="0" algn="ctr">
              <a:buNone/>
              <a:defRPr sz="2400" b="1"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nostoa </a:t>
            </a:r>
            <a:r>
              <a:rPr lang="fi-FI" dirty="0" err="1"/>
              <a:t>napsautt</a:t>
            </a:r>
            <a:r>
              <a:rPr lang="fi-FI" dirty="0"/>
              <a:t>.</a:t>
            </a:r>
          </a:p>
        </p:txBody>
      </p:sp>
      <p:pic>
        <p:nvPicPr>
          <p:cNvPr id="12" name="Kuva 11">
            <a:extLst>
              <a:ext uri="{FF2B5EF4-FFF2-40B4-BE49-F238E27FC236}">
                <a16:creationId xmlns:a16="http://schemas.microsoft.com/office/drawing/2014/main" id="{F921BC9B-F7AC-0547-BC10-9205E48DA797}"/>
              </a:ext>
            </a:extLst>
          </p:cNvPr>
          <p:cNvPicPr>
            <a:picLocks noChangeAspect="1"/>
          </p:cNvPicPr>
          <p:nvPr userDrawn="1"/>
        </p:nvPicPr>
        <p:blipFill>
          <a:blip r:embed="rId3"/>
          <a:stretch>
            <a:fillRect/>
          </a:stretch>
        </p:blipFill>
        <p:spPr>
          <a:xfrm>
            <a:off x="10755797" y="6299890"/>
            <a:ext cx="1196006" cy="370359"/>
          </a:xfrm>
          <a:prstGeom prst="rect">
            <a:avLst/>
          </a:prstGeom>
        </p:spPr>
      </p:pic>
    </p:spTree>
    <p:extLst>
      <p:ext uri="{BB962C8B-B14F-4D97-AF65-F5344CB8AC3E}">
        <p14:creationId xmlns:p14="http://schemas.microsoft.com/office/powerpoint/2010/main" val="175728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93D833-2C36-394F-A93E-1BDC855E598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50CCBDA-4F76-AB4E-8FEF-E5D83825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B169F13-AAFD-3347-A71B-35A6F01C5EB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E936786-A65B-C24C-8EF0-C474B32FE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A03A237-D11A-0C4B-A13D-A8045E58861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E3A71DC-D424-8141-944A-002D36E2D4BF}"/>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8" name="Alatunnisteen paikkamerkki 7">
            <a:extLst>
              <a:ext uri="{FF2B5EF4-FFF2-40B4-BE49-F238E27FC236}">
                <a16:creationId xmlns:a16="http://schemas.microsoft.com/office/drawing/2014/main" id="{6906D032-DFF8-4C43-A049-BB09A3776F1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4F2245DE-33FB-1D46-97E8-539961268BEB}"/>
              </a:ext>
            </a:extLst>
          </p:cNvPr>
          <p:cNvSpPr>
            <a:spLocks noGrp="1"/>
          </p:cNvSpPr>
          <p:nvPr>
            <p:ph type="sldNum" sz="quarter" idx="12"/>
          </p:nvPr>
        </p:nvSpPr>
        <p:spPr/>
        <p:txBody>
          <a:bodyPr/>
          <a:lstStyle/>
          <a:p>
            <a:fld id="{6D2939B2-234C-8F49-A520-80A4321C0576}" type="slidenum">
              <a:rPr lang="fi-FI" smtClean="0"/>
              <a:t>‹#›</a:t>
            </a:fld>
            <a:endParaRPr lang="fi-FI" dirty="0"/>
          </a:p>
        </p:txBody>
      </p:sp>
    </p:spTree>
    <p:extLst>
      <p:ext uri="{BB962C8B-B14F-4D97-AF65-F5344CB8AC3E}">
        <p14:creationId xmlns:p14="http://schemas.microsoft.com/office/powerpoint/2010/main" val="401548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B8E0AD-C08E-D940-8BB3-C897317317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1667B74-562A-EC42-B4C7-87E7862B0D55}"/>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4" name="Alatunnisteen paikkamerkki 3">
            <a:extLst>
              <a:ext uri="{FF2B5EF4-FFF2-40B4-BE49-F238E27FC236}">
                <a16:creationId xmlns:a16="http://schemas.microsoft.com/office/drawing/2014/main" id="{A31D1154-15E7-6242-81C2-517A1EC4B576}"/>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6FD8EFF0-3B91-354E-AB7E-371625524BC6}"/>
              </a:ext>
            </a:extLst>
          </p:cNvPr>
          <p:cNvSpPr>
            <a:spLocks noGrp="1"/>
          </p:cNvSpPr>
          <p:nvPr>
            <p:ph type="sldNum" sz="quarter" idx="12"/>
          </p:nvPr>
        </p:nvSpPr>
        <p:spPr/>
        <p:txBody>
          <a:bodyPr/>
          <a:lstStyle/>
          <a:p>
            <a:fld id="{6D2939B2-234C-8F49-A520-80A4321C0576}" type="slidenum">
              <a:rPr lang="fi-FI" smtClean="0"/>
              <a:t>‹#›</a:t>
            </a:fld>
            <a:endParaRPr lang="fi-FI" dirty="0"/>
          </a:p>
        </p:txBody>
      </p:sp>
    </p:spTree>
    <p:extLst>
      <p:ext uri="{BB962C8B-B14F-4D97-AF65-F5344CB8AC3E}">
        <p14:creationId xmlns:p14="http://schemas.microsoft.com/office/powerpoint/2010/main" val="416921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FCA7E01-B71D-5F42-B8F5-74D20FCCCE87}"/>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3" name="Alatunnisteen paikkamerkki 2">
            <a:extLst>
              <a:ext uri="{FF2B5EF4-FFF2-40B4-BE49-F238E27FC236}">
                <a16:creationId xmlns:a16="http://schemas.microsoft.com/office/drawing/2014/main" id="{E0178AE8-928F-EB46-A5AC-877677D2CD2C}"/>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A80C4B65-9A80-644C-A43A-0A1404DC6967}"/>
              </a:ext>
            </a:extLst>
          </p:cNvPr>
          <p:cNvSpPr>
            <a:spLocks noGrp="1"/>
          </p:cNvSpPr>
          <p:nvPr>
            <p:ph type="sldNum" sz="quarter" idx="12"/>
          </p:nvPr>
        </p:nvSpPr>
        <p:spPr/>
        <p:txBody>
          <a:bodyPr/>
          <a:lstStyle/>
          <a:p>
            <a:fld id="{6D2939B2-234C-8F49-A520-80A4321C0576}" type="slidenum">
              <a:rPr lang="fi-FI" smtClean="0"/>
              <a:t>‹#›</a:t>
            </a:fld>
            <a:endParaRPr lang="fi-FI" dirty="0"/>
          </a:p>
        </p:txBody>
      </p:sp>
      <p:pic>
        <p:nvPicPr>
          <p:cNvPr id="5" name="Kuva 4">
            <a:extLst>
              <a:ext uri="{FF2B5EF4-FFF2-40B4-BE49-F238E27FC236}">
                <a16:creationId xmlns:a16="http://schemas.microsoft.com/office/drawing/2014/main" id="{99502B38-FF05-1E4F-B611-CBFDEA6F09BC}"/>
              </a:ext>
            </a:extLst>
          </p:cNvPr>
          <p:cNvPicPr>
            <a:picLocks noChangeAspect="1"/>
          </p:cNvPicPr>
          <p:nvPr userDrawn="1"/>
        </p:nvPicPr>
        <p:blipFill>
          <a:blip r:embed="rId2"/>
          <a:stretch>
            <a:fillRect/>
          </a:stretch>
        </p:blipFill>
        <p:spPr>
          <a:xfrm>
            <a:off x="0" y="2366"/>
            <a:ext cx="12192000" cy="6853267"/>
          </a:xfrm>
          <a:prstGeom prst="rect">
            <a:avLst/>
          </a:prstGeom>
        </p:spPr>
      </p:pic>
    </p:spTree>
    <p:extLst>
      <p:ext uri="{BB962C8B-B14F-4D97-AF65-F5344CB8AC3E}">
        <p14:creationId xmlns:p14="http://schemas.microsoft.com/office/powerpoint/2010/main" val="359989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FCA7E01-B71D-5F42-B8F5-74D20FCCCE87}"/>
              </a:ext>
            </a:extLst>
          </p:cNvPr>
          <p:cNvSpPr>
            <a:spLocks noGrp="1"/>
          </p:cNvSpPr>
          <p:nvPr>
            <p:ph type="dt" sz="half" idx="10"/>
          </p:nvPr>
        </p:nvSpPr>
        <p:spPr/>
        <p:txBody>
          <a:bodyPr/>
          <a:lstStyle/>
          <a:p>
            <a:fld id="{54E3DFC6-0F1B-B040-B9C1-AAC058FB31E7}" type="datetimeFigureOut">
              <a:rPr lang="fi-FI" smtClean="0"/>
              <a:t>16.3.2022</a:t>
            </a:fld>
            <a:endParaRPr lang="fi-FI" dirty="0"/>
          </a:p>
        </p:txBody>
      </p:sp>
      <p:sp>
        <p:nvSpPr>
          <p:cNvPr id="3" name="Alatunnisteen paikkamerkki 2">
            <a:extLst>
              <a:ext uri="{FF2B5EF4-FFF2-40B4-BE49-F238E27FC236}">
                <a16:creationId xmlns:a16="http://schemas.microsoft.com/office/drawing/2014/main" id="{E0178AE8-928F-EB46-A5AC-877677D2CD2C}"/>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A80C4B65-9A80-644C-A43A-0A1404DC6967}"/>
              </a:ext>
            </a:extLst>
          </p:cNvPr>
          <p:cNvSpPr>
            <a:spLocks noGrp="1"/>
          </p:cNvSpPr>
          <p:nvPr>
            <p:ph type="sldNum" sz="quarter" idx="12"/>
          </p:nvPr>
        </p:nvSpPr>
        <p:spPr/>
        <p:txBody>
          <a:bodyPr/>
          <a:lstStyle/>
          <a:p>
            <a:fld id="{6D2939B2-234C-8F49-A520-80A4321C0576}" type="slidenum">
              <a:rPr lang="fi-FI" smtClean="0"/>
              <a:t>‹#›</a:t>
            </a:fld>
            <a:endParaRPr lang="fi-FI" dirty="0"/>
          </a:p>
        </p:txBody>
      </p:sp>
      <p:pic>
        <p:nvPicPr>
          <p:cNvPr id="6" name="Kuva 5">
            <a:extLst>
              <a:ext uri="{FF2B5EF4-FFF2-40B4-BE49-F238E27FC236}">
                <a16:creationId xmlns:a16="http://schemas.microsoft.com/office/drawing/2014/main" id="{B4A771DB-E6B1-174B-BE48-83CFD2315356}"/>
              </a:ext>
            </a:extLst>
          </p:cNvPr>
          <p:cNvPicPr>
            <a:picLocks noChangeAspect="1"/>
          </p:cNvPicPr>
          <p:nvPr userDrawn="1"/>
        </p:nvPicPr>
        <p:blipFill>
          <a:blip r:embed="rId2"/>
          <a:stretch>
            <a:fillRect/>
          </a:stretch>
        </p:blipFill>
        <p:spPr>
          <a:xfrm>
            <a:off x="447083" y="419586"/>
            <a:ext cx="2684222" cy="831205"/>
          </a:xfrm>
          <a:prstGeom prst="rect">
            <a:avLst/>
          </a:prstGeom>
        </p:spPr>
      </p:pic>
      <p:sp>
        <p:nvSpPr>
          <p:cNvPr id="7" name="Otsikko 1">
            <a:extLst>
              <a:ext uri="{FF2B5EF4-FFF2-40B4-BE49-F238E27FC236}">
                <a16:creationId xmlns:a16="http://schemas.microsoft.com/office/drawing/2014/main" id="{4D0A0E99-4A5A-D041-9617-16921B1390B0}"/>
              </a:ext>
            </a:extLst>
          </p:cNvPr>
          <p:cNvSpPr>
            <a:spLocks noGrp="1"/>
          </p:cNvSpPr>
          <p:nvPr>
            <p:ph type="ctrTitle"/>
          </p:nvPr>
        </p:nvSpPr>
        <p:spPr>
          <a:xfrm>
            <a:off x="616048" y="1250791"/>
            <a:ext cx="9462052" cy="1948828"/>
          </a:xfrm>
        </p:spPr>
        <p:txBody>
          <a:bodyPr anchor="b">
            <a:normAutofit/>
          </a:bodyPr>
          <a:lstStyle>
            <a:lvl1pPr algn="l">
              <a:defRPr sz="4400"/>
            </a:lvl1pPr>
          </a:lstStyle>
          <a:p>
            <a:r>
              <a:rPr lang="fi-FI"/>
              <a:t>Muokkaa ots. perustyyl. napsautt.</a:t>
            </a:r>
            <a:endParaRPr lang="fi-FI" dirty="0"/>
          </a:p>
        </p:txBody>
      </p:sp>
      <p:sp>
        <p:nvSpPr>
          <p:cNvPr id="8" name="Alaotsikko 2">
            <a:extLst>
              <a:ext uri="{FF2B5EF4-FFF2-40B4-BE49-F238E27FC236}">
                <a16:creationId xmlns:a16="http://schemas.microsoft.com/office/drawing/2014/main" id="{975A3477-112E-B84D-B7D2-98F88C3ED175}"/>
              </a:ext>
            </a:extLst>
          </p:cNvPr>
          <p:cNvSpPr>
            <a:spLocks noGrp="1"/>
          </p:cNvSpPr>
          <p:nvPr>
            <p:ph type="subTitle" idx="1"/>
          </p:nvPr>
        </p:nvSpPr>
        <p:spPr>
          <a:xfrm>
            <a:off x="616048" y="3407581"/>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9" name="Kuva 8">
            <a:extLst>
              <a:ext uri="{FF2B5EF4-FFF2-40B4-BE49-F238E27FC236}">
                <a16:creationId xmlns:a16="http://schemas.microsoft.com/office/drawing/2014/main" id="{B6A679CF-5D86-4749-B4FA-45E6D3E8C352}"/>
              </a:ext>
            </a:extLst>
          </p:cNvPr>
          <p:cNvPicPr>
            <a:picLocks noChangeAspect="1"/>
          </p:cNvPicPr>
          <p:nvPr userDrawn="1"/>
        </p:nvPicPr>
        <p:blipFill>
          <a:blip r:embed="rId3"/>
          <a:stretch>
            <a:fillRect/>
          </a:stretch>
        </p:blipFill>
        <p:spPr>
          <a:xfrm>
            <a:off x="8864600" y="0"/>
            <a:ext cx="3327400" cy="2895600"/>
          </a:xfrm>
          <a:prstGeom prst="rect">
            <a:avLst/>
          </a:prstGeom>
        </p:spPr>
      </p:pic>
    </p:spTree>
    <p:extLst>
      <p:ext uri="{BB962C8B-B14F-4D97-AF65-F5344CB8AC3E}">
        <p14:creationId xmlns:p14="http://schemas.microsoft.com/office/powerpoint/2010/main" val="164414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2C3D222-E4D7-CB46-81AA-FBADADB61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37C8E87-247F-6947-801E-869F6C844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4" name="Päivämäärän paikkamerkki 3">
            <a:extLst>
              <a:ext uri="{FF2B5EF4-FFF2-40B4-BE49-F238E27FC236}">
                <a16:creationId xmlns:a16="http://schemas.microsoft.com/office/drawing/2014/main" id="{458BD6B2-7986-494C-B521-158E36D0F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3DFC6-0F1B-B040-B9C1-AAC058FB31E7}" type="datetimeFigureOut">
              <a:rPr lang="fi-FI" smtClean="0"/>
              <a:t>16.3.2022</a:t>
            </a:fld>
            <a:endParaRPr lang="fi-FI" dirty="0"/>
          </a:p>
        </p:txBody>
      </p:sp>
      <p:sp>
        <p:nvSpPr>
          <p:cNvPr id="5" name="Alatunnisteen paikkamerkki 4">
            <a:extLst>
              <a:ext uri="{FF2B5EF4-FFF2-40B4-BE49-F238E27FC236}">
                <a16:creationId xmlns:a16="http://schemas.microsoft.com/office/drawing/2014/main" id="{8AFCB367-404C-DB49-B964-6D278F63A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E84B4275-9E8E-604E-AB2F-B6D31621C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939B2-234C-8F49-A520-80A4321C0576}" type="slidenum">
              <a:rPr lang="fi-FI" smtClean="0"/>
              <a:t>‹#›</a:t>
            </a:fld>
            <a:endParaRPr lang="fi-FI" dirty="0"/>
          </a:p>
        </p:txBody>
      </p:sp>
    </p:spTree>
    <p:extLst>
      <p:ext uri="{BB962C8B-B14F-4D97-AF65-F5344CB8AC3E}">
        <p14:creationId xmlns:p14="http://schemas.microsoft.com/office/powerpoint/2010/main" val="1095858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0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manarvoinenelamani.org/kuvat-tarinat" TargetMode="External"/><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seus.fi/bitstream/handle/10024/346633/LAB_2020_05.pdf?sequence=2&amp;isAllowed=y" TargetMode="External"/><Relationship Id="rId2" Type="http://schemas.openxmlformats.org/officeDocument/2006/relationships/hyperlink" Target="../../../HUS24622502/Desktop/Finland_CountryReport_digital_single%20(1).pdf" TargetMode="External"/><Relationship Id="rId1" Type="http://schemas.openxmlformats.org/officeDocument/2006/relationships/slideLayout" Target="../slideLayouts/slideLayout3.xml"/><Relationship Id="rId6" Type="http://schemas.openxmlformats.org/officeDocument/2006/relationships/hyperlink" Target="https://www.samanarvoinenelamani.org/" TargetMode="External"/><Relationship Id="rId5" Type="http://schemas.openxmlformats.org/officeDocument/2006/relationships/hyperlink" Target="https://www.caritas.fi/" TargetMode="External"/><Relationship Id="rId4" Type="http://schemas.openxmlformats.org/officeDocument/2006/relationships/hyperlink" Target="https://katolinen.f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meisa-dano-745380194/" TargetMode="External"/><Relationship Id="rId2" Type="http://schemas.openxmlformats.org/officeDocument/2006/relationships/hyperlink" Target="mailto:meisa.dano@caritas.fi" TargetMode="Externa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137A7B44-8482-C944-AF27-43C90D715133}"/>
              </a:ext>
            </a:extLst>
          </p:cNvPr>
          <p:cNvSpPr>
            <a:spLocks noGrp="1"/>
          </p:cNvSpPr>
          <p:nvPr>
            <p:ph type="ctrTitle"/>
          </p:nvPr>
        </p:nvSpPr>
        <p:spPr>
          <a:xfrm>
            <a:off x="616048" y="1723998"/>
            <a:ext cx="9462052" cy="1724051"/>
          </a:xfrm>
        </p:spPr>
        <p:txBody>
          <a:bodyPr>
            <a:noAutofit/>
          </a:bodyPr>
          <a:lstStyle/>
          <a:p>
            <a:r>
              <a:rPr lang="fi-FI" sz="3600" b="1" i="0" u="none" strike="noStrike" kern="1200" dirty="0">
                <a:ln>
                  <a:noFill/>
                </a:ln>
                <a:ea typeface="Microsoft YaHei" pitchFamily="2"/>
                <a:cs typeface="Arial" pitchFamily="2"/>
              </a:rPr>
              <a:t>Demographic Transition and Family Life</a:t>
            </a:r>
            <a:br>
              <a:rPr lang="fi-FI" sz="3600" b="1" i="0" u="none" strike="noStrike" kern="1200" dirty="0">
                <a:ln>
                  <a:noFill/>
                </a:ln>
                <a:ea typeface="Microsoft YaHei" pitchFamily="2"/>
                <a:cs typeface="Arial" pitchFamily="2"/>
              </a:rPr>
            </a:br>
            <a:r>
              <a:rPr lang="en-US" sz="3600" b="1" i="0" u="none" strike="noStrike" kern="1200" dirty="0">
                <a:ln>
                  <a:noFill/>
                </a:ln>
                <a:solidFill>
                  <a:srgbClr val="FF0000"/>
                </a:solidFill>
                <a:ea typeface="Microsoft YaHei" pitchFamily="2"/>
                <a:cs typeface="Arial" pitchFamily="2"/>
              </a:rPr>
              <a:t>The rural-urban divide and how it affects Catholic young people</a:t>
            </a:r>
            <a:endParaRPr lang="fi-FI" sz="3600" dirty="0">
              <a:solidFill>
                <a:srgbClr val="FF0000"/>
              </a:solidFill>
            </a:endParaRPr>
          </a:p>
        </p:txBody>
      </p:sp>
      <p:sp>
        <p:nvSpPr>
          <p:cNvPr id="13" name="Alaotsikko 12">
            <a:extLst>
              <a:ext uri="{FF2B5EF4-FFF2-40B4-BE49-F238E27FC236}">
                <a16:creationId xmlns:a16="http://schemas.microsoft.com/office/drawing/2014/main" id="{6DD2D2E5-927C-0B40-89F5-9136CEB30D6C}"/>
              </a:ext>
            </a:extLst>
          </p:cNvPr>
          <p:cNvSpPr>
            <a:spLocks noGrp="1"/>
          </p:cNvSpPr>
          <p:nvPr>
            <p:ph type="subTitle" idx="1"/>
          </p:nvPr>
        </p:nvSpPr>
        <p:spPr>
          <a:xfrm>
            <a:off x="616048" y="4731097"/>
            <a:ext cx="9144000" cy="1655762"/>
          </a:xfrm>
        </p:spPr>
        <p:txBody>
          <a:bodyPr>
            <a:normAutofit lnSpcReduction="10000"/>
          </a:bodyPr>
          <a:lstStyle/>
          <a:p>
            <a:r>
              <a:rPr lang="fi-FI" dirty="0"/>
              <a:t>Meisa Dano</a:t>
            </a:r>
          </a:p>
          <a:p>
            <a:r>
              <a:rPr lang="fi-FI" dirty="0"/>
              <a:t>Caritas Finland rf</a:t>
            </a:r>
          </a:p>
          <a:p>
            <a:r>
              <a:rPr lang="fi-FI" dirty="0"/>
              <a:t>3rd European Catholic Social days</a:t>
            </a:r>
          </a:p>
          <a:p>
            <a:r>
              <a:rPr lang="fi-FI" dirty="0"/>
              <a:t>18.3.2022 Bratislava</a:t>
            </a:r>
          </a:p>
          <a:p>
            <a:endParaRPr lang="fi-FI" dirty="0"/>
          </a:p>
        </p:txBody>
      </p:sp>
    </p:spTree>
    <p:extLst>
      <p:ext uri="{BB962C8B-B14F-4D97-AF65-F5344CB8AC3E}">
        <p14:creationId xmlns:p14="http://schemas.microsoft.com/office/powerpoint/2010/main" val="3167620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EB7AE0-1953-4BFA-85E9-F1B756A2C16E}"/>
              </a:ext>
            </a:extLst>
          </p:cNvPr>
          <p:cNvSpPr>
            <a:spLocks noGrp="1"/>
          </p:cNvSpPr>
          <p:nvPr>
            <p:ph type="title"/>
          </p:nvPr>
        </p:nvSpPr>
        <p:spPr>
          <a:xfrm>
            <a:off x="838200" y="428625"/>
            <a:ext cx="5429250" cy="1090613"/>
          </a:xfrm>
        </p:spPr>
        <p:txBody>
          <a:bodyPr>
            <a:normAutofit/>
          </a:bodyPr>
          <a:lstStyle/>
          <a:p>
            <a:r>
              <a:rPr lang="fi-FI" sz="3600" dirty="0"/>
              <a:t>Summary</a:t>
            </a:r>
          </a:p>
        </p:txBody>
      </p:sp>
      <p:sp>
        <p:nvSpPr>
          <p:cNvPr id="3" name="Sisällön paikkamerkki 2">
            <a:extLst>
              <a:ext uri="{FF2B5EF4-FFF2-40B4-BE49-F238E27FC236}">
                <a16:creationId xmlns:a16="http://schemas.microsoft.com/office/drawing/2014/main" id="{F7FDD1A8-BFA6-454A-AA72-F086FAB1DC2D}"/>
              </a:ext>
            </a:extLst>
          </p:cNvPr>
          <p:cNvSpPr>
            <a:spLocks noGrp="1"/>
          </p:cNvSpPr>
          <p:nvPr>
            <p:ph idx="1"/>
          </p:nvPr>
        </p:nvSpPr>
        <p:spPr>
          <a:xfrm>
            <a:off x="838200" y="1673225"/>
            <a:ext cx="10725150" cy="4365626"/>
          </a:xfrm>
        </p:spPr>
        <p:txBody>
          <a:bodyPr>
            <a:normAutofit/>
          </a:bodyPr>
          <a:lstStyle/>
          <a:p>
            <a:r>
              <a:rPr lang="en-US" sz="2400" dirty="0"/>
              <a:t>Supporting the young newcomers to the Urban areas through different projects and activities </a:t>
            </a:r>
          </a:p>
          <a:p>
            <a:r>
              <a:rPr lang="en-US" sz="2400" dirty="0"/>
              <a:t>Strengthening the cooperation with the catholic parishes</a:t>
            </a:r>
          </a:p>
          <a:p>
            <a:r>
              <a:rPr lang="en-US" sz="2400" dirty="0"/>
              <a:t>Be one step ahead with youth phenomenon (new projects)</a:t>
            </a:r>
          </a:p>
          <a:p>
            <a:r>
              <a:rPr lang="en-US" sz="2400" dirty="0"/>
              <a:t>Youngcaritas Finland (founded 2019): main focus to bring social awareness to the young people</a:t>
            </a:r>
          </a:p>
          <a:p>
            <a:pPr marL="0" indent="0">
              <a:buNone/>
            </a:pPr>
            <a:r>
              <a:rPr lang="en-US" sz="2400" dirty="0"/>
              <a:t>→ Waste food distribution (twice a month) to minimize the waste and to utilizes surplus food to benefit people</a:t>
            </a:r>
          </a:p>
          <a:p>
            <a:pPr marL="0" indent="0">
              <a:buNone/>
            </a:pPr>
            <a:r>
              <a:rPr lang="en-US" sz="2400" dirty="0"/>
              <a:t>- The project is done in cooperation with Stadin safka, a cooperation between the City of Helsinki and the Lutheran Parish Union of Helsinki</a:t>
            </a:r>
          </a:p>
        </p:txBody>
      </p:sp>
    </p:spTree>
    <p:extLst>
      <p:ext uri="{BB962C8B-B14F-4D97-AF65-F5344CB8AC3E}">
        <p14:creationId xmlns:p14="http://schemas.microsoft.com/office/powerpoint/2010/main" val="134154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E36B41-7AF4-40A8-A3F8-615F9E8848D2}"/>
              </a:ext>
            </a:extLst>
          </p:cNvPr>
          <p:cNvSpPr>
            <a:spLocks noGrp="1"/>
          </p:cNvSpPr>
          <p:nvPr>
            <p:ph type="title"/>
          </p:nvPr>
        </p:nvSpPr>
        <p:spPr>
          <a:xfrm>
            <a:off x="468313" y="760412"/>
            <a:ext cx="4905375" cy="1068388"/>
          </a:xfrm>
        </p:spPr>
        <p:txBody>
          <a:bodyPr>
            <a:noAutofit/>
          </a:bodyPr>
          <a:lstStyle/>
          <a:p>
            <a:r>
              <a:rPr lang="fi-FI" sz="3600" dirty="0"/>
              <a:t>My Equal Life -project</a:t>
            </a:r>
          </a:p>
        </p:txBody>
      </p:sp>
      <p:pic>
        <p:nvPicPr>
          <p:cNvPr id="6" name="Kuvan paikkamerkki 5" descr="Kuva, joka sisältää kohteen henkilö, poseeraaminen, sulje&#10;&#10;Kuvaus luotu automaattisesti">
            <a:extLst>
              <a:ext uri="{FF2B5EF4-FFF2-40B4-BE49-F238E27FC236}">
                <a16:creationId xmlns:a16="http://schemas.microsoft.com/office/drawing/2014/main" id="{D089EEC2-7533-488E-84EF-5DDB54D00351}"/>
              </a:ext>
            </a:extLst>
          </p:cNvPr>
          <p:cNvPicPr>
            <a:picLocks noGrp="1" noChangeAspect="1"/>
          </p:cNvPicPr>
          <p:nvPr>
            <p:ph type="pic" idx="1"/>
          </p:nvPr>
        </p:nvPicPr>
        <p:blipFill>
          <a:blip r:embed="rId2"/>
          <a:srcRect t="2904" b="2904"/>
          <a:stretch>
            <a:fillRect/>
          </a:stretch>
        </p:blipFill>
        <p:spPr>
          <a:xfrm>
            <a:off x="5592763" y="760412"/>
            <a:ext cx="6455680" cy="5097463"/>
          </a:xfrm>
        </p:spPr>
      </p:pic>
      <p:sp>
        <p:nvSpPr>
          <p:cNvPr id="4" name="Tekstin paikkamerkki 3">
            <a:extLst>
              <a:ext uri="{FF2B5EF4-FFF2-40B4-BE49-F238E27FC236}">
                <a16:creationId xmlns:a16="http://schemas.microsoft.com/office/drawing/2014/main" id="{364D1936-52A2-406D-9C93-CF76977AB205}"/>
              </a:ext>
            </a:extLst>
          </p:cNvPr>
          <p:cNvSpPr>
            <a:spLocks noGrp="1"/>
          </p:cNvSpPr>
          <p:nvPr>
            <p:ph type="body" sz="half" idx="2"/>
          </p:nvPr>
        </p:nvSpPr>
        <p:spPr>
          <a:xfrm>
            <a:off x="468313" y="2066925"/>
            <a:ext cx="4991099" cy="3800475"/>
          </a:xfrm>
        </p:spPr>
        <p:txBody>
          <a:bodyPr>
            <a:normAutofit fontScale="92500" lnSpcReduction="10000"/>
          </a:bodyPr>
          <a:lstStyle/>
          <a:p>
            <a:r>
              <a:rPr lang="en-US" sz="1900" dirty="0"/>
              <a:t>Another example of bringing social awareness to the teenagers and youth is through our ongoing project: My Equal Life (Samanarvoinen elämäni)</a:t>
            </a:r>
          </a:p>
          <a:p>
            <a:r>
              <a:rPr lang="en-US" sz="1900" dirty="0"/>
              <a:t>My Equal Life project began in May 2021.The project aims to raise awareness about global inequality through photographs. The project includes nearly twenty images and related stories by GMB Akash, a Bangladeshi photographer. </a:t>
            </a:r>
          </a:p>
          <a:p>
            <a:r>
              <a:rPr lang="en-US" sz="1900" dirty="0"/>
              <a:t>Pictures and stories are here: </a:t>
            </a:r>
            <a:r>
              <a:rPr lang="en-US" sz="1900" dirty="0">
                <a:hlinkClick r:id="rId3"/>
              </a:rPr>
              <a:t>https://www.samanarvoinenelamani.org/kuvat-tarinat</a:t>
            </a:r>
            <a:endParaRPr lang="en-US" sz="1900" dirty="0"/>
          </a:p>
          <a:p>
            <a:r>
              <a:rPr lang="en-US" sz="1900" dirty="0"/>
              <a:t>→ Photograph exhibition in the cities where there is a Catholic parish</a:t>
            </a:r>
          </a:p>
          <a:p>
            <a:endParaRPr lang="fi-FI" dirty="0"/>
          </a:p>
        </p:txBody>
      </p:sp>
    </p:spTree>
    <p:extLst>
      <p:ext uri="{BB962C8B-B14F-4D97-AF65-F5344CB8AC3E}">
        <p14:creationId xmlns:p14="http://schemas.microsoft.com/office/powerpoint/2010/main" val="49731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0F60B6-5C47-4A11-B634-5EE14044E61B}"/>
              </a:ext>
            </a:extLst>
          </p:cNvPr>
          <p:cNvSpPr>
            <a:spLocks noGrp="1"/>
          </p:cNvSpPr>
          <p:nvPr>
            <p:ph type="title"/>
          </p:nvPr>
        </p:nvSpPr>
        <p:spPr>
          <a:xfrm>
            <a:off x="838200" y="714375"/>
            <a:ext cx="7810500" cy="976313"/>
          </a:xfrm>
        </p:spPr>
        <p:txBody>
          <a:bodyPr>
            <a:normAutofit/>
          </a:bodyPr>
          <a:lstStyle/>
          <a:p>
            <a:r>
              <a:rPr lang="fi-FI" sz="3600" b="1" dirty="0"/>
              <a:t>References</a:t>
            </a:r>
            <a:endParaRPr lang="fi-FI" sz="3600" dirty="0"/>
          </a:p>
        </p:txBody>
      </p:sp>
      <p:sp>
        <p:nvSpPr>
          <p:cNvPr id="3" name="Sisällön paikkamerkki 2">
            <a:extLst>
              <a:ext uri="{FF2B5EF4-FFF2-40B4-BE49-F238E27FC236}">
                <a16:creationId xmlns:a16="http://schemas.microsoft.com/office/drawing/2014/main" id="{84DD340B-27B4-4354-8356-B9E04658CF00}"/>
              </a:ext>
            </a:extLst>
          </p:cNvPr>
          <p:cNvSpPr>
            <a:spLocks noGrp="1"/>
          </p:cNvSpPr>
          <p:nvPr>
            <p:ph idx="1"/>
          </p:nvPr>
        </p:nvSpPr>
        <p:spPr>
          <a:xfrm>
            <a:off x="838200" y="2035175"/>
            <a:ext cx="9734550" cy="3432175"/>
          </a:xfrm>
        </p:spPr>
        <p:txBody>
          <a:bodyPr>
            <a:normAutofit/>
          </a:bodyPr>
          <a:lstStyle/>
          <a:p>
            <a:pPr lvl="0">
              <a:spcBef>
                <a:spcPts val="1001"/>
              </a:spcBef>
              <a:buFont typeface="Arial" pitchFamily="32"/>
              <a:buChar char="•"/>
            </a:pPr>
            <a:r>
              <a:rPr lang="fi-FI" sz="2400" dirty="0">
                <a:hlinkClick r:id="rId2"/>
              </a:rPr>
              <a:t>Finland_CountryReport_digital_single (1).pdf</a:t>
            </a:r>
          </a:p>
          <a:p>
            <a:pPr lvl="0">
              <a:spcBef>
                <a:spcPts val="1001"/>
              </a:spcBef>
              <a:buFont typeface="Arial" pitchFamily="32"/>
              <a:buChar char="•"/>
            </a:pPr>
            <a:r>
              <a:rPr lang="fi-FI" sz="2400" dirty="0">
                <a:hlinkClick r:id="rId3"/>
              </a:rPr>
              <a:t>LAB Health Annual Review 2020 (theseus.fi)</a:t>
            </a:r>
          </a:p>
          <a:p>
            <a:pPr lvl="0">
              <a:spcBef>
                <a:spcPts val="1001"/>
              </a:spcBef>
              <a:buFont typeface="Arial" pitchFamily="32"/>
              <a:buChar char="•"/>
            </a:pPr>
            <a:r>
              <a:rPr lang="fi-FI" sz="2400" dirty="0">
                <a:hlinkClick r:id="rId4"/>
              </a:rPr>
              <a:t>Katolinen kirkko Suomessa | Katolinen kirkko Suomessa</a:t>
            </a:r>
          </a:p>
          <a:p>
            <a:pPr lvl="0">
              <a:spcBef>
                <a:spcPts val="1001"/>
              </a:spcBef>
              <a:buFont typeface="Arial" pitchFamily="32"/>
              <a:buChar char="•"/>
            </a:pPr>
            <a:r>
              <a:rPr lang="fi-FI" sz="2400" dirty="0">
                <a:hlinkClick r:id="rId5"/>
              </a:rPr>
              <a:t>Avustusjärjestö | Suomen Caritas | Suomi</a:t>
            </a:r>
          </a:p>
          <a:p>
            <a:r>
              <a:rPr lang="fi-FI" sz="2400" dirty="0">
                <a:hlinkClick r:id="rId6"/>
              </a:rPr>
              <a:t>My Equal Life -project</a:t>
            </a:r>
            <a:endParaRPr lang="fi-FI" sz="2400" dirty="0"/>
          </a:p>
        </p:txBody>
      </p:sp>
    </p:spTree>
    <p:extLst>
      <p:ext uri="{BB962C8B-B14F-4D97-AF65-F5344CB8AC3E}">
        <p14:creationId xmlns:p14="http://schemas.microsoft.com/office/powerpoint/2010/main" val="415171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EBEC8E11-F586-41E6-B798-2BA6437094BE}"/>
              </a:ext>
            </a:extLst>
          </p:cNvPr>
          <p:cNvSpPr txBox="1"/>
          <p:nvPr/>
        </p:nvSpPr>
        <p:spPr>
          <a:xfrm>
            <a:off x="2198661" y="1158358"/>
            <a:ext cx="8288364" cy="769441"/>
          </a:xfrm>
          <a:prstGeom prst="rect">
            <a:avLst/>
          </a:prstGeom>
          <a:noFill/>
        </p:spPr>
        <p:txBody>
          <a:bodyPr wrap="square">
            <a:spAutoFit/>
          </a:bodyPr>
          <a:lstStyle/>
          <a:p>
            <a:r>
              <a:rPr lang="en-GB" sz="4400" b="1" dirty="0">
                <a:solidFill>
                  <a:schemeClr val="bg1"/>
                </a:solidFill>
                <a:latin typeface="Century Gothic" panose="020B0502020202020204" pitchFamily="34" charset="0"/>
              </a:rPr>
              <a:t>Thank</a:t>
            </a:r>
            <a:r>
              <a:rPr lang="fi-FI" sz="4400" b="1" dirty="0">
                <a:solidFill>
                  <a:schemeClr val="bg1"/>
                </a:solidFill>
                <a:latin typeface="Century Gothic" panose="020B0502020202020204" pitchFamily="34" charset="0"/>
              </a:rPr>
              <a:t> you for </a:t>
            </a:r>
            <a:r>
              <a:rPr lang="en-US" sz="4400" b="1" dirty="0">
                <a:solidFill>
                  <a:schemeClr val="bg1"/>
                </a:solidFill>
                <a:latin typeface="Century Gothic" panose="020B0502020202020204" pitchFamily="34" charset="0"/>
              </a:rPr>
              <a:t>your</a:t>
            </a:r>
            <a:r>
              <a:rPr lang="fi-FI" sz="4400" b="1" dirty="0">
                <a:solidFill>
                  <a:schemeClr val="bg1"/>
                </a:solidFill>
                <a:latin typeface="Century Gothic" panose="020B0502020202020204" pitchFamily="34" charset="0"/>
              </a:rPr>
              <a:t> interest!</a:t>
            </a:r>
            <a:endParaRPr lang="fi-FI" sz="4400" dirty="0">
              <a:solidFill>
                <a:schemeClr val="bg1"/>
              </a:solidFill>
              <a:latin typeface="Century Gothic" panose="020B0502020202020204" pitchFamily="34" charset="0"/>
            </a:endParaRPr>
          </a:p>
        </p:txBody>
      </p:sp>
      <p:sp>
        <p:nvSpPr>
          <p:cNvPr id="8" name="Tekstiruutu 7">
            <a:extLst>
              <a:ext uri="{FF2B5EF4-FFF2-40B4-BE49-F238E27FC236}">
                <a16:creationId xmlns:a16="http://schemas.microsoft.com/office/drawing/2014/main" id="{87A75447-1B6D-4621-BE70-73635D5E3FC3}"/>
              </a:ext>
            </a:extLst>
          </p:cNvPr>
          <p:cNvSpPr txBox="1"/>
          <p:nvPr/>
        </p:nvSpPr>
        <p:spPr>
          <a:xfrm>
            <a:off x="474636" y="4100522"/>
            <a:ext cx="6230964" cy="2580194"/>
          </a:xfrm>
          <a:prstGeom prst="rect">
            <a:avLst/>
          </a:prstGeom>
          <a:noFill/>
        </p:spPr>
        <p:txBody>
          <a:bodyPr wrap="square">
            <a:spAutoFit/>
          </a:bodyPr>
          <a:lstStyle/>
          <a:p>
            <a:pPr lvl="0">
              <a:spcBef>
                <a:spcPts val="1001"/>
              </a:spcBef>
            </a:pPr>
            <a:r>
              <a:rPr lang="en-US" sz="2000" dirty="0">
                <a:solidFill>
                  <a:schemeClr val="bg1"/>
                </a:solidFill>
                <a:latin typeface="Century Gothic" panose="020B0502020202020204" pitchFamily="34" charset="0"/>
              </a:rPr>
              <a:t>Contact</a:t>
            </a:r>
            <a:r>
              <a:rPr lang="fi-FI" sz="2000" dirty="0">
                <a:solidFill>
                  <a:schemeClr val="bg1"/>
                </a:solidFill>
                <a:latin typeface="Century Gothic" panose="020B0502020202020204" pitchFamily="34" charset="0"/>
              </a:rPr>
              <a:t> us</a:t>
            </a:r>
          </a:p>
          <a:p>
            <a:pPr lvl="0">
              <a:spcBef>
                <a:spcPts val="1001"/>
              </a:spcBef>
              <a:buFont typeface="Arial" pitchFamily="32"/>
              <a:buChar char="•"/>
            </a:pPr>
            <a:r>
              <a:rPr lang="fi-FI" sz="2000" dirty="0">
                <a:solidFill>
                  <a:schemeClr val="bg1"/>
                </a:solidFill>
                <a:latin typeface="Century Gothic" panose="020B0502020202020204" pitchFamily="34" charset="0"/>
              </a:rPr>
              <a:t> Caritas Office / shop: Kuusitie 6, 00270 Helsinki</a:t>
            </a:r>
          </a:p>
          <a:p>
            <a:pPr lvl="0">
              <a:spcBef>
                <a:spcPts val="1001"/>
              </a:spcBef>
              <a:buFont typeface="Arial" pitchFamily="32"/>
              <a:buChar char="•"/>
            </a:pPr>
            <a:r>
              <a:rPr lang="fi-FI" sz="2000" dirty="0">
                <a:solidFill>
                  <a:schemeClr val="bg1"/>
                </a:solidFill>
                <a:latin typeface="Century Gothic" panose="020B0502020202020204" pitchFamily="34" charset="0"/>
              </a:rPr>
              <a:t> Tel.no:  +358 400 911 874</a:t>
            </a:r>
          </a:p>
          <a:p>
            <a:pPr lvl="0">
              <a:spcBef>
                <a:spcPts val="1001"/>
              </a:spcBef>
              <a:buFont typeface="Arial" pitchFamily="32"/>
              <a:buChar char="•"/>
            </a:pPr>
            <a:r>
              <a:rPr lang="fi-FI" sz="2000" dirty="0">
                <a:solidFill>
                  <a:schemeClr val="bg1"/>
                </a:solidFill>
                <a:latin typeface="Century Gothic" panose="020B0502020202020204" pitchFamily="34" charset="0"/>
              </a:rPr>
              <a:t> www.caritas.fi</a:t>
            </a:r>
          </a:p>
          <a:p>
            <a:pPr lvl="0">
              <a:spcBef>
                <a:spcPts val="1001"/>
              </a:spcBef>
              <a:buFont typeface="Arial" pitchFamily="32"/>
              <a:buChar char="•"/>
            </a:pPr>
            <a:r>
              <a:rPr lang="fi-FI" sz="2000" dirty="0">
                <a:solidFill>
                  <a:schemeClr val="bg1"/>
                </a:solidFill>
                <a:latin typeface="Century Gothic" panose="020B0502020202020204" pitchFamily="34" charset="0"/>
              </a:rPr>
              <a:t> Facebook: Suomen Caritas</a:t>
            </a:r>
          </a:p>
          <a:p>
            <a:pPr lvl="0">
              <a:spcBef>
                <a:spcPts val="1001"/>
              </a:spcBef>
              <a:buFont typeface="Arial" pitchFamily="32"/>
              <a:buChar char="•"/>
            </a:pPr>
            <a:r>
              <a:rPr lang="fi-FI" sz="2000" dirty="0">
                <a:solidFill>
                  <a:schemeClr val="bg1"/>
                </a:solidFill>
                <a:latin typeface="Century Gothic" panose="020B0502020202020204" pitchFamily="34" charset="0"/>
              </a:rPr>
              <a:t> Twitter: @CaritasFinland</a:t>
            </a:r>
          </a:p>
        </p:txBody>
      </p:sp>
    </p:spTree>
    <p:extLst>
      <p:ext uri="{BB962C8B-B14F-4D97-AF65-F5344CB8AC3E}">
        <p14:creationId xmlns:p14="http://schemas.microsoft.com/office/powerpoint/2010/main" val="290784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AE0F99-A775-014E-8B8F-1E4F32108FE4}"/>
              </a:ext>
            </a:extLst>
          </p:cNvPr>
          <p:cNvSpPr>
            <a:spLocks noGrp="1"/>
          </p:cNvSpPr>
          <p:nvPr>
            <p:ph type="title"/>
          </p:nvPr>
        </p:nvSpPr>
        <p:spPr>
          <a:xfrm>
            <a:off x="742950" y="488159"/>
            <a:ext cx="5848350" cy="1325563"/>
          </a:xfrm>
        </p:spPr>
        <p:txBody>
          <a:bodyPr/>
          <a:lstStyle/>
          <a:p>
            <a:r>
              <a:rPr lang="fi-FI" sz="3600" dirty="0"/>
              <a:t>Meisa Dano</a:t>
            </a:r>
            <a:r>
              <a:rPr lang="fi-FI" dirty="0"/>
              <a:t/>
            </a:r>
            <a:br>
              <a:rPr lang="fi-FI" dirty="0"/>
            </a:br>
            <a:endParaRPr lang="fi-FI" dirty="0"/>
          </a:p>
        </p:txBody>
      </p:sp>
      <p:sp>
        <p:nvSpPr>
          <p:cNvPr id="3" name="Sisällön paikkamerkki 2">
            <a:extLst>
              <a:ext uri="{FF2B5EF4-FFF2-40B4-BE49-F238E27FC236}">
                <a16:creationId xmlns:a16="http://schemas.microsoft.com/office/drawing/2014/main" id="{1492AF5F-BA04-8743-A5A6-8B720D6AF685}"/>
              </a:ext>
            </a:extLst>
          </p:cNvPr>
          <p:cNvSpPr>
            <a:spLocks noGrp="1"/>
          </p:cNvSpPr>
          <p:nvPr>
            <p:ph idx="1"/>
          </p:nvPr>
        </p:nvSpPr>
        <p:spPr>
          <a:xfrm>
            <a:off x="742950" y="1328738"/>
            <a:ext cx="9563101" cy="4589464"/>
          </a:xfrm>
        </p:spPr>
        <p:txBody>
          <a:bodyPr>
            <a:normAutofit fontScale="92500" lnSpcReduction="10000"/>
          </a:bodyPr>
          <a:lstStyle/>
          <a:p>
            <a:endParaRPr lang="en-US" sz="3000" dirty="0"/>
          </a:p>
          <a:p>
            <a:r>
              <a:rPr lang="en-US" sz="2600" dirty="0"/>
              <a:t>Board member of Caritas Finland since 2017</a:t>
            </a:r>
          </a:p>
          <a:p>
            <a:r>
              <a:rPr lang="en-US" sz="2600" dirty="0"/>
              <a:t>Treasurer since January 2022</a:t>
            </a:r>
          </a:p>
          <a:p>
            <a:r>
              <a:rPr lang="en-US" sz="2600" dirty="0"/>
              <a:t>Founder and coordinator of YoungCaritas volunteer group for young adults since 2019</a:t>
            </a:r>
          </a:p>
          <a:p>
            <a:r>
              <a:rPr lang="en-US" sz="2600" dirty="0"/>
              <a:t>Chemist and Pharmacist by profession</a:t>
            </a:r>
          </a:p>
          <a:p>
            <a:r>
              <a:rPr lang="en-US" sz="2600" dirty="0"/>
              <a:t>10 years of work experience in the healthcare sector</a:t>
            </a:r>
          </a:p>
          <a:p>
            <a:pPr marL="0" indent="0">
              <a:buNone/>
            </a:pPr>
            <a:endParaRPr lang="en-US" sz="2600" dirty="0"/>
          </a:p>
          <a:p>
            <a:r>
              <a:rPr lang="en-US" sz="2600" dirty="0"/>
              <a:t>Contact info: </a:t>
            </a:r>
            <a:r>
              <a:rPr lang="en-US" sz="2600" dirty="0">
                <a:hlinkClick r:id="rId2"/>
              </a:rPr>
              <a:t>meisa.dano@caritas.fi</a:t>
            </a:r>
            <a:endParaRPr lang="en-US" sz="2600" dirty="0"/>
          </a:p>
          <a:p>
            <a:r>
              <a:rPr lang="en-US" sz="2600" dirty="0"/>
              <a:t>LinkedIn: </a:t>
            </a:r>
            <a:r>
              <a:rPr lang="en-US" sz="2600" dirty="0">
                <a:hlinkClick r:id="rId3"/>
              </a:rPr>
              <a:t>https://www.linkedin.com/in/meisa-dano-745380194/</a:t>
            </a:r>
            <a:endParaRPr lang="en-US" sz="2600" dirty="0"/>
          </a:p>
          <a:p>
            <a:endParaRPr lang="en-US" sz="2600" dirty="0"/>
          </a:p>
          <a:p>
            <a:pPr marL="0" indent="0">
              <a:buNone/>
            </a:pPr>
            <a:endParaRPr lang="en-US" sz="2600" dirty="0"/>
          </a:p>
          <a:p>
            <a:endParaRPr lang="en-US" sz="3000" dirty="0"/>
          </a:p>
        </p:txBody>
      </p:sp>
      <p:pic>
        <p:nvPicPr>
          <p:cNvPr id="4" name="Kuva 3">
            <a:extLst>
              <a:ext uri="{FF2B5EF4-FFF2-40B4-BE49-F238E27FC236}">
                <a16:creationId xmlns:a16="http://schemas.microsoft.com/office/drawing/2014/main" id="{BFD5070E-8632-4043-8E36-D7762A4D44C7}"/>
              </a:ext>
            </a:extLst>
          </p:cNvPr>
          <p:cNvPicPr>
            <a:picLocks noChangeAspect="1"/>
          </p:cNvPicPr>
          <p:nvPr/>
        </p:nvPicPr>
        <p:blipFill>
          <a:blip r:embed="rId4">
            <a:lum/>
            <a:alphaModFix/>
          </a:blip>
          <a:srcRect/>
          <a:stretch>
            <a:fillRect/>
          </a:stretch>
        </p:blipFill>
        <p:spPr>
          <a:xfrm>
            <a:off x="10021059" y="3781425"/>
            <a:ext cx="2010537" cy="2314574"/>
          </a:xfrm>
          <a:prstGeom prst="rect">
            <a:avLst/>
          </a:prstGeom>
          <a:noFill/>
          <a:ln>
            <a:noFill/>
          </a:ln>
        </p:spPr>
      </p:pic>
    </p:spTree>
    <p:extLst>
      <p:ext uri="{BB962C8B-B14F-4D97-AF65-F5344CB8AC3E}">
        <p14:creationId xmlns:p14="http://schemas.microsoft.com/office/powerpoint/2010/main" val="315198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DDB1C2-888A-461C-936A-A5B816CE5E71}"/>
              </a:ext>
            </a:extLst>
          </p:cNvPr>
          <p:cNvSpPr>
            <a:spLocks noGrp="1"/>
          </p:cNvSpPr>
          <p:nvPr>
            <p:ph type="title"/>
          </p:nvPr>
        </p:nvSpPr>
        <p:spPr>
          <a:xfrm>
            <a:off x="666750" y="423862"/>
            <a:ext cx="10258425" cy="1325563"/>
          </a:xfrm>
        </p:spPr>
        <p:txBody>
          <a:bodyPr>
            <a:normAutofit/>
          </a:bodyPr>
          <a:lstStyle/>
          <a:p>
            <a:r>
              <a:rPr lang="en-US" sz="3600" dirty="0"/>
              <a:t>Introduction to the Catholic Church and Caritas in Finland</a:t>
            </a:r>
            <a:endParaRPr lang="fi-FI" sz="3600" dirty="0"/>
          </a:p>
        </p:txBody>
      </p:sp>
      <p:sp>
        <p:nvSpPr>
          <p:cNvPr id="3" name="Sisällön paikkamerkki 2">
            <a:extLst>
              <a:ext uri="{FF2B5EF4-FFF2-40B4-BE49-F238E27FC236}">
                <a16:creationId xmlns:a16="http://schemas.microsoft.com/office/drawing/2014/main" id="{779E6767-E61F-4E34-B9F3-1528A1604532}"/>
              </a:ext>
            </a:extLst>
          </p:cNvPr>
          <p:cNvSpPr>
            <a:spLocks noGrp="1"/>
          </p:cNvSpPr>
          <p:nvPr>
            <p:ph idx="1"/>
          </p:nvPr>
        </p:nvSpPr>
        <p:spPr>
          <a:xfrm>
            <a:off x="666751" y="1749425"/>
            <a:ext cx="11201400" cy="4575175"/>
          </a:xfrm>
        </p:spPr>
        <p:txBody>
          <a:bodyPr>
            <a:normAutofit fontScale="55000" lnSpcReduction="20000"/>
          </a:bodyPr>
          <a:lstStyle/>
          <a:p>
            <a:endParaRPr lang="en-US" dirty="0"/>
          </a:p>
          <a:p>
            <a:r>
              <a:rPr lang="en-US" sz="3800" dirty="0"/>
              <a:t>The Catholic church in Finland consists of one diocese: The Diocese of Helsinki</a:t>
            </a:r>
          </a:p>
          <a:p>
            <a:r>
              <a:rPr lang="en-US" sz="3800" dirty="0"/>
              <a:t>The diocese of Helsinki consists of 8 parishes, which includes 28 priests in addition to the Bishop Emeritus Teemu Sippo</a:t>
            </a:r>
          </a:p>
          <a:p>
            <a:r>
              <a:rPr lang="en-US" sz="3800" dirty="0"/>
              <a:t>The parishes are placed in 7 different cities all over Finland, but the parishes also serve many diaspora areas</a:t>
            </a:r>
          </a:p>
          <a:p>
            <a:r>
              <a:rPr lang="en-US" sz="3800" dirty="0"/>
              <a:t>In the end of year 2020, the Diocese of Helsinki had 15 902 Catholics, of these 40,5 % spoke Finnish as their mother tongue, 4,5 % Swedish and 54,9 % other languages</a:t>
            </a:r>
          </a:p>
          <a:p>
            <a:r>
              <a:rPr lang="en-US" sz="3800" dirty="0"/>
              <a:t>We have about 16 000 registered catholic, but half more unregistered</a:t>
            </a:r>
          </a:p>
          <a:p>
            <a:r>
              <a:rPr lang="en-US" sz="3800" dirty="0"/>
              <a:t>Caritas is the caritative operator in the catholic church in Finland, main office in Helsinki but we serve all Finland</a:t>
            </a:r>
          </a:p>
          <a:p>
            <a:r>
              <a:rPr lang="en-US" sz="3800" dirty="0"/>
              <a:t>Caritas collaborates with the parishes by supporting, assisting and advising on social matters, guiding priests, participating in different networks, answering questions from and about catholic immigrants and refugees.</a:t>
            </a:r>
          </a:p>
        </p:txBody>
      </p:sp>
    </p:spTree>
    <p:extLst>
      <p:ext uri="{BB962C8B-B14F-4D97-AF65-F5344CB8AC3E}">
        <p14:creationId xmlns:p14="http://schemas.microsoft.com/office/powerpoint/2010/main" val="377743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D96F37-A12A-4523-AC3F-0276A0EF0657}"/>
              </a:ext>
            </a:extLst>
          </p:cNvPr>
          <p:cNvSpPr>
            <a:spLocks noGrp="1"/>
          </p:cNvSpPr>
          <p:nvPr>
            <p:ph type="title"/>
          </p:nvPr>
        </p:nvSpPr>
        <p:spPr>
          <a:xfrm>
            <a:off x="704850" y="365125"/>
            <a:ext cx="9544050" cy="1325563"/>
          </a:xfrm>
        </p:spPr>
        <p:txBody>
          <a:bodyPr>
            <a:normAutofit/>
          </a:bodyPr>
          <a:lstStyle/>
          <a:p>
            <a:r>
              <a:rPr lang="en-US" sz="3600" dirty="0"/>
              <a:t>1. Demographic transition and Family life in Finland</a:t>
            </a:r>
            <a:endParaRPr lang="fi-FI" sz="3600" dirty="0"/>
          </a:p>
        </p:txBody>
      </p:sp>
      <p:sp>
        <p:nvSpPr>
          <p:cNvPr id="3" name="Sisällön paikkamerkki 2">
            <a:extLst>
              <a:ext uri="{FF2B5EF4-FFF2-40B4-BE49-F238E27FC236}">
                <a16:creationId xmlns:a16="http://schemas.microsoft.com/office/drawing/2014/main" id="{2D0B3A2D-9D49-4800-8BC4-2843F4A5A12E}"/>
              </a:ext>
            </a:extLst>
          </p:cNvPr>
          <p:cNvSpPr>
            <a:spLocks noGrp="1"/>
          </p:cNvSpPr>
          <p:nvPr>
            <p:ph idx="1"/>
          </p:nvPr>
        </p:nvSpPr>
        <p:spPr>
          <a:xfrm>
            <a:off x="704849" y="1871663"/>
            <a:ext cx="11039475" cy="4486275"/>
          </a:xfrm>
        </p:spPr>
        <p:txBody>
          <a:bodyPr>
            <a:normAutofit fontScale="77500" lnSpcReduction="20000"/>
          </a:bodyPr>
          <a:lstStyle/>
          <a:p>
            <a:r>
              <a:rPr lang="en-US" sz="3100" dirty="0"/>
              <a:t>Finland is a welfare state</a:t>
            </a:r>
          </a:p>
          <a:p>
            <a:r>
              <a:rPr lang="en-US" sz="3100" dirty="0"/>
              <a:t>The society model is the two-employee model</a:t>
            </a:r>
          </a:p>
          <a:p>
            <a:r>
              <a:rPr lang="en-US" sz="3100" dirty="0"/>
              <a:t>The employee with children has the right to day care (subjective right)</a:t>
            </a:r>
          </a:p>
          <a:p>
            <a:r>
              <a:rPr lang="en-US" sz="3100" dirty="0"/>
              <a:t>The unified school system and compulsory education is up to the age of 18</a:t>
            </a:r>
          </a:p>
          <a:p>
            <a:r>
              <a:rPr lang="en-US" sz="3100" dirty="0"/>
              <a:t>The share of foreign speakers has increased during last years, in 2021 was 7,5 % of the population</a:t>
            </a:r>
          </a:p>
          <a:p>
            <a:r>
              <a:rPr lang="en-US" sz="3100" dirty="0"/>
              <a:t>The working age population is aging, so a new workforce is needed</a:t>
            </a:r>
          </a:p>
          <a:p>
            <a:r>
              <a:rPr lang="en-US" sz="3100" dirty="0"/>
              <a:t>Working life is polarized</a:t>
            </a:r>
          </a:p>
          <a:p>
            <a:pPr marL="0" indent="0">
              <a:buNone/>
            </a:pPr>
            <a:r>
              <a:rPr lang="en-US" sz="3100" dirty="0"/>
              <a:t>→ Low-paid jobs are for migrants in the future (as it's in the whole Europe)</a:t>
            </a:r>
          </a:p>
          <a:p>
            <a:pPr marL="0" indent="0">
              <a:buNone/>
            </a:pPr>
            <a:r>
              <a:rPr lang="en-US" sz="3100" dirty="0"/>
              <a:t>→ it might cause human trafficking and modern slavery</a:t>
            </a:r>
          </a:p>
          <a:p>
            <a:endParaRPr lang="fi-FI" dirty="0"/>
          </a:p>
        </p:txBody>
      </p:sp>
    </p:spTree>
    <p:extLst>
      <p:ext uri="{BB962C8B-B14F-4D97-AF65-F5344CB8AC3E}">
        <p14:creationId xmlns:p14="http://schemas.microsoft.com/office/powerpoint/2010/main" val="228544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401299-EDC5-4C23-BD9E-B87BE301F7D3}"/>
              </a:ext>
            </a:extLst>
          </p:cNvPr>
          <p:cNvSpPr>
            <a:spLocks noGrp="1"/>
          </p:cNvSpPr>
          <p:nvPr>
            <p:ph type="title"/>
          </p:nvPr>
        </p:nvSpPr>
        <p:spPr>
          <a:xfrm>
            <a:off x="714375" y="288925"/>
            <a:ext cx="9124950" cy="1325563"/>
          </a:xfrm>
        </p:spPr>
        <p:txBody>
          <a:bodyPr>
            <a:normAutofit/>
          </a:bodyPr>
          <a:lstStyle/>
          <a:p>
            <a:r>
              <a:rPr lang="en-US" sz="3600" dirty="0"/>
              <a:t>Demographic transition and Family life in Finland</a:t>
            </a:r>
            <a:endParaRPr lang="fi-FI" sz="3600" dirty="0"/>
          </a:p>
        </p:txBody>
      </p:sp>
      <p:sp>
        <p:nvSpPr>
          <p:cNvPr id="3" name="Sisällön paikkamerkki 2">
            <a:extLst>
              <a:ext uri="{FF2B5EF4-FFF2-40B4-BE49-F238E27FC236}">
                <a16:creationId xmlns:a16="http://schemas.microsoft.com/office/drawing/2014/main" id="{8A8AAD87-2CBD-4F98-B270-5E8FC7852C13}"/>
              </a:ext>
            </a:extLst>
          </p:cNvPr>
          <p:cNvSpPr>
            <a:spLocks noGrp="1"/>
          </p:cNvSpPr>
          <p:nvPr>
            <p:ph idx="1"/>
          </p:nvPr>
        </p:nvSpPr>
        <p:spPr>
          <a:xfrm>
            <a:off x="714375" y="1749425"/>
            <a:ext cx="10915650" cy="4527550"/>
          </a:xfrm>
        </p:spPr>
        <p:txBody>
          <a:bodyPr>
            <a:normAutofit/>
          </a:bodyPr>
          <a:lstStyle/>
          <a:p>
            <a:r>
              <a:rPr lang="en-US" sz="2400" dirty="0"/>
              <a:t>The Catholic church in Finland is known as a migration church</a:t>
            </a:r>
          </a:p>
          <a:p>
            <a:r>
              <a:rPr lang="en-US" sz="2400" dirty="0"/>
              <a:t>Active church attendees are usually people with immigrant background (first generation)</a:t>
            </a:r>
          </a:p>
          <a:p>
            <a:r>
              <a:rPr lang="en-US" sz="2400" dirty="0"/>
              <a:t>Immigrants and refugees are usually placed in rural or small municipalities in Finland, that's why the catholic immigrant families and their children grows up in the rural area</a:t>
            </a:r>
          </a:p>
          <a:p>
            <a:r>
              <a:rPr lang="en-US" sz="2400" dirty="0"/>
              <a:t>When the second generation of the immigrants moves to the Urban area, they face many difficulties to adapt to the urban life, for example: new studies, searching for job, becoming independent, integration to the society and also to the church life in the city, the impact of the family and the own culture while being apart from the family, etc.</a:t>
            </a:r>
          </a:p>
          <a:p>
            <a:endParaRPr lang="fi-FI" dirty="0"/>
          </a:p>
        </p:txBody>
      </p:sp>
    </p:spTree>
    <p:extLst>
      <p:ext uri="{BB962C8B-B14F-4D97-AF65-F5344CB8AC3E}">
        <p14:creationId xmlns:p14="http://schemas.microsoft.com/office/powerpoint/2010/main" val="76817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9AEDAA-07A2-4795-BDB7-0FDEFF0AACE4}"/>
              </a:ext>
            </a:extLst>
          </p:cNvPr>
          <p:cNvSpPr>
            <a:spLocks noGrp="1"/>
          </p:cNvSpPr>
          <p:nvPr>
            <p:ph type="title"/>
          </p:nvPr>
        </p:nvSpPr>
        <p:spPr>
          <a:xfrm>
            <a:off x="438150" y="142875"/>
            <a:ext cx="10515600" cy="1325563"/>
          </a:xfrm>
        </p:spPr>
        <p:txBody>
          <a:bodyPr>
            <a:normAutofit/>
          </a:bodyPr>
          <a:lstStyle/>
          <a:p>
            <a:r>
              <a:rPr lang="en-US" sz="3200" dirty="0"/>
              <a:t>2. How Caritas Finland helps to reduce the divide between rural and urban areas</a:t>
            </a:r>
            <a:endParaRPr lang="fi-FI" sz="3200" dirty="0"/>
          </a:p>
        </p:txBody>
      </p:sp>
      <p:sp>
        <p:nvSpPr>
          <p:cNvPr id="3" name="Sisällön paikkamerkki 2">
            <a:extLst>
              <a:ext uri="{FF2B5EF4-FFF2-40B4-BE49-F238E27FC236}">
                <a16:creationId xmlns:a16="http://schemas.microsoft.com/office/drawing/2014/main" id="{E31796A1-BA93-4809-B062-ADE4F57F7445}"/>
              </a:ext>
            </a:extLst>
          </p:cNvPr>
          <p:cNvSpPr>
            <a:spLocks noGrp="1"/>
          </p:cNvSpPr>
          <p:nvPr>
            <p:ph idx="1"/>
          </p:nvPr>
        </p:nvSpPr>
        <p:spPr>
          <a:xfrm>
            <a:off x="438150" y="1598612"/>
            <a:ext cx="11458575" cy="5013325"/>
          </a:xfrm>
        </p:spPr>
        <p:txBody>
          <a:bodyPr>
            <a:normAutofit fontScale="40000" lnSpcReduction="20000"/>
          </a:bodyPr>
          <a:lstStyle/>
          <a:p>
            <a:pPr marL="0" indent="0">
              <a:buNone/>
            </a:pPr>
            <a:r>
              <a:rPr lang="en-US" sz="5000" b="1" dirty="0"/>
              <a:t>1. Guidance and advice</a:t>
            </a:r>
          </a:p>
          <a:p>
            <a:r>
              <a:rPr lang="en-US" sz="5000" dirty="0"/>
              <a:t>With social benefits from the state of Finland</a:t>
            </a:r>
          </a:p>
          <a:p>
            <a:pPr marL="0" indent="0">
              <a:buNone/>
            </a:pPr>
            <a:r>
              <a:rPr lang="en-US" sz="5000" b="1" dirty="0"/>
              <a:t>2. Friendship cafe and excursions</a:t>
            </a:r>
          </a:p>
          <a:p>
            <a:r>
              <a:rPr lang="en-US" sz="5000" dirty="0"/>
              <a:t>focus group: lonely people, people with mental health problems (which many of them are from migrant backgrounds), new people in the Urban area and are experiencing city life, getting new friends</a:t>
            </a:r>
          </a:p>
          <a:p>
            <a:r>
              <a:rPr lang="en-US" sz="5000" dirty="0"/>
              <a:t>excursions to museums and different city events</a:t>
            </a:r>
          </a:p>
          <a:p>
            <a:pPr marL="0" indent="0">
              <a:buNone/>
            </a:pPr>
            <a:r>
              <a:rPr lang="en-US" sz="5000" b="1" dirty="0"/>
              <a:t>3. Duuni -Model</a:t>
            </a:r>
          </a:p>
          <a:p>
            <a:r>
              <a:rPr lang="en-US" sz="5000" dirty="0"/>
              <a:t>Duuni -model was an Eu-project that the Turku University of Applied Sciences coordinated with other partners including Caritas Finland</a:t>
            </a:r>
          </a:p>
          <a:p>
            <a:r>
              <a:rPr lang="en-US" sz="5000" dirty="0"/>
              <a:t>Caritas Finland did a lightened version of the Duuni -model for young immigrant adults</a:t>
            </a:r>
          </a:p>
          <a:p>
            <a:r>
              <a:rPr lang="en-US" sz="5000" dirty="0"/>
              <a:t>The toolkit of the project is still in active use in Caritas Finland</a:t>
            </a:r>
          </a:p>
          <a:p>
            <a:r>
              <a:rPr lang="en-US" sz="5000" dirty="0"/>
              <a:t>The aim of Duuni -model is: ”From the skills of young parents to the strength of working life”</a:t>
            </a:r>
          </a:p>
          <a:p>
            <a:r>
              <a:rPr lang="en-US" sz="5000" dirty="0"/>
              <a:t>The target of Duuni -model was refugees and people from immigrant backgrounds who faced challenges, even after completing official integration courses</a:t>
            </a:r>
          </a:p>
          <a:p>
            <a:pPr marL="0" indent="0">
              <a:buNone/>
            </a:pPr>
            <a:r>
              <a:rPr lang="en-US" sz="5000" b="1" dirty="0"/>
              <a:t>4. Inditex -project, clothing recycling</a:t>
            </a:r>
          </a:p>
          <a:p>
            <a:endParaRPr lang="fi-FI" dirty="0"/>
          </a:p>
        </p:txBody>
      </p:sp>
    </p:spTree>
    <p:extLst>
      <p:ext uri="{BB962C8B-B14F-4D97-AF65-F5344CB8AC3E}">
        <p14:creationId xmlns:p14="http://schemas.microsoft.com/office/powerpoint/2010/main" val="197381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174FB6-A185-4C48-8C1C-E9607408EC39}"/>
              </a:ext>
            </a:extLst>
          </p:cNvPr>
          <p:cNvSpPr>
            <a:spLocks noGrp="1"/>
          </p:cNvSpPr>
          <p:nvPr>
            <p:ph type="title"/>
          </p:nvPr>
        </p:nvSpPr>
        <p:spPr>
          <a:xfrm>
            <a:off x="559231" y="328612"/>
            <a:ext cx="10515600" cy="1325563"/>
          </a:xfrm>
        </p:spPr>
        <p:txBody>
          <a:bodyPr>
            <a:normAutofit/>
          </a:bodyPr>
          <a:lstStyle/>
          <a:p>
            <a:r>
              <a:rPr lang="en-US" sz="3600" dirty="0"/>
              <a:t>What Catholic young people wish for</a:t>
            </a:r>
            <a:endParaRPr lang="fi-FI" sz="3600" dirty="0"/>
          </a:p>
        </p:txBody>
      </p:sp>
      <p:sp>
        <p:nvSpPr>
          <p:cNvPr id="3" name="Sisällön paikkamerkki 2">
            <a:extLst>
              <a:ext uri="{FF2B5EF4-FFF2-40B4-BE49-F238E27FC236}">
                <a16:creationId xmlns:a16="http://schemas.microsoft.com/office/drawing/2014/main" id="{49722D01-D1A9-4FA5-9091-10416E061ED1}"/>
              </a:ext>
            </a:extLst>
          </p:cNvPr>
          <p:cNvSpPr>
            <a:spLocks noGrp="1"/>
          </p:cNvSpPr>
          <p:nvPr>
            <p:ph idx="1"/>
          </p:nvPr>
        </p:nvSpPr>
        <p:spPr>
          <a:xfrm>
            <a:off x="559231" y="1654175"/>
            <a:ext cx="10515600" cy="4011613"/>
          </a:xfrm>
        </p:spPr>
        <p:txBody>
          <a:bodyPr/>
          <a:lstStyle/>
          <a:p>
            <a:pPr marL="0" indent="0">
              <a:buNone/>
            </a:pPr>
            <a:endParaRPr lang="en-US" dirty="0"/>
          </a:p>
          <a:p>
            <a:r>
              <a:rPr lang="en-US" dirty="0"/>
              <a:t>From the Catholic church of Finland: young people wish for a better flow of information about different events and active groups in the church. They also wish for more organized groups</a:t>
            </a:r>
          </a:p>
          <a:p>
            <a:pPr marL="0" indent="0">
              <a:buNone/>
            </a:pPr>
            <a:endParaRPr lang="en-US" dirty="0"/>
          </a:p>
          <a:p>
            <a:r>
              <a:rPr lang="fi-FI" dirty="0"/>
              <a:t>From Caritas Finland: they wish for more guidance and advice while moving to the bigger cities</a:t>
            </a:r>
          </a:p>
          <a:p>
            <a:pPr marL="0" indent="0">
              <a:buNone/>
            </a:pPr>
            <a:endParaRPr lang="fi-FI" dirty="0"/>
          </a:p>
        </p:txBody>
      </p:sp>
    </p:spTree>
    <p:extLst>
      <p:ext uri="{BB962C8B-B14F-4D97-AF65-F5344CB8AC3E}">
        <p14:creationId xmlns:p14="http://schemas.microsoft.com/office/powerpoint/2010/main" val="157768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DE9B7-26C9-422A-8910-5111966A0860}"/>
              </a:ext>
            </a:extLst>
          </p:cNvPr>
          <p:cNvSpPr>
            <a:spLocks noGrp="1"/>
          </p:cNvSpPr>
          <p:nvPr>
            <p:ph type="title"/>
          </p:nvPr>
        </p:nvSpPr>
        <p:spPr>
          <a:xfrm>
            <a:off x="628650" y="228600"/>
            <a:ext cx="7524750" cy="938213"/>
          </a:xfrm>
        </p:spPr>
        <p:txBody>
          <a:bodyPr>
            <a:normAutofit/>
          </a:bodyPr>
          <a:lstStyle/>
          <a:p>
            <a:r>
              <a:rPr lang="fi-FI" sz="3600" dirty="0"/>
              <a:t>3. Duuni -model</a:t>
            </a:r>
          </a:p>
        </p:txBody>
      </p:sp>
      <p:sp>
        <p:nvSpPr>
          <p:cNvPr id="3" name="Sisällön paikkamerkki 2">
            <a:extLst>
              <a:ext uri="{FF2B5EF4-FFF2-40B4-BE49-F238E27FC236}">
                <a16:creationId xmlns:a16="http://schemas.microsoft.com/office/drawing/2014/main" id="{D83C9CE4-59B7-49A2-B03B-7FF0255EF6B7}"/>
              </a:ext>
            </a:extLst>
          </p:cNvPr>
          <p:cNvSpPr>
            <a:spLocks noGrp="1"/>
          </p:cNvSpPr>
          <p:nvPr>
            <p:ph idx="1"/>
          </p:nvPr>
        </p:nvSpPr>
        <p:spPr>
          <a:xfrm>
            <a:off x="628649" y="1338264"/>
            <a:ext cx="10401301" cy="5291136"/>
          </a:xfrm>
        </p:spPr>
        <p:txBody>
          <a:bodyPr>
            <a:normAutofit fontScale="70000" lnSpcReduction="20000"/>
          </a:bodyPr>
          <a:lstStyle/>
          <a:p>
            <a:r>
              <a:rPr lang="en-US" sz="3200" dirty="0"/>
              <a:t>Caritas Finland chose the target group of young immigrant adults with children, because it was observed that many of the model participants demonstrated post-traumatic behavior</a:t>
            </a:r>
          </a:p>
          <a:p>
            <a:pPr marL="0" indent="0">
              <a:buNone/>
            </a:pPr>
            <a:r>
              <a:rPr lang="en-US" sz="3200" dirty="0"/>
              <a:t>During the Duuni -model Caritas helps / helped with:</a:t>
            </a:r>
          </a:p>
          <a:p>
            <a:r>
              <a:rPr lang="en-US" sz="3200" dirty="0"/>
              <a:t>the finance planning and interpersonal relationships</a:t>
            </a:r>
          </a:p>
          <a:p>
            <a:r>
              <a:rPr lang="en-US" sz="3200" dirty="0"/>
              <a:t>to prepare for job interviews, making better CVs</a:t>
            </a:r>
          </a:p>
          <a:p>
            <a:r>
              <a:rPr lang="en-US" sz="3200" dirty="0"/>
              <a:t>empowerment the youngsters to believe in themselves</a:t>
            </a:r>
          </a:p>
          <a:p>
            <a:r>
              <a:rPr lang="en-US" sz="3200" dirty="0"/>
              <a:t>Visiting the employment office in small groups and observing concretely how the process works</a:t>
            </a:r>
          </a:p>
          <a:p>
            <a:r>
              <a:rPr lang="en-US" sz="3200" dirty="0"/>
              <a:t>It was very important not to leave the participants alone with the study and/or job applying situations</a:t>
            </a:r>
          </a:p>
          <a:p>
            <a:r>
              <a:rPr lang="en-US" sz="3200" dirty="0"/>
              <a:t>Immigrant women receives atypical job offers, such as temporary job contracts, part-time jobs or atypical working hours, which are not attractive because they interfere with childcare arrangements and social benefits. Therefore, it is challenging to encourage women in weaker job situations to get started in working life</a:t>
            </a:r>
          </a:p>
          <a:p>
            <a:endParaRPr lang="fi-FI" dirty="0"/>
          </a:p>
        </p:txBody>
      </p:sp>
    </p:spTree>
    <p:extLst>
      <p:ext uri="{BB962C8B-B14F-4D97-AF65-F5344CB8AC3E}">
        <p14:creationId xmlns:p14="http://schemas.microsoft.com/office/powerpoint/2010/main" val="163625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55ED32-A5CE-45A4-8E0B-2100FFE8B5E3}"/>
              </a:ext>
            </a:extLst>
          </p:cNvPr>
          <p:cNvSpPr>
            <a:spLocks noGrp="1"/>
          </p:cNvSpPr>
          <p:nvPr>
            <p:ph type="title"/>
          </p:nvPr>
        </p:nvSpPr>
        <p:spPr>
          <a:xfrm>
            <a:off x="762000" y="352424"/>
            <a:ext cx="10515600" cy="1009651"/>
          </a:xfrm>
        </p:spPr>
        <p:txBody>
          <a:bodyPr>
            <a:normAutofit/>
          </a:bodyPr>
          <a:lstStyle/>
          <a:p>
            <a:r>
              <a:rPr lang="en-US" sz="3600" dirty="0"/>
              <a:t>4. Inditex -project, clothing recycling</a:t>
            </a:r>
            <a:endParaRPr lang="fi-FI" sz="3600" dirty="0"/>
          </a:p>
        </p:txBody>
      </p:sp>
      <p:sp>
        <p:nvSpPr>
          <p:cNvPr id="3" name="Sisällön paikkamerkki 2">
            <a:extLst>
              <a:ext uri="{FF2B5EF4-FFF2-40B4-BE49-F238E27FC236}">
                <a16:creationId xmlns:a16="http://schemas.microsoft.com/office/drawing/2014/main" id="{CEBD253B-AB67-44ED-97DD-B1A36D965379}"/>
              </a:ext>
            </a:extLst>
          </p:cNvPr>
          <p:cNvSpPr>
            <a:spLocks noGrp="1"/>
          </p:cNvSpPr>
          <p:nvPr>
            <p:ph idx="1"/>
          </p:nvPr>
        </p:nvSpPr>
        <p:spPr>
          <a:xfrm>
            <a:off x="762000" y="1654174"/>
            <a:ext cx="10515600" cy="4613275"/>
          </a:xfrm>
        </p:spPr>
        <p:txBody>
          <a:bodyPr>
            <a:normAutofit fontScale="70000" lnSpcReduction="20000"/>
          </a:bodyPr>
          <a:lstStyle/>
          <a:p>
            <a:r>
              <a:rPr lang="en-US" sz="3100" dirty="0"/>
              <a:t>The aim of this project is to provide clothes to vulnerable groups, including low-income families and immigrants</a:t>
            </a:r>
          </a:p>
          <a:p>
            <a:r>
              <a:rPr lang="en-US" sz="3100" dirty="0"/>
              <a:t>This initiative is also aimed at providing work experience to people with limited language skills who need to increase their work experience before applying for other jobs</a:t>
            </a:r>
          </a:p>
          <a:p>
            <a:r>
              <a:rPr lang="en-US" sz="3100" dirty="0"/>
              <a:t>The work experience includes fixing and selling clothes, running the shop, dressing the window, selling, handling the money, and customer service</a:t>
            </a:r>
          </a:p>
          <a:p>
            <a:r>
              <a:rPr lang="en-US" sz="3100" dirty="0"/>
              <a:t>This social economy initiative is a safe space, especially for young migrant women, to help them with their first steps at working life</a:t>
            </a:r>
          </a:p>
          <a:p>
            <a:r>
              <a:rPr lang="en-US" sz="3100" dirty="0"/>
              <a:t>Caritas Finland has entered an agreement with the Inditex company to have Caritas charity boxes in Zara stores for donations of clothes</a:t>
            </a:r>
          </a:p>
          <a:p>
            <a:r>
              <a:rPr lang="en-US" sz="3100" dirty="0"/>
              <a:t>The project has helped many people in need, especially young families with many children</a:t>
            </a:r>
          </a:p>
          <a:p>
            <a:r>
              <a:rPr lang="en-US" sz="3100" dirty="0"/>
              <a:t>It has also supported women and young people to take their first steps into working-life</a:t>
            </a:r>
          </a:p>
          <a:p>
            <a:endParaRPr lang="fi-FI" dirty="0"/>
          </a:p>
        </p:txBody>
      </p:sp>
    </p:spTree>
    <p:extLst>
      <p:ext uri="{BB962C8B-B14F-4D97-AF65-F5344CB8AC3E}">
        <p14:creationId xmlns:p14="http://schemas.microsoft.com/office/powerpoint/2010/main" val="217457350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05063A0769B7449978D877CD48DD47" ma:contentTypeVersion="12" ma:contentTypeDescription="Crée un document." ma:contentTypeScope="" ma:versionID="7a3daec55c78389fa50883a00c71f1e5">
  <xsd:schema xmlns:xsd="http://www.w3.org/2001/XMLSchema" xmlns:xs="http://www.w3.org/2001/XMLSchema" xmlns:p="http://schemas.microsoft.com/office/2006/metadata/properties" xmlns:ns2="eed0410b-47e9-4515-9ec7-ca716b0df852" xmlns:ns3="50dac58c-8bb3-457b-b1ff-88b9f17ee5ee" targetNamespace="http://schemas.microsoft.com/office/2006/metadata/properties" ma:root="true" ma:fieldsID="3ed7fcd06b6614fbd14b10e083cdb9ea" ns2:_="" ns3:_="">
    <xsd:import namespace="eed0410b-47e9-4515-9ec7-ca716b0df852"/>
    <xsd:import namespace="50dac58c-8bb3-457b-b1ff-88b9f17ee5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d0410b-47e9-4515-9ec7-ca716b0df8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dac58c-8bb3-457b-b1ff-88b9f17ee5ee"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BDFCEB-98DB-4E0B-9F8F-C39FD7302566}">
  <ds:schemaRefs>
    <ds:schemaRef ds:uri="http://purl.org/dc/elements/1.1/"/>
    <ds:schemaRef ds:uri="http://schemas.microsoft.com/office/infopath/2007/PartnerControls"/>
    <ds:schemaRef ds:uri="http://www.w3.org/XML/1998/namespace"/>
    <ds:schemaRef ds:uri="http://purl.org/dc/dcmitype/"/>
    <ds:schemaRef ds:uri="50dac58c-8bb3-457b-b1ff-88b9f17ee5ee"/>
    <ds:schemaRef ds:uri="http://schemas.microsoft.com/office/2006/metadata/properties"/>
    <ds:schemaRef ds:uri="http://schemas.microsoft.com/office/2006/documentManagement/types"/>
    <ds:schemaRef ds:uri="http://schemas.openxmlformats.org/package/2006/metadata/core-properties"/>
    <ds:schemaRef ds:uri="eed0410b-47e9-4515-9ec7-ca716b0df852"/>
    <ds:schemaRef ds:uri="http://purl.org/dc/terms/"/>
  </ds:schemaRefs>
</ds:datastoreItem>
</file>

<file path=customXml/itemProps2.xml><?xml version="1.0" encoding="utf-8"?>
<ds:datastoreItem xmlns:ds="http://schemas.openxmlformats.org/officeDocument/2006/customXml" ds:itemID="{7B84EC57-53AD-46A3-AD87-87B7C8444B15}">
  <ds:schemaRefs>
    <ds:schemaRef ds:uri="http://schemas.microsoft.com/sharepoint/v3/contenttype/forms"/>
  </ds:schemaRefs>
</ds:datastoreItem>
</file>

<file path=customXml/itemProps3.xml><?xml version="1.0" encoding="utf-8"?>
<ds:datastoreItem xmlns:ds="http://schemas.openxmlformats.org/officeDocument/2006/customXml" ds:itemID="{592D9152-B101-405B-88D0-7977F0E97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d0410b-47e9-4515-9ec7-ca716b0df852"/>
    <ds:schemaRef ds:uri="50dac58c-8bb3-457b-b1ff-88b9f17ee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Powerpoint-pohja HUOM! TEE KOPIO, älä kirjoita tämän pohjan päälle</Template>
  <TotalTime>315</TotalTime>
  <Words>1264</Words>
  <Application>Microsoft Office PowerPoint</Application>
  <PresentationFormat>Širokouhlá</PresentationFormat>
  <Paragraphs>100</Paragraphs>
  <Slides>13</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13</vt:i4>
      </vt:variant>
    </vt:vector>
  </HeadingPairs>
  <TitlesOfParts>
    <vt:vector size="18" baseType="lpstr">
      <vt:lpstr>Microsoft YaHei</vt:lpstr>
      <vt:lpstr>Arial</vt:lpstr>
      <vt:lpstr>Calibri</vt:lpstr>
      <vt:lpstr>Century Gothic</vt:lpstr>
      <vt:lpstr>Office-teema</vt:lpstr>
      <vt:lpstr>Demographic Transition and Family Life The rural-urban divide and how it affects Catholic young people</vt:lpstr>
      <vt:lpstr>Meisa Dano </vt:lpstr>
      <vt:lpstr>Introduction to the Catholic Church and Caritas in Finland</vt:lpstr>
      <vt:lpstr>1. Demographic transition and Family life in Finland</vt:lpstr>
      <vt:lpstr>Demographic transition and Family life in Finland</vt:lpstr>
      <vt:lpstr>2. How Caritas Finland helps to reduce the divide between rural and urban areas</vt:lpstr>
      <vt:lpstr>What Catholic young people wish for</vt:lpstr>
      <vt:lpstr>3. Duuni -model</vt:lpstr>
      <vt:lpstr>4. Inditex -project, clothing recycling</vt:lpstr>
      <vt:lpstr>Summary</vt:lpstr>
      <vt:lpstr>My Equal Life -project</vt:lpstr>
      <vt:lpstr>References</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Demographic Transition and Family Life The rural-urban divide and how it affects Catholic young people</dc:title>
  <dc:creator>Laura Koskelainen</dc:creator>
  <cp:lastModifiedBy>gabor</cp:lastModifiedBy>
  <cp:revision>7</cp:revision>
  <dcterms:created xsi:type="dcterms:W3CDTF">2022-03-11T08:42:13Z</dcterms:created>
  <dcterms:modified xsi:type="dcterms:W3CDTF">2022-03-16T17:18:21Z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0x0101003805063A0769B7449978D877CD48DD47</vt:lpwstr>
  </property>
</Properties>
</file>