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4309" r:id="rId2"/>
    <p:sldId id="5464" r:id="rId3"/>
    <p:sldId id="5467" r:id="rId4"/>
    <p:sldId id="426" r:id="rId5"/>
    <p:sldId id="5544" r:id="rId6"/>
    <p:sldId id="4859" r:id="rId7"/>
    <p:sldId id="4440" r:id="rId8"/>
    <p:sldId id="5469" r:id="rId9"/>
    <p:sldId id="5471" r:id="rId10"/>
    <p:sldId id="4594" r:id="rId11"/>
    <p:sldId id="5193" r:id="rId12"/>
    <p:sldId id="4511" r:id="rId13"/>
    <p:sldId id="5468" r:id="rId14"/>
    <p:sldId id="4535" r:id="rId15"/>
    <p:sldId id="5472" r:id="rId16"/>
    <p:sldId id="4389" r:id="rId17"/>
    <p:sldId id="4176" r:id="rId18"/>
    <p:sldId id="4538" r:id="rId19"/>
    <p:sldId id="4558" r:id="rId20"/>
    <p:sldId id="4562" r:id="rId21"/>
    <p:sldId id="5441" r:id="rId22"/>
    <p:sldId id="5551" r:id="rId23"/>
    <p:sldId id="5542" r:id="rId24"/>
    <p:sldId id="5548" r:id="rId25"/>
    <p:sldId id="5543" r:id="rId26"/>
    <p:sldId id="5377" r:id="rId27"/>
    <p:sldId id="5547" r:id="rId28"/>
    <p:sldId id="5550" r:id="rId29"/>
    <p:sldId id="4888" r:id="rId30"/>
    <p:sldId id="4642" r:id="rId31"/>
    <p:sldId id="4649" r:id="rId32"/>
    <p:sldId id="4639" r:id="rId33"/>
    <p:sldId id="5465" r:id="rId34"/>
    <p:sldId id="4641" r:id="rId35"/>
    <p:sldId id="5545" r:id="rId36"/>
    <p:sldId id="4592" r:id="rId37"/>
    <p:sldId id="4475" r:id="rId38"/>
    <p:sldId id="4501" r:id="rId39"/>
    <p:sldId id="5549" r:id="rId40"/>
    <p:sldId id="4607" r:id="rId41"/>
    <p:sldId id="5546" r:id="rId42"/>
  </p:sldIdLst>
  <p:sldSz cx="12192000" cy="6858000"/>
  <p:notesSz cx="9928225" cy="679767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79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FF0000"/>
    <a:srgbClr val="FF9900"/>
    <a:srgbClr val="DAE3F3"/>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73" autoAdjust="0"/>
    <p:restoredTop sz="85084" autoAdjust="0"/>
  </p:normalViewPr>
  <p:slideViewPr>
    <p:cSldViewPr snapToGrid="0" showGuides="1">
      <p:cViewPr varScale="1">
        <p:scale>
          <a:sx n="50" d="100"/>
          <a:sy n="50" d="100"/>
        </p:scale>
        <p:origin x="198" y="33"/>
      </p:cViewPr>
      <p:guideLst>
        <p:guide orient="horz" pos="2160"/>
        <p:guide pos="4793"/>
      </p:guideLst>
    </p:cSldViewPr>
  </p:slideViewPr>
  <p:outlineViewPr>
    <p:cViewPr>
      <p:scale>
        <a:sx n="33" d="100"/>
        <a:sy n="33" d="100"/>
      </p:scale>
      <p:origin x="0" y="-46683"/>
    </p:cViewPr>
  </p:outlineViewPr>
  <p:notesTextViewPr>
    <p:cViewPr>
      <p:scale>
        <a:sx n="1" d="1"/>
        <a:sy n="1" d="1"/>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4302231" cy="341065"/>
          </a:xfrm>
          <a:prstGeom prst="rect">
            <a:avLst/>
          </a:prstGeom>
        </p:spPr>
        <p:txBody>
          <a:bodyPr vert="horz" lIns="95572" tIns="47786" rIns="95572" bIns="47786" rtlCol="0"/>
          <a:lstStyle>
            <a:lvl1pPr algn="l">
              <a:defRPr sz="1300"/>
            </a:lvl1pPr>
          </a:lstStyle>
          <a:p>
            <a:endParaRPr lang="de-DE"/>
          </a:p>
        </p:txBody>
      </p:sp>
      <p:sp>
        <p:nvSpPr>
          <p:cNvPr id="3" name="Datumsplatzhalter 2"/>
          <p:cNvSpPr>
            <a:spLocks noGrp="1"/>
          </p:cNvSpPr>
          <p:nvPr>
            <p:ph type="dt" idx="1"/>
          </p:nvPr>
        </p:nvSpPr>
        <p:spPr>
          <a:xfrm>
            <a:off x="5623697" y="0"/>
            <a:ext cx="4302231" cy="341065"/>
          </a:xfrm>
          <a:prstGeom prst="rect">
            <a:avLst/>
          </a:prstGeom>
        </p:spPr>
        <p:txBody>
          <a:bodyPr vert="horz" lIns="95572" tIns="47786" rIns="95572" bIns="47786" rtlCol="0"/>
          <a:lstStyle>
            <a:lvl1pPr algn="r">
              <a:defRPr sz="1300"/>
            </a:lvl1pPr>
          </a:lstStyle>
          <a:p>
            <a:fld id="{345231C0-F5C3-4373-8650-F5E57D28B478}" type="datetimeFigureOut">
              <a:rPr lang="de-DE" smtClean="0"/>
              <a:t>19.03.2022</a:t>
            </a:fld>
            <a:endParaRPr lang="de-DE"/>
          </a:p>
        </p:txBody>
      </p:sp>
      <p:sp>
        <p:nvSpPr>
          <p:cNvPr id="4" name="Folienbildplatzhalter 3"/>
          <p:cNvSpPr>
            <a:spLocks noGrp="1" noRot="1" noChangeAspect="1"/>
          </p:cNvSpPr>
          <p:nvPr>
            <p:ph type="sldImg" idx="2"/>
          </p:nvPr>
        </p:nvSpPr>
        <p:spPr>
          <a:xfrm>
            <a:off x="2924175" y="849313"/>
            <a:ext cx="4079875" cy="2295525"/>
          </a:xfrm>
          <a:prstGeom prst="rect">
            <a:avLst/>
          </a:prstGeom>
          <a:noFill/>
          <a:ln w="12700">
            <a:solidFill>
              <a:prstClr val="black"/>
            </a:solidFill>
          </a:ln>
        </p:spPr>
        <p:txBody>
          <a:bodyPr vert="horz" lIns="95572" tIns="47786" rIns="95572" bIns="47786" rtlCol="0" anchor="ctr"/>
          <a:lstStyle/>
          <a:p>
            <a:endParaRPr lang="de-DE"/>
          </a:p>
        </p:txBody>
      </p:sp>
      <p:sp>
        <p:nvSpPr>
          <p:cNvPr id="5" name="Notizenplatzhalter 4"/>
          <p:cNvSpPr>
            <a:spLocks noGrp="1"/>
          </p:cNvSpPr>
          <p:nvPr>
            <p:ph type="body" sz="quarter" idx="3"/>
          </p:nvPr>
        </p:nvSpPr>
        <p:spPr>
          <a:xfrm>
            <a:off x="992823" y="3271381"/>
            <a:ext cx="7942580" cy="2676585"/>
          </a:xfrm>
          <a:prstGeom prst="rect">
            <a:avLst/>
          </a:prstGeom>
        </p:spPr>
        <p:txBody>
          <a:bodyPr vert="horz" lIns="95572" tIns="47786" rIns="95572" bIns="47786"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6456611"/>
            <a:ext cx="4302231" cy="341064"/>
          </a:xfrm>
          <a:prstGeom prst="rect">
            <a:avLst/>
          </a:prstGeom>
        </p:spPr>
        <p:txBody>
          <a:bodyPr vert="horz" lIns="95572" tIns="47786" rIns="95572" bIns="47786" rtlCol="0" anchor="b"/>
          <a:lstStyle>
            <a:lvl1pPr algn="l">
              <a:defRPr sz="1300"/>
            </a:lvl1pPr>
          </a:lstStyle>
          <a:p>
            <a:endParaRPr lang="de-DE"/>
          </a:p>
        </p:txBody>
      </p:sp>
      <p:sp>
        <p:nvSpPr>
          <p:cNvPr id="7" name="Foliennummernplatzhalter 6"/>
          <p:cNvSpPr>
            <a:spLocks noGrp="1"/>
          </p:cNvSpPr>
          <p:nvPr>
            <p:ph type="sldNum" sz="quarter" idx="5"/>
          </p:nvPr>
        </p:nvSpPr>
        <p:spPr>
          <a:xfrm>
            <a:off x="5623697" y="6456611"/>
            <a:ext cx="4302231" cy="341064"/>
          </a:xfrm>
          <a:prstGeom prst="rect">
            <a:avLst/>
          </a:prstGeom>
        </p:spPr>
        <p:txBody>
          <a:bodyPr vert="horz" lIns="95572" tIns="47786" rIns="95572" bIns="47786" rtlCol="0" anchor="b"/>
          <a:lstStyle>
            <a:lvl1pPr algn="r">
              <a:defRPr sz="1300"/>
            </a:lvl1pPr>
          </a:lstStyle>
          <a:p>
            <a:fld id="{2415D074-68E7-476D-818A-80825E52215F}" type="slidenum">
              <a:rPr lang="de-DE" smtClean="0"/>
              <a:t>‹Nr.›</a:t>
            </a:fld>
            <a:endParaRPr lang="de-DE"/>
          </a:p>
        </p:txBody>
      </p:sp>
    </p:spTree>
    <p:extLst>
      <p:ext uri="{BB962C8B-B14F-4D97-AF65-F5344CB8AC3E}">
        <p14:creationId xmlns:p14="http://schemas.microsoft.com/office/powerpoint/2010/main" val="751206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LLdxWjEWCrk"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2415D074-68E7-476D-818A-80825E52215F}" type="slidenum">
              <a:rPr lang="de-DE" smtClean="0"/>
              <a:t>6</a:t>
            </a:fld>
            <a:endParaRPr lang="de-DE"/>
          </a:p>
        </p:txBody>
      </p:sp>
    </p:spTree>
    <p:extLst>
      <p:ext uri="{BB962C8B-B14F-4D97-AF65-F5344CB8AC3E}">
        <p14:creationId xmlns:p14="http://schemas.microsoft.com/office/powerpoint/2010/main" val="1423978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17372840-0C0E-4A10-A0F2-683A135A8460}"/>
              </a:ext>
            </a:extLst>
          </p:cNvPr>
          <p:cNvSpPr>
            <a:spLocks noGrp="1" noRot="1" noChangeAspect="1" noChangeArrowheads="1" noTextEdit="1"/>
          </p:cNvSpPr>
          <p:nvPr>
            <p:ph type="sldImg"/>
          </p:nvPr>
        </p:nvSpPr>
        <p:spPr>
          <a:ln/>
        </p:spPr>
      </p:sp>
      <p:sp>
        <p:nvSpPr>
          <p:cNvPr id="82947" name="Notes Placeholder 2">
            <a:extLst>
              <a:ext uri="{FF2B5EF4-FFF2-40B4-BE49-F238E27FC236}">
                <a16:creationId xmlns:a16="http://schemas.microsoft.com/office/drawing/2014/main" id="{E28F4CD8-7D27-4C79-B2D4-CA3DBA120FA6}"/>
              </a:ext>
            </a:extLst>
          </p:cNvPr>
          <p:cNvSpPr>
            <a:spLocks noGrp="1" noChangeArrowheads="1"/>
          </p:cNvSpPr>
          <p:nvPr>
            <p:ph type="body" idx="1"/>
          </p:nvPr>
        </p:nvSpPr>
        <p:spPr>
          <a:noFill/>
        </p:spPr>
        <p:txBody>
          <a:bodyPr/>
          <a:lstStyle/>
          <a:p>
            <a:pPr defTabSz="919218"/>
            <a:r>
              <a:rPr lang="en-US" altLang="de-DE" u="sng">
                <a:hlinkClick r:id="rId3"/>
              </a:rPr>
              <a:t>https://www.youtube.com/watch?v=LLdxWjEWCrk</a:t>
            </a:r>
            <a:endParaRPr lang="de-AT" altLang="de-DE"/>
          </a:p>
          <a:p>
            <a:pPr defTabSz="919218"/>
            <a:endParaRPr lang="de-AT" altLang="de-DE"/>
          </a:p>
        </p:txBody>
      </p:sp>
      <p:sp>
        <p:nvSpPr>
          <p:cNvPr id="82948" name="Slide Number Placeholder 3">
            <a:extLst>
              <a:ext uri="{FF2B5EF4-FFF2-40B4-BE49-F238E27FC236}">
                <a16:creationId xmlns:a16="http://schemas.microsoft.com/office/drawing/2014/main" id="{256E5EFF-611C-48DC-9445-440B9038BE7D}"/>
              </a:ext>
            </a:extLst>
          </p:cNvPr>
          <p:cNvSpPr>
            <a:spLocks noGrp="1"/>
          </p:cNvSpPr>
          <p:nvPr>
            <p:ph type="sldNum" sz="quarter" idx="5"/>
          </p:nvPr>
        </p:nvSpPr>
        <p:spPr>
          <a:noFill/>
        </p:spPr>
        <p:txBody>
          <a:bodyPr/>
          <a:lstStyle>
            <a:lvl1pPr>
              <a:defRPr sz="2500">
                <a:solidFill>
                  <a:schemeClr val="tx1"/>
                </a:solidFill>
                <a:latin typeface="Times New Roman" panose="02020603050405020304" pitchFamily="18" charset="0"/>
              </a:defRPr>
            </a:lvl1pPr>
            <a:lvl2pPr marL="774864" indent="-297004">
              <a:defRPr sz="2500">
                <a:solidFill>
                  <a:schemeClr val="tx1"/>
                </a:solidFill>
                <a:latin typeface="Times New Roman" panose="02020603050405020304" pitchFamily="18" charset="0"/>
              </a:defRPr>
            </a:lvl2pPr>
            <a:lvl3pPr marL="1192992" indent="-237271">
              <a:defRPr sz="2500">
                <a:solidFill>
                  <a:schemeClr val="tx1"/>
                </a:solidFill>
                <a:latin typeface="Times New Roman" panose="02020603050405020304" pitchFamily="18" charset="0"/>
              </a:defRPr>
            </a:lvl3pPr>
            <a:lvl4pPr marL="1670852" indent="-237271">
              <a:defRPr sz="2500">
                <a:solidFill>
                  <a:schemeClr val="tx1"/>
                </a:solidFill>
                <a:latin typeface="Times New Roman" panose="02020603050405020304" pitchFamily="18" charset="0"/>
              </a:defRPr>
            </a:lvl4pPr>
            <a:lvl5pPr marL="2148713" indent="-237271">
              <a:defRPr sz="2500">
                <a:solidFill>
                  <a:schemeClr val="tx1"/>
                </a:solidFill>
                <a:latin typeface="Times New Roman" panose="02020603050405020304" pitchFamily="18" charset="0"/>
              </a:defRPr>
            </a:lvl5pPr>
            <a:lvl6pPr marL="2626573" indent="-237271" eaLnBrk="0" fontAlgn="base" hangingPunct="0">
              <a:spcBef>
                <a:spcPct val="0"/>
              </a:spcBef>
              <a:spcAft>
                <a:spcPct val="0"/>
              </a:spcAft>
              <a:defRPr sz="2500">
                <a:solidFill>
                  <a:schemeClr val="tx1"/>
                </a:solidFill>
                <a:latin typeface="Times New Roman" panose="02020603050405020304" pitchFamily="18" charset="0"/>
              </a:defRPr>
            </a:lvl6pPr>
            <a:lvl7pPr marL="3104434" indent="-237271" eaLnBrk="0" fontAlgn="base" hangingPunct="0">
              <a:spcBef>
                <a:spcPct val="0"/>
              </a:spcBef>
              <a:spcAft>
                <a:spcPct val="0"/>
              </a:spcAft>
              <a:defRPr sz="2500">
                <a:solidFill>
                  <a:schemeClr val="tx1"/>
                </a:solidFill>
                <a:latin typeface="Times New Roman" panose="02020603050405020304" pitchFamily="18" charset="0"/>
              </a:defRPr>
            </a:lvl7pPr>
            <a:lvl8pPr marL="3582293" indent="-237271" eaLnBrk="0" fontAlgn="base" hangingPunct="0">
              <a:spcBef>
                <a:spcPct val="0"/>
              </a:spcBef>
              <a:spcAft>
                <a:spcPct val="0"/>
              </a:spcAft>
              <a:defRPr sz="2500">
                <a:solidFill>
                  <a:schemeClr val="tx1"/>
                </a:solidFill>
                <a:latin typeface="Times New Roman" panose="02020603050405020304" pitchFamily="18" charset="0"/>
              </a:defRPr>
            </a:lvl8pPr>
            <a:lvl9pPr marL="4060154" indent="-237271" eaLnBrk="0" fontAlgn="base" hangingPunct="0">
              <a:spcBef>
                <a:spcPct val="0"/>
              </a:spcBef>
              <a:spcAft>
                <a:spcPct val="0"/>
              </a:spcAft>
              <a:defRPr sz="2500">
                <a:solidFill>
                  <a:schemeClr val="tx1"/>
                </a:solidFill>
                <a:latin typeface="Times New Roman" panose="02020603050405020304" pitchFamily="18" charset="0"/>
              </a:defRPr>
            </a:lvl9pPr>
          </a:lstStyle>
          <a:p>
            <a:pPr defTabSz="955721"/>
            <a:fld id="{E4406C9C-BDB9-42FC-B24E-38F418B25278}" type="slidenum">
              <a:rPr lang="de-DE" altLang="de-DE" sz="1200"/>
              <a:pPr defTabSz="955721"/>
              <a:t>38</a:t>
            </a:fld>
            <a:endParaRPr lang="de-DE" altLang="de-DE"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EA29EB11-2175-4BD0-8B1F-A4CC9337F811}"/>
              </a:ext>
            </a:extLst>
          </p:cNvPr>
          <p:cNvSpPr>
            <a:spLocks noGrp="1" noRot="1" noChangeAspect="1" noTextEdit="1"/>
          </p:cNvSpPr>
          <p:nvPr>
            <p:ph type="sldImg"/>
          </p:nvPr>
        </p:nvSpPr>
        <p:spPr>
          <a:ln/>
        </p:spPr>
      </p:sp>
      <p:sp>
        <p:nvSpPr>
          <p:cNvPr id="72707" name="Notes Placeholder 2">
            <a:extLst>
              <a:ext uri="{FF2B5EF4-FFF2-40B4-BE49-F238E27FC236}">
                <a16:creationId xmlns:a16="http://schemas.microsoft.com/office/drawing/2014/main" id="{A5A74BFC-84FC-40C9-B2B1-17143BB780B9}"/>
              </a:ext>
            </a:extLst>
          </p:cNvPr>
          <p:cNvSpPr>
            <a:spLocks noGrp="1"/>
          </p:cNvSpPr>
          <p:nvPr>
            <p:ph type="body" idx="1"/>
          </p:nvPr>
        </p:nvSpPr>
        <p:spPr>
          <a:noFill/>
        </p:spPr>
        <p:txBody>
          <a:bodyPr/>
          <a:lstStyle/>
          <a:p>
            <a:r>
              <a:rPr lang="en-US" altLang="de-DE"/>
              <a:t>Chad: The Aboubakar family of Breidjing Camp. Food expenditure for one week: 685 CFA Francs or $1.23. </a:t>
            </a:r>
            <a:endParaRPr lang="de-AT" altLang="de-DE"/>
          </a:p>
        </p:txBody>
      </p:sp>
      <p:sp>
        <p:nvSpPr>
          <p:cNvPr id="72708" name="Slide Number Placeholder 3">
            <a:extLst>
              <a:ext uri="{FF2B5EF4-FFF2-40B4-BE49-F238E27FC236}">
                <a16:creationId xmlns:a16="http://schemas.microsoft.com/office/drawing/2014/main" id="{FBDD3E22-5AD2-42CC-B5CB-5D525DE65D73}"/>
              </a:ext>
            </a:extLst>
          </p:cNvPr>
          <p:cNvSpPr>
            <a:spLocks noGrp="1"/>
          </p:cNvSpPr>
          <p:nvPr>
            <p:ph type="sldNum" sz="quarter" idx="5"/>
          </p:nvPr>
        </p:nvSpPr>
        <p:spPr>
          <a:noFill/>
        </p:spPr>
        <p:txBody>
          <a:bodyPr/>
          <a:lstStyle>
            <a:lvl1pPr defTabSz="992224">
              <a:defRPr sz="2500">
                <a:solidFill>
                  <a:schemeClr val="tx1"/>
                </a:solidFill>
                <a:latin typeface="Times New Roman" panose="02020603050405020304" pitchFamily="18" charset="0"/>
              </a:defRPr>
            </a:lvl1pPr>
            <a:lvl2pPr marL="774864" indent="-297004" defTabSz="992224">
              <a:defRPr sz="2500">
                <a:solidFill>
                  <a:schemeClr val="tx1"/>
                </a:solidFill>
                <a:latin typeface="Times New Roman" panose="02020603050405020304" pitchFamily="18" charset="0"/>
              </a:defRPr>
            </a:lvl2pPr>
            <a:lvl3pPr marL="1192992" indent="-237271" defTabSz="992224">
              <a:defRPr sz="2500">
                <a:solidFill>
                  <a:schemeClr val="tx1"/>
                </a:solidFill>
                <a:latin typeface="Times New Roman" panose="02020603050405020304" pitchFamily="18" charset="0"/>
              </a:defRPr>
            </a:lvl3pPr>
            <a:lvl4pPr marL="1670852" indent="-237271" defTabSz="992224">
              <a:defRPr sz="2500">
                <a:solidFill>
                  <a:schemeClr val="tx1"/>
                </a:solidFill>
                <a:latin typeface="Times New Roman" panose="02020603050405020304" pitchFamily="18" charset="0"/>
              </a:defRPr>
            </a:lvl4pPr>
            <a:lvl5pPr marL="2148713" indent="-237271" defTabSz="992224">
              <a:defRPr sz="2500">
                <a:solidFill>
                  <a:schemeClr val="tx1"/>
                </a:solidFill>
                <a:latin typeface="Times New Roman" panose="02020603050405020304" pitchFamily="18" charset="0"/>
              </a:defRPr>
            </a:lvl5pPr>
            <a:lvl6pPr marL="2626573" indent="-237271" defTabSz="992224" eaLnBrk="0" fontAlgn="base" hangingPunct="0">
              <a:spcBef>
                <a:spcPct val="0"/>
              </a:spcBef>
              <a:spcAft>
                <a:spcPct val="0"/>
              </a:spcAft>
              <a:defRPr sz="2500">
                <a:solidFill>
                  <a:schemeClr val="tx1"/>
                </a:solidFill>
                <a:latin typeface="Times New Roman" panose="02020603050405020304" pitchFamily="18" charset="0"/>
              </a:defRPr>
            </a:lvl6pPr>
            <a:lvl7pPr marL="3104434" indent="-237271" defTabSz="992224" eaLnBrk="0" fontAlgn="base" hangingPunct="0">
              <a:spcBef>
                <a:spcPct val="0"/>
              </a:spcBef>
              <a:spcAft>
                <a:spcPct val="0"/>
              </a:spcAft>
              <a:defRPr sz="2500">
                <a:solidFill>
                  <a:schemeClr val="tx1"/>
                </a:solidFill>
                <a:latin typeface="Times New Roman" panose="02020603050405020304" pitchFamily="18" charset="0"/>
              </a:defRPr>
            </a:lvl7pPr>
            <a:lvl8pPr marL="3582293" indent="-237271" defTabSz="992224" eaLnBrk="0" fontAlgn="base" hangingPunct="0">
              <a:spcBef>
                <a:spcPct val="0"/>
              </a:spcBef>
              <a:spcAft>
                <a:spcPct val="0"/>
              </a:spcAft>
              <a:defRPr sz="2500">
                <a:solidFill>
                  <a:schemeClr val="tx1"/>
                </a:solidFill>
                <a:latin typeface="Times New Roman" panose="02020603050405020304" pitchFamily="18" charset="0"/>
              </a:defRPr>
            </a:lvl8pPr>
            <a:lvl9pPr marL="4060154" indent="-237271" defTabSz="992224" eaLnBrk="0" fontAlgn="base" hangingPunct="0">
              <a:spcBef>
                <a:spcPct val="0"/>
              </a:spcBef>
              <a:spcAft>
                <a:spcPct val="0"/>
              </a:spcAft>
              <a:defRPr sz="2500">
                <a:solidFill>
                  <a:schemeClr val="tx1"/>
                </a:solidFill>
                <a:latin typeface="Times New Roman" panose="02020603050405020304" pitchFamily="18" charset="0"/>
              </a:defRPr>
            </a:lvl9pPr>
          </a:lstStyle>
          <a:p>
            <a:fld id="{E888303A-A9C6-42FC-93B6-EBFF2BABC1A4}" type="slidenum">
              <a:rPr lang="de-DE" altLang="de-DE" sz="1200"/>
              <a:pPr/>
              <a:t>7</a:t>
            </a:fld>
            <a:endParaRPr lang="de-DE" altLang="de-DE" sz="1200"/>
          </a:p>
        </p:txBody>
      </p:sp>
    </p:spTree>
    <p:extLst>
      <p:ext uri="{BB962C8B-B14F-4D97-AF65-F5344CB8AC3E}">
        <p14:creationId xmlns:p14="http://schemas.microsoft.com/office/powerpoint/2010/main" val="1350906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D8130259-B9B1-4163-BC3E-5F1114EF93E3}"/>
              </a:ext>
            </a:extLst>
          </p:cNvPr>
          <p:cNvSpPr>
            <a:spLocks noGrp="1" noRot="1" noChangeAspect="1" noTextEdit="1"/>
          </p:cNvSpPr>
          <p:nvPr>
            <p:ph type="sldImg"/>
          </p:nvPr>
        </p:nvSpPr>
        <p:spPr>
          <a:ln/>
        </p:spPr>
      </p:sp>
      <p:sp>
        <p:nvSpPr>
          <p:cNvPr id="80899" name="Notes Placeholder 2">
            <a:extLst>
              <a:ext uri="{FF2B5EF4-FFF2-40B4-BE49-F238E27FC236}">
                <a16:creationId xmlns:a16="http://schemas.microsoft.com/office/drawing/2014/main" id="{10F61874-07DE-4156-9C7B-BBDE11C6EA9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ahoma" panose="020B0604030504040204" pitchFamily="34" charset="0"/>
              <a:ea typeface="MS PGothic" panose="020B0600070205080204" pitchFamily="34" charset="-128"/>
            </a:endParaRPr>
          </a:p>
        </p:txBody>
      </p:sp>
      <p:sp>
        <p:nvSpPr>
          <p:cNvPr id="80900" name="Slide Number Placeholder 3">
            <a:extLst>
              <a:ext uri="{FF2B5EF4-FFF2-40B4-BE49-F238E27FC236}">
                <a16:creationId xmlns:a16="http://schemas.microsoft.com/office/drawing/2014/main" id="{E2177ACA-8D71-468D-B47A-7A54DD667FCB}"/>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3884">
              <a:spcBef>
                <a:spcPct val="30000"/>
              </a:spcBef>
              <a:defRPr sz="1300">
                <a:solidFill>
                  <a:schemeClr val="tx1"/>
                </a:solidFill>
                <a:latin typeface="Times New Roman" panose="02020603050405020304" pitchFamily="18" charset="0"/>
              </a:defRPr>
            </a:lvl1pPr>
            <a:lvl2pPr marL="41087690" indent="-40593238" defTabSz="993884">
              <a:spcBef>
                <a:spcPct val="30000"/>
              </a:spcBef>
              <a:defRPr sz="1300">
                <a:solidFill>
                  <a:schemeClr val="tx1"/>
                </a:solidFill>
                <a:latin typeface="Times New Roman" panose="02020603050405020304" pitchFamily="18" charset="0"/>
              </a:defRPr>
            </a:lvl2pPr>
            <a:lvl3pPr marL="1194651" indent="-238930" defTabSz="993884">
              <a:spcBef>
                <a:spcPct val="30000"/>
              </a:spcBef>
              <a:defRPr sz="1300">
                <a:solidFill>
                  <a:schemeClr val="tx1"/>
                </a:solidFill>
                <a:latin typeface="Times New Roman" panose="02020603050405020304" pitchFamily="18" charset="0"/>
              </a:defRPr>
            </a:lvl3pPr>
            <a:lvl4pPr marL="1672511" indent="-238930" defTabSz="993884">
              <a:spcBef>
                <a:spcPct val="30000"/>
              </a:spcBef>
              <a:defRPr sz="1300">
                <a:solidFill>
                  <a:schemeClr val="tx1"/>
                </a:solidFill>
                <a:latin typeface="Times New Roman" panose="02020603050405020304" pitchFamily="18" charset="0"/>
              </a:defRPr>
            </a:lvl4pPr>
            <a:lvl5pPr marL="2150371" indent="-238930" defTabSz="993884">
              <a:spcBef>
                <a:spcPct val="30000"/>
              </a:spcBef>
              <a:defRPr sz="1300">
                <a:solidFill>
                  <a:schemeClr val="tx1"/>
                </a:solidFill>
                <a:latin typeface="Times New Roman" panose="02020603050405020304" pitchFamily="18" charset="0"/>
              </a:defRPr>
            </a:lvl5pPr>
            <a:lvl6pPr marL="2628232" indent="-238930" defTabSz="993884" eaLnBrk="0" fontAlgn="base" hangingPunct="0">
              <a:spcBef>
                <a:spcPct val="30000"/>
              </a:spcBef>
              <a:spcAft>
                <a:spcPct val="0"/>
              </a:spcAft>
              <a:defRPr sz="1300">
                <a:solidFill>
                  <a:schemeClr val="tx1"/>
                </a:solidFill>
                <a:latin typeface="Times New Roman" panose="02020603050405020304" pitchFamily="18" charset="0"/>
              </a:defRPr>
            </a:lvl6pPr>
            <a:lvl7pPr marL="3106092" indent="-238930" defTabSz="993884" eaLnBrk="0" fontAlgn="base" hangingPunct="0">
              <a:spcBef>
                <a:spcPct val="30000"/>
              </a:spcBef>
              <a:spcAft>
                <a:spcPct val="0"/>
              </a:spcAft>
              <a:defRPr sz="1300">
                <a:solidFill>
                  <a:schemeClr val="tx1"/>
                </a:solidFill>
                <a:latin typeface="Times New Roman" panose="02020603050405020304" pitchFamily="18" charset="0"/>
              </a:defRPr>
            </a:lvl7pPr>
            <a:lvl8pPr marL="3583952" indent="-238930" defTabSz="993884" eaLnBrk="0" fontAlgn="base" hangingPunct="0">
              <a:spcBef>
                <a:spcPct val="30000"/>
              </a:spcBef>
              <a:spcAft>
                <a:spcPct val="0"/>
              </a:spcAft>
              <a:defRPr sz="1300">
                <a:solidFill>
                  <a:schemeClr val="tx1"/>
                </a:solidFill>
                <a:latin typeface="Times New Roman" panose="02020603050405020304" pitchFamily="18" charset="0"/>
              </a:defRPr>
            </a:lvl8pPr>
            <a:lvl9pPr marL="4061813" indent="-238930" defTabSz="993884" eaLnBrk="0" fontAlgn="base" hangingPunct="0">
              <a:spcBef>
                <a:spcPct val="30000"/>
              </a:spcBef>
              <a:spcAft>
                <a:spcPct val="0"/>
              </a:spcAft>
              <a:defRPr sz="1300">
                <a:solidFill>
                  <a:schemeClr val="tx1"/>
                </a:solidFill>
                <a:latin typeface="Times New Roman" panose="02020603050405020304" pitchFamily="18" charset="0"/>
              </a:defRPr>
            </a:lvl9pPr>
          </a:lstStyle>
          <a:p>
            <a:pPr eaLnBrk="1" hangingPunct="1">
              <a:spcBef>
                <a:spcPct val="0"/>
              </a:spcBef>
            </a:pPr>
            <a:fld id="{A8AA77E6-433D-4775-AD8D-81CF7C7681CE}" type="slidenum">
              <a:rPr lang="en-US" altLang="en-US">
                <a:solidFill>
                  <a:srgbClr val="000000"/>
                </a:solidFill>
                <a:latin typeface="Tahoma" panose="020B0604030504040204" pitchFamily="34" charset="0"/>
                <a:ea typeface="MS PGothic" panose="020B0600070205080204" pitchFamily="34" charset="-128"/>
              </a:rPr>
              <a:pPr eaLnBrk="1" hangingPunct="1">
                <a:spcBef>
                  <a:spcPct val="0"/>
                </a:spcBef>
              </a:pPr>
              <a:t>9</a:t>
            </a:fld>
            <a:endParaRPr lang="en-US" altLang="en-US">
              <a:solidFill>
                <a:srgbClr val="000000"/>
              </a:solidFill>
              <a:latin typeface="Tahoma" panose="020B0604030504040204" pitchFamily="34" charset="0"/>
              <a:ea typeface="MS PGothic"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Ecological</a:t>
            </a:r>
            <a:r>
              <a:rPr lang="de-DE" dirty="0"/>
              <a:t> </a:t>
            </a:r>
            <a:r>
              <a:rPr lang="de-DE" dirty="0" err="1"/>
              <a:t>dimension</a:t>
            </a:r>
            <a:r>
              <a:rPr lang="de-DE" dirty="0"/>
              <a:t> </a:t>
            </a:r>
            <a:r>
              <a:rPr lang="de-DE" dirty="0" err="1"/>
              <a:t>of</a:t>
            </a:r>
            <a:r>
              <a:rPr lang="de-DE" dirty="0"/>
              <a:t> </a:t>
            </a:r>
            <a:r>
              <a:rPr lang="de-DE" dirty="0" err="1"/>
              <a:t>sustainability</a:t>
            </a:r>
            <a:r>
              <a:rPr lang="de-DE" dirty="0"/>
              <a:t> = </a:t>
            </a:r>
            <a:r>
              <a:rPr lang="de-DE" dirty="0" err="1"/>
              <a:t>basis</a:t>
            </a:r>
            <a:r>
              <a:rPr lang="de-DE" dirty="0"/>
              <a:t> </a:t>
            </a:r>
            <a:r>
              <a:rPr lang="de-DE" dirty="0" err="1"/>
              <a:t>of</a:t>
            </a:r>
            <a:r>
              <a:rPr lang="de-DE" dirty="0"/>
              <a:t> </a:t>
            </a:r>
            <a:r>
              <a:rPr lang="de-DE" dirty="0" err="1"/>
              <a:t>our</a:t>
            </a:r>
            <a:r>
              <a:rPr lang="de-DE" dirty="0"/>
              <a:t> </a:t>
            </a:r>
            <a:r>
              <a:rPr lang="de-DE" dirty="0" err="1"/>
              <a:t>life</a:t>
            </a:r>
            <a:endParaRPr lang="de-DE" dirty="0"/>
          </a:p>
          <a:p>
            <a:r>
              <a:rPr lang="de-DE" dirty="0" err="1"/>
              <a:t>Social</a:t>
            </a:r>
            <a:r>
              <a:rPr lang="de-DE" dirty="0"/>
              <a:t> </a:t>
            </a:r>
            <a:r>
              <a:rPr lang="de-DE" dirty="0" err="1"/>
              <a:t>dimension</a:t>
            </a:r>
            <a:r>
              <a:rPr lang="de-DE" dirty="0"/>
              <a:t> </a:t>
            </a:r>
            <a:r>
              <a:rPr lang="de-DE" dirty="0" err="1"/>
              <a:t>of</a:t>
            </a:r>
            <a:r>
              <a:rPr lang="de-DE" dirty="0"/>
              <a:t> </a:t>
            </a:r>
            <a:r>
              <a:rPr lang="de-DE" dirty="0" err="1"/>
              <a:t>sustainability</a:t>
            </a:r>
            <a:r>
              <a:rPr lang="de-DE" dirty="0"/>
              <a:t> = </a:t>
            </a:r>
            <a:r>
              <a:rPr lang="de-DE" dirty="0" err="1"/>
              <a:t>joy</a:t>
            </a:r>
            <a:r>
              <a:rPr lang="de-DE" dirty="0"/>
              <a:t> </a:t>
            </a:r>
            <a:r>
              <a:rPr lang="de-DE" dirty="0" err="1"/>
              <a:t>of</a:t>
            </a:r>
            <a:r>
              <a:rPr lang="de-DE" dirty="0"/>
              <a:t> </a:t>
            </a:r>
            <a:r>
              <a:rPr lang="de-DE" dirty="0" err="1"/>
              <a:t>life</a:t>
            </a:r>
            <a:endParaRPr lang="de-DE" dirty="0"/>
          </a:p>
          <a:p>
            <a:r>
              <a:rPr lang="de-DE" dirty="0" err="1"/>
              <a:t>Economic</a:t>
            </a:r>
            <a:r>
              <a:rPr lang="de-DE" dirty="0"/>
              <a:t> </a:t>
            </a:r>
            <a:r>
              <a:rPr lang="de-DE" dirty="0" err="1"/>
              <a:t>sustainability</a:t>
            </a:r>
            <a:r>
              <a:rPr lang="de-DE" dirty="0"/>
              <a:t> = but a </a:t>
            </a:r>
            <a:r>
              <a:rPr lang="de-DE" dirty="0" err="1"/>
              <a:t>tool</a:t>
            </a:r>
            <a:r>
              <a:rPr lang="de-DE" dirty="0"/>
              <a:t>, not an end in </a:t>
            </a:r>
            <a:r>
              <a:rPr lang="de-DE" dirty="0" err="1"/>
              <a:t>itself</a:t>
            </a:r>
            <a:endParaRPr lang="de-DE" dirty="0"/>
          </a:p>
          <a:p>
            <a:r>
              <a:rPr lang="de-DE" dirty="0"/>
              <a:t>Spiritual </a:t>
            </a:r>
            <a:r>
              <a:rPr lang="de-DE" dirty="0" err="1"/>
              <a:t>dimension</a:t>
            </a:r>
            <a:r>
              <a:rPr lang="de-DE" dirty="0"/>
              <a:t> </a:t>
            </a:r>
            <a:r>
              <a:rPr lang="de-DE" dirty="0" err="1"/>
              <a:t>of</a:t>
            </a:r>
            <a:r>
              <a:rPr lang="de-DE" dirty="0"/>
              <a:t> </a:t>
            </a:r>
            <a:r>
              <a:rPr lang="de-DE" dirty="0" err="1"/>
              <a:t>sustainability</a:t>
            </a:r>
            <a:r>
              <a:rPr lang="de-DE" dirty="0"/>
              <a:t> = </a:t>
            </a:r>
            <a:r>
              <a:rPr lang="de-DE" dirty="0" err="1"/>
              <a:t>purpose</a:t>
            </a:r>
            <a:r>
              <a:rPr lang="de-DE" dirty="0"/>
              <a:t> in </a:t>
            </a:r>
            <a:r>
              <a:rPr lang="de-DE" dirty="0" err="1"/>
              <a:t>life</a:t>
            </a:r>
            <a:r>
              <a:rPr lang="de-DE" dirty="0"/>
              <a:t>?</a:t>
            </a:r>
            <a:endParaRPr lang="de-AT" dirty="0"/>
          </a:p>
        </p:txBody>
      </p:sp>
      <p:sp>
        <p:nvSpPr>
          <p:cNvPr id="4" name="Foliennummernplatzhalter 3"/>
          <p:cNvSpPr>
            <a:spLocks noGrp="1"/>
          </p:cNvSpPr>
          <p:nvPr>
            <p:ph type="sldNum" sz="quarter" idx="5"/>
          </p:nvPr>
        </p:nvSpPr>
        <p:spPr/>
        <p:txBody>
          <a:bodyPr/>
          <a:lstStyle/>
          <a:p>
            <a:fld id="{2415D074-68E7-476D-818A-80825E52215F}" type="slidenum">
              <a:rPr lang="de-DE" smtClean="0"/>
              <a:t>10</a:t>
            </a:fld>
            <a:endParaRPr lang="de-DE"/>
          </a:p>
        </p:txBody>
      </p:sp>
    </p:spTree>
    <p:extLst>
      <p:ext uri="{BB962C8B-B14F-4D97-AF65-F5344CB8AC3E}">
        <p14:creationId xmlns:p14="http://schemas.microsoft.com/office/powerpoint/2010/main" val="2834780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CC1F2663-2978-4F7C-8C03-578B6298CCD1}"/>
              </a:ext>
            </a:extLst>
          </p:cNvPr>
          <p:cNvSpPr>
            <a:spLocks noGrp="1" noRot="1" noChangeAspect="1" noChangeArrowheads="1" noTextEdit="1"/>
          </p:cNvSpPr>
          <p:nvPr>
            <p:ph type="sldImg"/>
          </p:nvPr>
        </p:nvSpPr>
        <p:spPr>
          <a:xfrm>
            <a:off x="2603500" y="571500"/>
            <a:ext cx="5070475" cy="2852738"/>
          </a:xfrm>
          <a:ln/>
        </p:spPr>
      </p:sp>
      <p:sp>
        <p:nvSpPr>
          <p:cNvPr id="96259" name="Notes Placeholder 2">
            <a:extLst>
              <a:ext uri="{FF2B5EF4-FFF2-40B4-BE49-F238E27FC236}">
                <a16:creationId xmlns:a16="http://schemas.microsoft.com/office/drawing/2014/main" id="{1AEE4944-4EFC-409A-A5FD-3A7561E0C08A}"/>
              </a:ext>
            </a:extLst>
          </p:cNvPr>
          <p:cNvSpPr>
            <a:spLocks noGrp="1" noChangeArrowheads="1"/>
          </p:cNvSpPr>
          <p:nvPr>
            <p:ph type="body" idx="1"/>
          </p:nvPr>
        </p:nvSpPr>
        <p:spPr>
          <a:noFill/>
        </p:spPr>
        <p:txBody>
          <a:bodyPr/>
          <a:lstStyle/>
          <a:p>
            <a:endParaRPr lang="de-AT" altLang="de-DE"/>
          </a:p>
        </p:txBody>
      </p:sp>
      <p:sp>
        <p:nvSpPr>
          <p:cNvPr id="96260" name="Slide Number Placeholder 3">
            <a:extLst>
              <a:ext uri="{FF2B5EF4-FFF2-40B4-BE49-F238E27FC236}">
                <a16:creationId xmlns:a16="http://schemas.microsoft.com/office/drawing/2014/main" id="{20DA6B0E-67C6-442B-95C0-851DA299BF1D}"/>
              </a:ext>
            </a:extLst>
          </p:cNvPr>
          <p:cNvSpPr>
            <a:spLocks noGrp="1"/>
          </p:cNvSpPr>
          <p:nvPr>
            <p:ph type="sldNum" sz="quarter" idx="5"/>
          </p:nvPr>
        </p:nvSpPr>
        <p:spPr>
          <a:noFill/>
        </p:spPr>
        <p:txBody>
          <a:bodyPr/>
          <a:lstStyle>
            <a:lvl1pPr defTabSz="993884">
              <a:defRPr sz="2500">
                <a:solidFill>
                  <a:schemeClr val="tx1"/>
                </a:solidFill>
                <a:latin typeface="Times New Roman" panose="02020603050405020304" pitchFamily="18" charset="0"/>
              </a:defRPr>
            </a:lvl1pPr>
            <a:lvl2pPr marL="776523" indent="-298663" defTabSz="993884">
              <a:defRPr sz="2500">
                <a:solidFill>
                  <a:schemeClr val="tx1"/>
                </a:solidFill>
                <a:latin typeface="Times New Roman" panose="02020603050405020304" pitchFamily="18" charset="0"/>
              </a:defRPr>
            </a:lvl2pPr>
            <a:lvl3pPr marL="1194651" indent="-238930" defTabSz="993884">
              <a:defRPr sz="2500">
                <a:solidFill>
                  <a:schemeClr val="tx1"/>
                </a:solidFill>
                <a:latin typeface="Times New Roman" panose="02020603050405020304" pitchFamily="18" charset="0"/>
              </a:defRPr>
            </a:lvl3pPr>
            <a:lvl4pPr marL="1672511" indent="-238930" defTabSz="993884">
              <a:defRPr sz="2500">
                <a:solidFill>
                  <a:schemeClr val="tx1"/>
                </a:solidFill>
                <a:latin typeface="Times New Roman" panose="02020603050405020304" pitchFamily="18" charset="0"/>
              </a:defRPr>
            </a:lvl4pPr>
            <a:lvl5pPr marL="2150371" indent="-238930" defTabSz="993884">
              <a:defRPr sz="2500">
                <a:solidFill>
                  <a:schemeClr val="tx1"/>
                </a:solidFill>
                <a:latin typeface="Times New Roman" panose="02020603050405020304" pitchFamily="18" charset="0"/>
              </a:defRPr>
            </a:lvl5pPr>
            <a:lvl6pPr marL="2628232" indent="-238930" defTabSz="993884" eaLnBrk="0" fontAlgn="base" hangingPunct="0">
              <a:spcBef>
                <a:spcPct val="0"/>
              </a:spcBef>
              <a:spcAft>
                <a:spcPct val="0"/>
              </a:spcAft>
              <a:defRPr sz="2500">
                <a:solidFill>
                  <a:schemeClr val="tx1"/>
                </a:solidFill>
                <a:latin typeface="Times New Roman" panose="02020603050405020304" pitchFamily="18" charset="0"/>
              </a:defRPr>
            </a:lvl6pPr>
            <a:lvl7pPr marL="3106092" indent="-238930" defTabSz="993884" eaLnBrk="0" fontAlgn="base" hangingPunct="0">
              <a:spcBef>
                <a:spcPct val="0"/>
              </a:spcBef>
              <a:spcAft>
                <a:spcPct val="0"/>
              </a:spcAft>
              <a:defRPr sz="2500">
                <a:solidFill>
                  <a:schemeClr val="tx1"/>
                </a:solidFill>
                <a:latin typeface="Times New Roman" panose="02020603050405020304" pitchFamily="18" charset="0"/>
              </a:defRPr>
            </a:lvl7pPr>
            <a:lvl8pPr marL="3583952" indent="-238930" defTabSz="993884" eaLnBrk="0" fontAlgn="base" hangingPunct="0">
              <a:spcBef>
                <a:spcPct val="0"/>
              </a:spcBef>
              <a:spcAft>
                <a:spcPct val="0"/>
              </a:spcAft>
              <a:defRPr sz="2500">
                <a:solidFill>
                  <a:schemeClr val="tx1"/>
                </a:solidFill>
                <a:latin typeface="Times New Roman" panose="02020603050405020304" pitchFamily="18" charset="0"/>
              </a:defRPr>
            </a:lvl8pPr>
            <a:lvl9pPr marL="4061813" indent="-238930" defTabSz="993884" eaLnBrk="0" fontAlgn="base" hangingPunct="0">
              <a:spcBef>
                <a:spcPct val="0"/>
              </a:spcBef>
              <a:spcAft>
                <a:spcPct val="0"/>
              </a:spcAft>
              <a:defRPr sz="2500">
                <a:solidFill>
                  <a:schemeClr val="tx1"/>
                </a:solidFill>
                <a:latin typeface="Times New Roman" panose="02020603050405020304" pitchFamily="18" charset="0"/>
              </a:defRPr>
            </a:lvl9pPr>
          </a:lstStyle>
          <a:p>
            <a:fld id="{9B175120-40F4-451A-90CE-634E54B96C1A}" type="slidenum">
              <a:rPr lang="de-AT" altLang="de-DE" sz="1200"/>
              <a:pPr/>
              <a:t>11</a:t>
            </a:fld>
            <a:endParaRPr lang="de-AT" altLang="de-DE" sz="1200"/>
          </a:p>
        </p:txBody>
      </p:sp>
    </p:spTree>
    <p:extLst>
      <p:ext uri="{BB962C8B-B14F-4D97-AF65-F5344CB8AC3E}">
        <p14:creationId xmlns:p14="http://schemas.microsoft.com/office/powerpoint/2010/main" val="1051718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1B04DC67-3D1B-4AEF-A339-9FEED9226C2E}"/>
              </a:ext>
            </a:extLst>
          </p:cNvPr>
          <p:cNvSpPr>
            <a:spLocks noGrp="1" noChangeArrowheads="1"/>
          </p:cNvSpPr>
          <p:nvPr>
            <p:ph type="sldNum" sz="quarter" idx="5"/>
          </p:nvPr>
        </p:nvSpPr>
        <p:spPr>
          <a:noFill/>
        </p:spPr>
        <p:txBody>
          <a:bodyPr/>
          <a:lstStyle>
            <a:lvl1pPr>
              <a:defRPr sz="2500">
                <a:solidFill>
                  <a:schemeClr val="tx1"/>
                </a:solidFill>
                <a:latin typeface="Times New Roman" panose="02020603050405020304" pitchFamily="18" charset="0"/>
              </a:defRPr>
            </a:lvl1pPr>
            <a:lvl2pPr marL="746657" indent="-285389">
              <a:defRPr sz="2500">
                <a:solidFill>
                  <a:schemeClr val="tx1"/>
                </a:solidFill>
                <a:latin typeface="Times New Roman" panose="02020603050405020304" pitchFamily="18" charset="0"/>
              </a:defRPr>
            </a:lvl2pPr>
            <a:lvl3pPr marL="1149852" indent="-227316">
              <a:defRPr sz="2500">
                <a:solidFill>
                  <a:schemeClr val="tx1"/>
                </a:solidFill>
                <a:latin typeface="Times New Roman" panose="02020603050405020304" pitchFamily="18" charset="0"/>
              </a:defRPr>
            </a:lvl3pPr>
            <a:lvl4pPr marL="1611120" indent="-227316">
              <a:defRPr sz="2500">
                <a:solidFill>
                  <a:schemeClr val="tx1"/>
                </a:solidFill>
                <a:latin typeface="Times New Roman" panose="02020603050405020304" pitchFamily="18" charset="0"/>
              </a:defRPr>
            </a:lvl4pPr>
            <a:lvl5pPr marL="2072388" indent="-227316">
              <a:defRPr sz="2500">
                <a:solidFill>
                  <a:schemeClr val="tx1"/>
                </a:solidFill>
                <a:latin typeface="Times New Roman" panose="02020603050405020304" pitchFamily="18" charset="0"/>
              </a:defRPr>
            </a:lvl5pPr>
            <a:lvl6pPr marL="2550248" indent="-227316" eaLnBrk="0" fontAlgn="base" hangingPunct="0">
              <a:spcBef>
                <a:spcPct val="0"/>
              </a:spcBef>
              <a:spcAft>
                <a:spcPct val="0"/>
              </a:spcAft>
              <a:defRPr sz="2500">
                <a:solidFill>
                  <a:schemeClr val="tx1"/>
                </a:solidFill>
                <a:latin typeface="Times New Roman" panose="02020603050405020304" pitchFamily="18" charset="0"/>
              </a:defRPr>
            </a:lvl6pPr>
            <a:lvl7pPr marL="3028108" indent="-227316" eaLnBrk="0" fontAlgn="base" hangingPunct="0">
              <a:spcBef>
                <a:spcPct val="0"/>
              </a:spcBef>
              <a:spcAft>
                <a:spcPct val="0"/>
              </a:spcAft>
              <a:defRPr sz="2500">
                <a:solidFill>
                  <a:schemeClr val="tx1"/>
                </a:solidFill>
                <a:latin typeface="Times New Roman" panose="02020603050405020304" pitchFamily="18" charset="0"/>
              </a:defRPr>
            </a:lvl7pPr>
            <a:lvl8pPr marL="3505969" indent="-227316" eaLnBrk="0" fontAlgn="base" hangingPunct="0">
              <a:spcBef>
                <a:spcPct val="0"/>
              </a:spcBef>
              <a:spcAft>
                <a:spcPct val="0"/>
              </a:spcAft>
              <a:defRPr sz="2500">
                <a:solidFill>
                  <a:schemeClr val="tx1"/>
                </a:solidFill>
                <a:latin typeface="Times New Roman" panose="02020603050405020304" pitchFamily="18" charset="0"/>
              </a:defRPr>
            </a:lvl8pPr>
            <a:lvl9pPr marL="3983829" indent="-227316" eaLnBrk="0" fontAlgn="base" hangingPunct="0">
              <a:spcBef>
                <a:spcPct val="0"/>
              </a:spcBef>
              <a:spcAft>
                <a:spcPct val="0"/>
              </a:spcAft>
              <a:defRPr sz="2500">
                <a:solidFill>
                  <a:schemeClr val="tx1"/>
                </a:solidFill>
                <a:latin typeface="Times New Roman" panose="02020603050405020304" pitchFamily="18" charset="0"/>
              </a:defRPr>
            </a:lvl9pPr>
          </a:lstStyle>
          <a:p>
            <a:pPr defTabSz="955721"/>
            <a:fld id="{D1CE5197-1FC1-47FF-A318-0786B8476D6D}" type="slidenum">
              <a:rPr lang="de-DE" altLang="de-DE" sz="1200"/>
              <a:pPr defTabSz="955721"/>
              <a:t>15</a:t>
            </a:fld>
            <a:endParaRPr lang="de-DE" altLang="de-DE" sz="1200"/>
          </a:p>
        </p:txBody>
      </p:sp>
      <p:sp>
        <p:nvSpPr>
          <p:cNvPr id="50179" name="Rectangle 2">
            <a:extLst>
              <a:ext uri="{FF2B5EF4-FFF2-40B4-BE49-F238E27FC236}">
                <a16:creationId xmlns:a16="http://schemas.microsoft.com/office/drawing/2014/main" id="{77D895A1-C463-417D-A4F9-2434367DBDEB}"/>
              </a:ext>
            </a:extLst>
          </p:cNvPr>
          <p:cNvSpPr>
            <a:spLocks noChangeArrowheads="1" noTextEdit="1"/>
          </p:cNvSpPr>
          <p:nvPr>
            <p:ph type="sldImg"/>
          </p:nvPr>
        </p:nvSpPr>
        <p:spPr>
          <a:xfrm>
            <a:off x="2462213" y="555625"/>
            <a:ext cx="4914900" cy="2765425"/>
          </a:xfrm>
          <a:ln/>
        </p:spPr>
      </p:sp>
      <p:sp>
        <p:nvSpPr>
          <p:cNvPr id="50180" name="Rectangle 3">
            <a:extLst>
              <a:ext uri="{FF2B5EF4-FFF2-40B4-BE49-F238E27FC236}">
                <a16:creationId xmlns:a16="http://schemas.microsoft.com/office/drawing/2014/main" id="{4F31CB8A-01B2-45E6-B6E0-09A8F4E32847}"/>
              </a:ext>
            </a:extLst>
          </p:cNvPr>
          <p:cNvSpPr>
            <a:spLocks noGrp="1" noChangeArrowheads="1"/>
          </p:cNvSpPr>
          <p:nvPr>
            <p:ph type="body" idx="1"/>
          </p:nvPr>
        </p:nvSpPr>
        <p:spPr>
          <a:xfrm>
            <a:off x="983631" y="3505052"/>
            <a:ext cx="7873634" cy="3320948"/>
          </a:xfrm>
          <a:noFill/>
        </p:spPr>
        <p:txBody>
          <a:bodyPr/>
          <a:lstStyle/>
          <a:p>
            <a:endParaRPr lang="en-GB" alt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B285B80-D21B-4F2C-A3F6-22A8B52F8F57}"/>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57F47815-AE9D-4DE8-8853-6CA03D7D2109}"/>
              </a:ext>
            </a:extLst>
          </p:cNvPr>
          <p:cNvSpPr>
            <a:spLocks noGrp="1" noChangeArrowheads="1"/>
          </p:cNvSpPr>
          <p:nvPr>
            <p:ph type="body" idx="1"/>
          </p:nvPr>
        </p:nvSpPr>
        <p:spPr>
          <a:noFill/>
        </p:spPr>
        <p:txBody>
          <a:bodyPr/>
          <a:lstStyle/>
          <a:p>
            <a:endParaRPr lang="de-AT" altLang="de-DE"/>
          </a:p>
        </p:txBody>
      </p:sp>
      <p:sp>
        <p:nvSpPr>
          <p:cNvPr id="63492" name="Slide Number Placeholder 3">
            <a:extLst>
              <a:ext uri="{FF2B5EF4-FFF2-40B4-BE49-F238E27FC236}">
                <a16:creationId xmlns:a16="http://schemas.microsoft.com/office/drawing/2014/main" id="{1A1C8FD8-D044-4EB3-B0B7-D911C88D9051}"/>
              </a:ext>
            </a:extLst>
          </p:cNvPr>
          <p:cNvSpPr>
            <a:spLocks noGrp="1"/>
          </p:cNvSpPr>
          <p:nvPr>
            <p:ph type="sldNum" sz="quarter" idx="5"/>
          </p:nvPr>
        </p:nvSpPr>
        <p:spPr>
          <a:noFill/>
        </p:spPr>
        <p:txBody>
          <a:bodyPr/>
          <a:lstStyle>
            <a:lvl1pPr defTabSz="1074777">
              <a:defRPr sz="2700">
                <a:solidFill>
                  <a:schemeClr val="tx1"/>
                </a:solidFill>
                <a:latin typeface="Times New Roman" panose="02020603050405020304" pitchFamily="18" charset="0"/>
              </a:defRPr>
            </a:lvl1pPr>
            <a:lvl2pPr marL="839332" indent="-321715" defTabSz="1074777">
              <a:defRPr sz="2700">
                <a:solidFill>
                  <a:schemeClr val="tx1"/>
                </a:solidFill>
                <a:latin typeface="Times New Roman" panose="02020603050405020304" pitchFamily="18" charset="0"/>
              </a:defRPr>
            </a:lvl2pPr>
            <a:lvl3pPr marL="1292249" indent="-257012" defTabSz="1074777">
              <a:defRPr sz="2700">
                <a:solidFill>
                  <a:schemeClr val="tx1"/>
                </a:solidFill>
                <a:latin typeface="Times New Roman" panose="02020603050405020304" pitchFamily="18" charset="0"/>
              </a:defRPr>
            </a:lvl3pPr>
            <a:lvl4pPr marL="1809868" indent="-257012" defTabSz="1074777">
              <a:defRPr sz="2700">
                <a:solidFill>
                  <a:schemeClr val="tx1"/>
                </a:solidFill>
                <a:latin typeface="Times New Roman" panose="02020603050405020304" pitchFamily="18" charset="0"/>
              </a:defRPr>
            </a:lvl4pPr>
            <a:lvl5pPr marL="2327486" indent="-257012" defTabSz="1074777">
              <a:defRPr sz="2700">
                <a:solidFill>
                  <a:schemeClr val="tx1"/>
                </a:solidFill>
                <a:latin typeface="Times New Roman" panose="02020603050405020304" pitchFamily="18" charset="0"/>
              </a:defRPr>
            </a:lvl5pPr>
            <a:lvl6pPr marL="2845104" indent="-257012" defTabSz="1074777" eaLnBrk="0" fontAlgn="base" hangingPunct="0">
              <a:spcBef>
                <a:spcPct val="0"/>
              </a:spcBef>
              <a:spcAft>
                <a:spcPct val="0"/>
              </a:spcAft>
              <a:defRPr sz="2700">
                <a:solidFill>
                  <a:schemeClr val="tx1"/>
                </a:solidFill>
                <a:latin typeface="Times New Roman" panose="02020603050405020304" pitchFamily="18" charset="0"/>
              </a:defRPr>
            </a:lvl6pPr>
            <a:lvl7pPr marL="3362722" indent="-257012" defTabSz="1074777" eaLnBrk="0" fontAlgn="base" hangingPunct="0">
              <a:spcBef>
                <a:spcPct val="0"/>
              </a:spcBef>
              <a:spcAft>
                <a:spcPct val="0"/>
              </a:spcAft>
              <a:defRPr sz="2700">
                <a:solidFill>
                  <a:schemeClr val="tx1"/>
                </a:solidFill>
                <a:latin typeface="Times New Roman" panose="02020603050405020304" pitchFamily="18" charset="0"/>
              </a:defRPr>
            </a:lvl7pPr>
            <a:lvl8pPr marL="3880341" indent="-257012" defTabSz="1074777" eaLnBrk="0" fontAlgn="base" hangingPunct="0">
              <a:spcBef>
                <a:spcPct val="0"/>
              </a:spcBef>
              <a:spcAft>
                <a:spcPct val="0"/>
              </a:spcAft>
              <a:defRPr sz="2700">
                <a:solidFill>
                  <a:schemeClr val="tx1"/>
                </a:solidFill>
                <a:latin typeface="Times New Roman" panose="02020603050405020304" pitchFamily="18" charset="0"/>
              </a:defRPr>
            </a:lvl8pPr>
            <a:lvl9pPr marL="4397959" indent="-257012" defTabSz="1074777" eaLnBrk="0" fontAlgn="base" hangingPunct="0">
              <a:spcBef>
                <a:spcPct val="0"/>
              </a:spcBef>
              <a:spcAft>
                <a:spcPct val="0"/>
              </a:spcAft>
              <a:defRPr sz="2700">
                <a:solidFill>
                  <a:schemeClr val="tx1"/>
                </a:solidFill>
                <a:latin typeface="Times New Roman" panose="02020603050405020304" pitchFamily="18" charset="0"/>
              </a:defRPr>
            </a:lvl9pPr>
          </a:lstStyle>
          <a:p>
            <a:fld id="{516B95BF-A996-4FCB-B3A0-92F0FF18F10B}" type="slidenum">
              <a:rPr lang="de-DE" altLang="de-DE" sz="1300"/>
              <a:pPr/>
              <a:t>23</a:t>
            </a:fld>
            <a:endParaRPr lang="de-DE" altLang="de-DE" sz="1300"/>
          </a:p>
        </p:txBody>
      </p:sp>
    </p:spTree>
    <p:extLst>
      <p:ext uri="{BB962C8B-B14F-4D97-AF65-F5344CB8AC3E}">
        <p14:creationId xmlns:p14="http://schemas.microsoft.com/office/powerpoint/2010/main" val="2095895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28074" y="3924425"/>
            <a:ext cx="8945276" cy="3717040"/>
          </a:xfrm>
        </p:spPr>
        <p:txBody>
          <a:bodyPr/>
          <a:lstStyle/>
          <a:p>
            <a:pPr defTabSz="1042551">
              <a:defRPr/>
            </a:pPr>
            <a:r>
              <a:rPr lang="en-US" b="1" dirty="0"/>
              <a:t>SPEAKER_NOTES:</a:t>
            </a:r>
          </a:p>
          <a:p>
            <a:pPr defTabSz="1042551">
              <a:defRPr/>
            </a:pPr>
            <a:r>
              <a:rPr lang="en-US" b="1" dirty="0"/>
              <a:t>VARIANT:</a:t>
            </a:r>
            <a:r>
              <a:rPr lang="en-US" dirty="0"/>
              <a:t> GERMAN</a:t>
            </a:r>
          </a:p>
          <a:p>
            <a:pPr defTabSz="1042551">
              <a:defRPr/>
            </a:pPr>
            <a:r>
              <a:rPr lang="en-US" b="1" dirty="0"/>
              <a:t>CREDITS:</a:t>
            </a:r>
            <a:r>
              <a:rPr lang="en-US" dirty="0"/>
              <a:t> © Gregor Hagedorn, CC BY-SA 4.0, Quote by Greta Thunberg.</a:t>
            </a:r>
          </a:p>
          <a:p>
            <a:pPr defTabSz="1042551">
              <a:defRPr/>
            </a:pPr>
            <a:r>
              <a:rPr lang="en-US" b="1" dirty="0"/>
              <a:t>NOTES:</a:t>
            </a:r>
            <a:r>
              <a:rPr lang="en-US" dirty="0"/>
              <a:t> </a:t>
            </a:r>
            <a:r>
              <a:rPr lang="en-US" dirty="0" err="1"/>
              <a:t>Originaltext</a:t>
            </a:r>
            <a:r>
              <a:rPr lang="en-US" dirty="0"/>
              <a:t>: “Until you start focusing on what needs to be done, rather than what is politically possible, there is no hope.</a:t>
            </a:r>
          </a:p>
          <a:p>
            <a:pPr defTabSz="1042551">
              <a:defRPr/>
            </a:pPr>
            <a:r>
              <a:rPr lang="en-US" dirty="0"/>
              <a:t>If solutions within the system are so impossible to find, then maybe we should change the system itself.”</a:t>
            </a:r>
          </a:p>
          <a:p>
            <a:pPr defTabSz="1042551">
              <a:defRPr/>
            </a:pPr>
            <a:r>
              <a:rPr lang="en-US" b="1" dirty="0"/>
              <a:t>SOURCES:</a:t>
            </a:r>
            <a:r>
              <a:rPr lang="en-US" dirty="0"/>
              <a:t> Speech as COP Katowice 2018, via twitter, e.g.</a:t>
            </a:r>
          </a:p>
          <a:p>
            <a:pPr defTabSz="1042551">
              <a:defRPr/>
            </a:pPr>
            <a:r>
              <a:rPr lang="en-US" dirty="0"/>
              <a:t>https://twitter.com/SenSanders/status/1073701026660843520</a:t>
            </a:r>
          </a:p>
          <a:p>
            <a:pPr defTabSz="1042551">
              <a:defRPr/>
            </a:pPr>
            <a:r>
              <a:rPr lang="en-US" dirty="0"/>
              <a:t>https://twitter.com/GretaThunberg/status/1073527918616297472</a:t>
            </a:r>
          </a:p>
          <a:p>
            <a:pPr defTabSz="1042551">
              <a:defRPr/>
            </a:pPr>
            <a:r>
              <a:rPr lang="en-US" dirty="0"/>
              <a:t>See also 4.05 m video of the speech: https://www.youtube.com/watch?v=HzeekxtyFOY</a:t>
            </a:r>
          </a:p>
          <a:p>
            <a:pPr defTabSz="1042551">
              <a:defRPr/>
            </a:pPr>
            <a:r>
              <a:rPr lang="en-US" b="1" dirty="0"/>
              <a:t>REVIEWED_BY:</a:t>
            </a:r>
          </a:p>
        </p:txBody>
      </p:sp>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a:xfrm>
            <a:off x="5771607" y="7847527"/>
            <a:ext cx="4415541" cy="413444"/>
          </a:xfrm>
        </p:spPr>
        <p:txBody>
          <a:bodyPr/>
          <a:lstStyle/>
          <a:p>
            <a:pPr>
              <a:defRPr/>
            </a:pPr>
            <a:fld id="{D5318925-1DBD-43D7-8B05-D650A8546298}" type="slidenum">
              <a:rPr lang="en-GB" altLang="de-DE" smtClean="0"/>
              <a:pPr>
                <a:defRPr/>
              </a:pPr>
              <a:t>26</a:t>
            </a:fld>
            <a:endParaRPr lang="en-GB" altLang="de-DE" dirty="0"/>
          </a:p>
        </p:txBody>
      </p:sp>
    </p:spTree>
    <p:extLst>
      <p:ext uri="{BB962C8B-B14F-4D97-AF65-F5344CB8AC3E}">
        <p14:creationId xmlns:p14="http://schemas.microsoft.com/office/powerpoint/2010/main" val="336187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3740FD89-9695-4A67-AD91-65CF8E2B32E1}"/>
              </a:ext>
            </a:extLst>
          </p:cNvPr>
          <p:cNvSpPr>
            <a:spLocks noGrp="1" noRot="1" noChangeAspect="1" noTextEdit="1"/>
          </p:cNvSpPr>
          <p:nvPr>
            <p:ph type="sldImg"/>
          </p:nvPr>
        </p:nvSpPr>
        <p:spPr>
          <a:ln/>
        </p:spPr>
      </p:sp>
      <p:sp>
        <p:nvSpPr>
          <p:cNvPr id="102403" name="Notes Placeholder 2">
            <a:extLst>
              <a:ext uri="{FF2B5EF4-FFF2-40B4-BE49-F238E27FC236}">
                <a16:creationId xmlns:a16="http://schemas.microsoft.com/office/drawing/2014/main" id="{B7B91B2C-AD20-4143-9ECB-AD966878B0FE}"/>
              </a:ext>
            </a:extLst>
          </p:cNvPr>
          <p:cNvSpPr>
            <a:spLocks noGrp="1"/>
          </p:cNvSpPr>
          <p:nvPr>
            <p:ph type="body" idx="1"/>
          </p:nvPr>
        </p:nvSpPr>
        <p:spPr>
          <a:noFill/>
        </p:spPr>
        <p:txBody>
          <a:bodyPr/>
          <a:lstStyle/>
          <a:p>
            <a:pPr defTabSz="997202"/>
            <a:r>
              <a:rPr lang="de-DE" altLang="de-DE" sz="1100" b="1" dirty="0">
                <a:solidFill>
                  <a:srgbClr val="000000"/>
                </a:solidFill>
              </a:rPr>
              <a:t>VARIANT: </a:t>
            </a:r>
            <a:r>
              <a:rPr lang="de-DE" altLang="de-DE" sz="1100" dirty="0">
                <a:solidFill>
                  <a:srgbClr val="000000"/>
                </a:solidFill>
              </a:rPr>
              <a:t>GERMAN </a:t>
            </a:r>
            <a:endParaRPr lang="en-US" altLang="de-DE" sz="1100" b="1" dirty="0">
              <a:solidFill>
                <a:srgbClr val="000000"/>
              </a:solidFill>
            </a:endParaRPr>
          </a:p>
          <a:p>
            <a:pPr defTabSz="997202"/>
            <a:r>
              <a:rPr lang="en-US" altLang="de-DE" sz="1100" b="1" dirty="0">
                <a:solidFill>
                  <a:srgbClr val="000000"/>
                </a:solidFill>
              </a:rPr>
              <a:t>CREDITS:</a:t>
            </a:r>
            <a:r>
              <a:rPr lang="en-US" altLang="de-DE" sz="1100" dirty="0">
                <a:solidFill>
                  <a:srgbClr val="000000"/>
                </a:solidFill>
              </a:rPr>
              <a:t> © Hannah Ritchie &amp; Max </a:t>
            </a:r>
            <a:r>
              <a:rPr lang="en-US" altLang="de-DE" sz="1100" dirty="0" err="1">
                <a:solidFill>
                  <a:srgbClr val="000000"/>
                </a:solidFill>
              </a:rPr>
              <a:t>Roser</a:t>
            </a:r>
            <a:r>
              <a:rPr lang="en-US" altLang="de-DE" sz="1100" dirty="0">
                <a:solidFill>
                  <a:srgbClr val="000000"/>
                </a:solidFill>
              </a:rPr>
              <a:t>, OWID, CC BY-SA 4.0, based on data by FAO and World Bank Statistics, https://ourworldindata.org/yields-and-land-use-in-agriculture, modified and translated by Catherine </a:t>
            </a:r>
            <a:r>
              <a:rPr lang="en-US" altLang="de-DE" sz="1100" dirty="0" err="1">
                <a:solidFill>
                  <a:srgbClr val="000000"/>
                </a:solidFill>
              </a:rPr>
              <a:t>Eckenbach</a:t>
            </a:r>
            <a:r>
              <a:rPr lang="en-US" altLang="de-DE" sz="1100" dirty="0">
                <a:solidFill>
                  <a:srgbClr val="000000"/>
                </a:solidFill>
              </a:rPr>
              <a:t>, CC-BY-SA 4.0.</a:t>
            </a:r>
          </a:p>
          <a:p>
            <a:pPr defTabSz="997202"/>
            <a:r>
              <a:rPr lang="en-US" altLang="de-DE" sz="1100" b="1" dirty="0">
                <a:solidFill>
                  <a:srgbClr val="000000"/>
                </a:solidFill>
              </a:rPr>
              <a:t>SOURCE: </a:t>
            </a:r>
            <a:r>
              <a:rPr lang="en-US" altLang="de-DE" sz="1100" dirty="0">
                <a:solidFill>
                  <a:srgbClr val="000000"/>
                </a:solidFill>
              </a:rPr>
              <a:t>This image direct: https://ourworldindata.org/wp-content/uploads/2013/10/Land-use-graphic-01-01-01.png</a:t>
            </a:r>
          </a:p>
        </p:txBody>
      </p:sp>
      <p:sp>
        <p:nvSpPr>
          <p:cNvPr id="102404" name="Slide Number Placeholder 3">
            <a:extLst>
              <a:ext uri="{FF2B5EF4-FFF2-40B4-BE49-F238E27FC236}">
                <a16:creationId xmlns:a16="http://schemas.microsoft.com/office/drawing/2014/main" id="{BBB2EFAF-A204-4789-82B6-193435ADB50A}"/>
              </a:ext>
            </a:extLst>
          </p:cNvPr>
          <p:cNvSpPr>
            <a:spLocks noGrp="1"/>
          </p:cNvSpPr>
          <p:nvPr>
            <p:ph type="sldNum" sz="quarter" idx="5"/>
          </p:nvPr>
        </p:nvSpPr>
        <p:spPr>
          <a:noFill/>
        </p:spPr>
        <p:txBody>
          <a:bodyPr/>
          <a:lstStyle>
            <a:lvl1pPr defTabSz="993884">
              <a:defRPr sz="2500">
                <a:solidFill>
                  <a:schemeClr val="tx1"/>
                </a:solidFill>
                <a:latin typeface="Times New Roman" panose="02020603050405020304" pitchFamily="18" charset="0"/>
              </a:defRPr>
            </a:lvl1pPr>
            <a:lvl2pPr marL="776523" indent="-298663" defTabSz="993884">
              <a:defRPr sz="2500">
                <a:solidFill>
                  <a:schemeClr val="tx1"/>
                </a:solidFill>
                <a:latin typeface="Times New Roman" panose="02020603050405020304" pitchFamily="18" charset="0"/>
              </a:defRPr>
            </a:lvl2pPr>
            <a:lvl3pPr marL="1194651" indent="-238930" defTabSz="993884">
              <a:defRPr sz="2500">
                <a:solidFill>
                  <a:schemeClr val="tx1"/>
                </a:solidFill>
                <a:latin typeface="Times New Roman" panose="02020603050405020304" pitchFamily="18" charset="0"/>
              </a:defRPr>
            </a:lvl3pPr>
            <a:lvl4pPr marL="1672511" indent="-238930" defTabSz="993884">
              <a:defRPr sz="2500">
                <a:solidFill>
                  <a:schemeClr val="tx1"/>
                </a:solidFill>
                <a:latin typeface="Times New Roman" panose="02020603050405020304" pitchFamily="18" charset="0"/>
              </a:defRPr>
            </a:lvl4pPr>
            <a:lvl5pPr marL="2150371" indent="-238930" defTabSz="993884">
              <a:defRPr sz="2500">
                <a:solidFill>
                  <a:schemeClr val="tx1"/>
                </a:solidFill>
                <a:latin typeface="Times New Roman" panose="02020603050405020304" pitchFamily="18" charset="0"/>
              </a:defRPr>
            </a:lvl5pPr>
            <a:lvl6pPr marL="2628232" indent="-238930" defTabSz="993884" eaLnBrk="0" fontAlgn="base" hangingPunct="0">
              <a:spcBef>
                <a:spcPct val="0"/>
              </a:spcBef>
              <a:spcAft>
                <a:spcPct val="0"/>
              </a:spcAft>
              <a:defRPr sz="2500">
                <a:solidFill>
                  <a:schemeClr val="tx1"/>
                </a:solidFill>
                <a:latin typeface="Times New Roman" panose="02020603050405020304" pitchFamily="18" charset="0"/>
              </a:defRPr>
            </a:lvl6pPr>
            <a:lvl7pPr marL="3106092" indent="-238930" defTabSz="993884" eaLnBrk="0" fontAlgn="base" hangingPunct="0">
              <a:spcBef>
                <a:spcPct val="0"/>
              </a:spcBef>
              <a:spcAft>
                <a:spcPct val="0"/>
              </a:spcAft>
              <a:defRPr sz="2500">
                <a:solidFill>
                  <a:schemeClr val="tx1"/>
                </a:solidFill>
                <a:latin typeface="Times New Roman" panose="02020603050405020304" pitchFamily="18" charset="0"/>
              </a:defRPr>
            </a:lvl7pPr>
            <a:lvl8pPr marL="3583952" indent="-238930" defTabSz="993884" eaLnBrk="0" fontAlgn="base" hangingPunct="0">
              <a:spcBef>
                <a:spcPct val="0"/>
              </a:spcBef>
              <a:spcAft>
                <a:spcPct val="0"/>
              </a:spcAft>
              <a:defRPr sz="2500">
                <a:solidFill>
                  <a:schemeClr val="tx1"/>
                </a:solidFill>
                <a:latin typeface="Times New Roman" panose="02020603050405020304" pitchFamily="18" charset="0"/>
              </a:defRPr>
            </a:lvl8pPr>
            <a:lvl9pPr marL="4061813" indent="-238930" defTabSz="993884" eaLnBrk="0" fontAlgn="base" hangingPunct="0">
              <a:spcBef>
                <a:spcPct val="0"/>
              </a:spcBef>
              <a:spcAft>
                <a:spcPct val="0"/>
              </a:spcAft>
              <a:defRPr sz="2500">
                <a:solidFill>
                  <a:schemeClr val="tx1"/>
                </a:solidFill>
                <a:latin typeface="Times New Roman" panose="02020603050405020304" pitchFamily="18" charset="0"/>
              </a:defRPr>
            </a:lvl9pPr>
          </a:lstStyle>
          <a:p>
            <a:fld id="{CD3EC85C-FDBC-4B0D-AAC1-B9DCCC8CA3B9}" type="slidenum">
              <a:rPr lang="en-GB" altLang="de-DE" sz="1200">
                <a:latin typeface="Lato"/>
              </a:rPr>
              <a:pPr/>
              <a:t>37</a:t>
            </a:fld>
            <a:endParaRPr lang="en-GB" altLang="de-DE" sz="1200">
              <a:latin typeface="Lato"/>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4D469F-9F7F-4D7F-AC50-AA699D0646F6}"/>
              </a:ext>
            </a:extLst>
          </p:cNvPr>
          <p:cNvSpPr>
            <a:spLocks noGrp="1"/>
          </p:cNvSpPr>
          <p:nvPr>
            <p:ph type="ctrTitle"/>
          </p:nvPr>
        </p:nvSpPr>
        <p:spPr>
          <a:xfrm>
            <a:off x="1524000" y="1122363"/>
            <a:ext cx="9144000" cy="2387600"/>
          </a:xfrm>
        </p:spPr>
        <p:txBody>
          <a:bodyPr anchor="b">
            <a:normAutofit/>
          </a:bodyPr>
          <a:lstStyle>
            <a:lvl1pPr algn="ctr">
              <a:defRPr sz="6000" b="1">
                <a:solidFill>
                  <a:schemeClr val="accent1">
                    <a:lumMod val="75000"/>
                  </a:schemeClr>
                </a:solidFill>
              </a:defRPr>
            </a:lvl1pPr>
          </a:lstStyle>
          <a:p>
            <a:r>
              <a:rPr lang="de-DE" dirty="0"/>
              <a:t>Mastertitelformat bearbeiten</a:t>
            </a:r>
          </a:p>
        </p:txBody>
      </p:sp>
      <p:sp>
        <p:nvSpPr>
          <p:cNvPr id="3" name="Untertitel 2">
            <a:extLst>
              <a:ext uri="{FF2B5EF4-FFF2-40B4-BE49-F238E27FC236}">
                <a16:creationId xmlns:a16="http://schemas.microsoft.com/office/drawing/2014/main" id="{9422639F-1A18-47AD-8D3A-3C0D7E3F4A2B}"/>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6" name="Foliennummernplatzhalter 5">
            <a:extLst>
              <a:ext uri="{FF2B5EF4-FFF2-40B4-BE49-F238E27FC236}">
                <a16:creationId xmlns:a16="http://schemas.microsoft.com/office/drawing/2014/main" id="{F45CDCBC-A2D0-4B72-90A9-76F8FDA51C64}"/>
              </a:ext>
            </a:extLst>
          </p:cNvPr>
          <p:cNvSpPr>
            <a:spLocks noGrp="1"/>
          </p:cNvSpPr>
          <p:nvPr>
            <p:ph type="sldNum" sz="quarter" idx="12"/>
          </p:nvPr>
        </p:nvSpPr>
        <p:spPr/>
        <p:txBody>
          <a:bodyPr/>
          <a:lstStyle/>
          <a:p>
            <a:fld id="{9375EFD0-397F-4981-8445-D74A08F908E9}" type="slidenum">
              <a:rPr lang="de-DE" smtClean="0"/>
              <a:t>‹Nr.›</a:t>
            </a:fld>
            <a:endParaRPr lang="de-DE"/>
          </a:p>
        </p:txBody>
      </p:sp>
      <p:pic>
        <p:nvPicPr>
          <p:cNvPr id="7" name="Picture 11" descr="logo_bokumet_highres">
            <a:extLst>
              <a:ext uri="{FF2B5EF4-FFF2-40B4-BE49-F238E27FC236}">
                <a16:creationId xmlns:a16="http://schemas.microsoft.com/office/drawing/2014/main" id="{45147F5E-78CF-4F8F-B174-D90398B1BA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r="28133"/>
          <a:stretch>
            <a:fillRect/>
          </a:stretch>
        </p:blipFill>
        <p:spPr bwMode="auto">
          <a:xfrm>
            <a:off x="34925" y="5862638"/>
            <a:ext cx="1331913"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logo">
            <a:extLst>
              <a:ext uri="{FF2B5EF4-FFF2-40B4-BE49-F238E27FC236}">
                <a16:creationId xmlns:a16="http://schemas.microsoft.com/office/drawing/2014/main" id="{8A5F7807-3365-4BE4-B0FD-DFD82DA0008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r="33846"/>
          <a:stretch>
            <a:fillRect/>
          </a:stretch>
        </p:blipFill>
        <p:spPr bwMode="auto">
          <a:xfrm>
            <a:off x="804263" y="5811322"/>
            <a:ext cx="719737" cy="727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1412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229EBD-1D23-4189-BFC7-B6025B456DA4}"/>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6E17B021-7ADB-465C-8C00-31AAEFEDC8DD}"/>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E3A8580-5B41-4F89-BD48-EFED2127FE4F}"/>
              </a:ext>
            </a:extLst>
          </p:cNvPr>
          <p:cNvSpPr>
            <a:spLocks noGrp="1"/>
          </p:cNvSpPr>
          <p:nvPr>
            <p:ph type="dt" sz="half" idx="10"/>
          </p:nvPr>
        </p:nvSpPr>
        <p:spPr>
          <a:xfrm>
            <a:off x="838200" y="6356350"/>
            <a:ext cx="2743200" cy="365125"/>
          </a:xfrm>
          <a:prstGeom prst="rect">
            <a:avLst/>
          </a:prstGeom>
        </p:spPr>
        <p:txBody>
          <a:bodyPr/>
          <a:lstStyle/>
          <a:p>
            <a:fld id="{DF228C33-092C-4195-9BF4-C54E4CD8F176}" type="datetimeFigureOut">
              <a:rPr lang="de-DE" smtClean="0"/>
              <a:t>19.03.2022</a:t>
            </a:fld>
            <a:endParaRPr lang="de-DE"/>
          </a:p>
        </p:txBody>
      </p:sp>
      <p:sp>
        <p:nvSpPr>
          <p:cNvPr id="5" name="Fußzeilenplatzhalter 4">
            <a:extLst>
              <a:ext uri="{FF2B5EF4-FFF2-40B4-BE49-F238E27FC236}">
                <a16:creationId xmlns:a16="http://schemas.microsoft.com/office/drawing/2014/main" id="{D2688615-5195-4481-91E8-421BEF9F2C8E}"/>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0D8E9BB7-8042-486B-95C4-7EC12E8CECE6}"/>
              </a:ext>
            </a:extLst>
          </p:cNvPr>
          <p:cNvSpPr>
            <a:spLocks noGrp="1"/>
          </p:cNvSpPr>
          <p:nvPr>
            <p:ph type="sldNum" sz="quarter" idx="12"/>
          </p:nvPr>
        </p:nvSpPr>
        <p:spPr/>
        <p:txBody>
          <a:bodyPr/>
          <a:lstStyle/>
          <a:p>
            <a:fld id="{9375EFD0-397F-4981-8445-D74A08F908E9}" type="slidenum">
              <a:rPr lang="de-DE" smtClean="0"/>
              <a:t>‹Nr.›</a:t>
            </a:fld>
            <a:endParaRPr lang="de-DE"/>
          </a:p>
        </p:txBody>
      </p:sp>
    </p:spTree>
    <p:extLst>
      <p:ext uri="{BB962C8B-B14F-4D97-AF65-F5344CB8AC3E}">
        <p14:creationId xmlns:p14="http://schemas.microsoft.com/office/powerpoint/2010/main" val="4234875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7D710DE2-80C8-42CB-9C8B-7787927E5F05}"/>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F9EBBF00-C900-4FF1-830C-9335F792C68A}"/>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8AEBEBF-E9E0-4614-AEEE-A045DBCF123B}"/>
              </a:ext>
            </a:extLst>
          </p:cNvPr>
          <p:cNvSpPr>
            <a:spLocks noGrp="1"/>
          </p:cNvSpPr>
          <p:nvPr>
            <p:ph type="dt" sz="half" idx="10"/>
          </p:nvPr>
        </p:nvSpPr>
        <p:spPr>
          <a:xfrm>
            <a:off x="838200" y="6356350"/>
            <a:ext cx="2743200" cy="365125"/>
          </a:xfrm>
          <a:prstGeom prst="rect">
            <a:avLst/>
          </a:prstGeom>
        </p:spPr>
        <p:txBody>
          <a:bodyPr/>
          <a:lstStyle/>
          <a:p>
            <a:fld id="{DF228C33-092C-4195-9BF4-C54E4CD8F176}" type="datetimeFigureOut">
              <a:rPr lang="de-DE" smtClean="0"/>
              <a:t>19.03.2022</a:t>
            </a:fld>
            <a:endParaRPr lang="de-DE"/>
          </a:p>
        </p:txBody>
      </p:sp>
      <p:sp>
        <p:nvSpPr>
          <p:cNvPr id="5" name="Fußzeilenplatzhalter 4">
            <a:extLst>
              <a:ext uri="{FF2B5EF4-FFF2-40B4-BE49-F238E27FC236}">
                <a16:creationId xmlns:a16="http://schemas.microsoft.com/office/drawing/2014/main" id="{E29D66F3-BA52-4504-BCEE-13B4B7F99C8D}"/>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1AD96546-FBEC-47AC-B0A8-C8B376DF6999}"/>
              </a:ext>
            </a:extLst>
          </p:cNvPr>
          <p:cNvSpPr>
            <a:spLocks noGrp="1"/>
          </p:cNvSpPr>
          <p:nvPr>
            <p:ph type="sldNum" sz="quarter" idx="12"/>
          </p:nvPr>
        </p:nvSpPr>
        <p:spPr/>
        <p:txBody>
          <a:bodyPr/>
          <a:lstStyle/>
          <a:p>
            <a:fld id="{9375EFD0-397F-4981-8445-D74A08F908E9}" type="slidenum">
              <a:rPr lang="de-DE" smtClean="0"/>
              <a:t>‹Nr.›</a:t>
            </a:fld>
            <a:endParaRPr lang="de-DE"/>
          </a:p>
        </p:txBody>
      </p:sp>
    </p:spTree>
    <p:extLst>
      <p:ext uri="{BB962C8B-B14F-4D97-AF65-F5344CB8AC3E}">
        <p14:creationId xmlns:p14="http://schemas.microsoft.com/office/powerpoint/2010/main" val="2411682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Gregor">
    <p:spTree>
      <p:nvGrpSpPr>
        <p:cNvPr id="1" name=""/>
        <p:cNvGrpSpPr/>
        <p:nvPr/>
      </p:nvGrpSpPr>
      <p:grpSpPr>
        <a:xfrm>
          <a:off x="0" y="0"/>
          <a:ext cx="0" cy="0"/>
          <a:chOff x="0" y="0"/>
          <a:chExt cx="0" cy="0"/>
        </a:xfrm>
      </p:grpSpPr>
      <p:sp>
        <p:nvSpPr>
          <p:cNvPr id="2" name="Title 1"/>
          <p:cNvSpPr>
            <a:spLocks noGrp="1"/>
          </p:cNvSpPr>
          <p:nvPr>
            <p:ph type="title"/>
          </p:nvPr>
        </p:nvSpPr>
        <p:spPr>
          <a:xfrm>
            <a:off x="0" y="488568"/>
            <a:ext cx="12192000" cy="715143"/>
          </a:xfrm>
        </p:spPr>
        <p:txBody>
          <a:bodyPr tIns="72000" bIns="90000">
            <a:spAutoFit/>
          </a:bodyPr>
          <a:lstStyle>
            <a:lvl1pPr>
              <a:lnSpc>
                <a:spcPct val="120000"/>
              </a:lnSpc>
              <a:defRPr lang="de-DE" altLang="de-DE" sz="3200" b="1" kern="1200" dirty="0">
                <a:solidFill>
                  <a:schemeClr val="tx1"/>
                </a:solidFill>
                <a:latin typeface="Montserrat" panose="00000500000000000000" pitchFamily="2" charset="0"/>
                <a:ea typeface="Lato Semibold" panose="020F0502020204030203" pitchFamily="34" charset="0"/>
                <a:cs typeface="Lato Semibold" panose="020F0502020204030203" pitchFamily="34" charset="0"/>
              </a:defRPr>
            </a:lvl1pPr>
          </a:lstStyle>
          <a:p>
            <a:r>
              <a:rPr lang="en-US" dirty="0"/>
              <a:t>Click to edit Master title style</a:t>
            </a:r>
            <a:endParaRPr lang="de-DE" dirty="0"/>
          </a:p>
        </p:txBody>
      </p:sp>
      <p:sp>
        <p:nvSpPr>
          <p:cNvPr id="6" name="Textplatzhalter 2"/>
          <p:cNvSpPr>
            <a:spLocks noGrp="1"/>
          </p:cNvSpPr>
          <p:nvPr>
            <p:ph idx="1"/>
          </p:nvPr>
        </p:nvSpPr>
        <p:spPr bwMode="auto">
          <a:xfrm>
            <a:off x="447280" y="1600202"/>
            <a:ext cx="1174472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9875" indent="-269875">
              <a:buSzPct val="100000"/>
              <a:buFont typeface="Wingdings" panose="05000000000000000000" pitchFamily="2" charset="2"/>
              <a:buChar char="§"/>
              <a:defRPr sz="3000">
                <a:latin typeface="Lato" panose="020F0502020204030203" pitchFamily="34" charset="0"/>
                <a:ea typeface="Lato" panose="020F0502020204030203" pitchFamily="34" charset="0"/>
                <a:cs typeface="Lato" panose="020F0502020204030203" pitchFamily="34" charset="0"/>
              </a:defRPr>
            </a:lvl1pPr>
            <a:lvl2pPr marL="627063" indent="-306388">
              <a:defRPr sz="2800">
                <a:latin typeface="Lato" panose="020F0502020204030203" pitchFamily="34" charset="0"/>
                <a:ea typeface="Lato" panose="020F0502020204030203" pitchFamily="34" charset="0"/>
                <a:cs typeface="Lato" panose="020F0502020204030203" pitchFamily="34" charset="0"/>
              </a:defRPr>
            </a:lvl2pPr>
            <a:lvl3pPr marL="898525" indent="-268288">
              <a:defRPr sz="2400">
                <a:latin typeface="Lato" panose="020F0502020204030203" pitchFamily="34" charset="0"/>
                <a:ea typeface="Lato" panose="020F0502020204030203" pitchFamily="34" charset="0"/>
                <a:cs typeface="Lato" panose="020F0502020204030203" pitchFamily="34" charset="0"/>
              </a:defRPr>
            </a:lvl3pPr>
            <a:lvl4pPr marL="1077913" indent="-171450">
              <a:buFont typeface="Courier New" panose="02070309020205020404" pitchFamily="49" charset="0"/>
              <a:buChar char="o"/>
              <a:defRPr sz="1800">
                <a:latin typeface="Lato" panose="020F0502020204030203" pitchFamily="34" charset="0"/>
                <a:ea typeface="Lato" panose="020F0502020204030203" pitchFamily="34" charset="0"/>
                <a:cs typeface="Lato" panose="020F0502020204030203" pitchFamily="34" charset="0"/>
              </a:defRPr>
            </a:lvl4pPr>
            <a:lvl5pPr marL="1254125" indent="-171450">
              <a:defRPr sz="1800">
                <a:latin typeface="Lato" panose="020F0502020204030203" pitchFamily="34" charset="0"/>
                <a:ea typeface="Lato" panose="020F0502020204030203" pitchFamily="34" charset="0"/>
                <a:cs typeface="Lato" panose="020F0502020204030203" pitchFamily="34" charset="0"/>
              </a:defRPr>
            </a:lvl5pPr>
          </a:lstStyle>
          <a:p>
            <a:pPr lvl="0"/>
            <a:r>
              <a:rPr lang="de-DE" altLang="de-DE" dirty="0"/>
              <a:t>Mastertextformat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sp>
        <p:nvSpPr>
          <p:cNvPr id="4" name="Foliennummernplatzhalter 5">
            <a:extLst>
              <a:ext uri="{FF2B5EF4-FFF2-40B4-BE49-F238E27FC236}">
                <a16:creationId xmlns:a16="http://schemas.microsoft.com/office/drawing/2014/main" id="{8A073239-9186-4238-BFF4-4022F9ABD6E1}"/>
              </a:ext>
            </a:extLst>
          </p:cNvPr>
          <p:cNvSpPr>
            <a:spLocks noGrp="1"/>
          </p:cNvSpPr>
          <p:nvPr>
            <p:ph type="sldNum" sz="quarter" idx="10"/>
          </p:nvPr>
        </p:nvSpPr>
        <p:spPr>
          <a:xfrm rot="16200000">
            <a:off x="-1166282" y="5374746"/>
            <a:ext cx="2559050" cy="226484"/>
          </a:xfrm>
        </p:spPr>
        <p:txBody>
          <a:bodyPr anchor="ctr"/>
          <a:lstStyle>
            <a:lvl1pPr algn="l" eaLnBrk="1" hangingPunct="1">
              <a:defRPr sz="900">
                <a:solidFill>
                  <a:srgbClr val="898989"/>
                </a:solidFill>
                <a:latin typeface="Lato"/>
                <a:ea typeface="Lato"/>
                <a:cs typeface="Lato"/>
              </a:defRPr>
            </a:lvl1pPr>
          </a:lstStyle>
          <a:p>
            <a:fld id="{E1EA0316-F009-4EC7-9D56-2035E9AE2CA3}" type="slidenum">
              <a:rPr lang="en-GB" altLang="de-DE"/>
              <a:pPr/>
              <a:t>‹Nr.›</a:t>
            </a:fld>
            <a:endParaRPr lang="en-GB" altLang="de-DE"/>
          </a:p>
        </p:txBody>
      </p:sp>
    </p:spTree>
    <p:extLst>
      <p:ext uri="{BB962C8B-B14F-4D97-AF65-F5344CB8AC3E}">
        <p14:creationId xmlns:p14="http://schemas.microsoft.com/office/powerpoint/2010/main" val="2668167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tandard-D">
    <p:spTree>
      <p:nvGrpSpPr>
        <p:cNvPr id="1" name=""/>
        <p:cNvGrpSpPr/>
        <p:nvPr/>
      </p:nvGrpSpPr>
      <p:grpSpPr>
        <a:xfrm>
          <a:off x="0" y="0"/>
          <a:ext cx="0" cy="0"/>
          <a:chOff x="0" y="0"/>
          <a:chExt cx="0" cy="0"/>
        </a:xfrm>
      </p:grpSpPr>
      <p:sp>
        <p:nvSpPr>
          <p:cNvPr id="2" name="Title 1"/>
          <p:cNvSpPr>
            <a:spLocks noGrp="1"/>
          </p:cNvSpPr>
          <p:nvPr>
            <p:ph type="title"/>
          </p:nvPr>
        </p:nvSpPr>
        <p:spPr>
          <a:xfrm>
            <a:off x="0" y="304582"/>
            <a:ext cx="12192000" cy="531812"/>
          </a:xfrm>
        </p:spPr>
        <p:txBody>
          <a:bodyPr wrap="square" lIns="36000" tIns="0" rIns="36000" bIns="0" anchor="t" anchorCtr="0">
            <a:spAutoFit/>
          </a:bodyPr>
          <a:lstStyle>
            <a:lvl1pPr>
              <a:defRPr sz="3840"/>
            </a:lvl1pPr>
          </a:lstStyle>
          <a:p>
            <a:r>
              <a:rPr lang="en-US" dirty="0"/>
              <a:t>Click to </a:t>
            </a:r>
            <a:r>
              <a:rPr lang="de-DE" noProof="0" dirty="0" err="1"/>
              <a:t>edit</a:t>
            </a:r>
            <a:r>
              <a:rPr lang="en-US" dirty="0"/>
              <a:t> Master title style</a:t>
            </a:r>
            <a:endParaRPr lang="de-DE" dirty="0"/>
          </a:p>
        </p:txBody>
      </p:sp>
      <p:sp>
        <p:nvSpPr>
          <p:cNvPr id="4" name="Text Placeholder 3"/>
          <p:cNvSpPr>
            <a:spLocks noGrp="1"/>
          </p:cNvSpPr>
          <p:nvPr>
            <p:ph type="body" sz="quarter" idx="10" hasCustomPrompt="1"/>
          </p:nvPr>
        </p:nvSpPr>
        <p:spPr>
          <a:xfrm>
            <a:off x="2399282" y="6783185"/>
            <a:ext cx="9789204" cy="66493"/>
          </a:xfrm>
        </p:spPr>
        <p:txBody>
          <a:bodyPr wrap="square" lIns="0" tIns="0" rIns="0" bIns="0">
            <a:spAutoFit/>
          </a:bodyPr>
          <a:lstStyle>
            <a:lvl1pPr marL="0" indent="0" algn="r">
              <a:defRPr sz="480">
                <a:solidFill>
                  <a:schemeClr val="bg1">
                    <a:lumMod val="75000"/>
                  </a:schemeClr>
                </a:solidFill>
              </a:defRPr>
            </a:lvl1pPr>
          </a:lstStyle>
          <a:p>
            <a:pPr lvl="0"/>
            <a:r>
              <a:rPr lang="en-US" noProof="1"/>
              <a:t>CREDITS</a:t>
            </a:r>
          </a:p>
        </p:txBody>
      </p:sp>
      <p:sp>
        <p:nvSpPr>
          <p:cNvPr id="5" name="Text Placeholder 3"/>
          <p:cNvSpPr>
            <a:spLocks noGrp="1"/>
          </p:cNvSpPr>
          <p:nvPr>
            <p:ph type="body" sz="quarter" idx="11" hasCustomPrompt="1"/>
          </p:nvPr>
        </p:nvSpPr>
        <p:spPr>
          <a:xfrm>
            <a:off x="12112933" y="195839"/>
            <a:ext cx="66493" cy="6466324"/>
          </a:xfrm>
        </p:spPr>
        <p:txBody>
          <a:bodyPr vert="vert270" wrap="square" lIns="0" tIns="0" rIns="0" bIns="0">
            <a:spAutoFit/>
          </a:bodyPr>
          <a:lstStyle>
            <a:lvl1pPr marL="0" indent="0" algn="l">
              <a:defRPr sz="480">
                <a:solidFill>
                  <a:schemeClr val="bg1">
                    <a:lumMod val="75000"/>
                  </a:schemeClr>
                </a:solidFill>
              </a:defRPr>
            </a:lvl1pPr>
          </a:lstStyle>
          <a:p>
            <a:pPr lvl="0"/>
            <a:r>
              <a:rPr lang="en-US" noProof="1"/>
              <a:t>CREDITS</a:t>
            </a:r>
          </a:p>
        </p:txBody>
      </p:sp>
      <p:sp>
        <p:nvSpPr>
          <p:cNvPr id="7" name="Text Placeholder 6"/>
          <p:cNvSpPr>
            <a:spLocks noGrp="1"/>
          </p:cNvSpPr>
          <p:nvPr>
            <p:ph type="body" sz="quarter" idx="12"/>
          </p:nvPr>
        </p:nvSpPr>
        <p:spPr>
          <a:xfrm>
            <a:off x="495300" y="1257300"/>
            <a:ext cx="11525251" cy="2595744"/>
          </a:xfrm>
        </p:spPr>
        <p:txBody>
          <a:bodyPr/>
          <a:lstStyle/>
          <a:p>
            <a:pPr lvl="0"/>
            <a:r>
              <a:rPr lang="de-DE" noProof="0" dirty="0"/>
              <a:t>Edit Master </a:t>
            </a:r>
            <a:r>
              <a:rPr lang="de-DE" noProof="0" dirty="0" err="1"/>
              <a:t>text</a:t>
            </a:r>
            <a:r>
              <a:rPr lang="de-DE" noProof="0" dirty="0"/>
              <a:t> </a:t>
            </a:r>
            <a:r>
              <a:rPr lang="de-DE" noProof="0" dirty="0" err="1"/>
              <a:t>styles</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err="1"/>
              <a:t>Fourth</a:t>
            </a:r>
            <a:r>
              <a:rPr lang="de-DE" noProof="0" dirty="0"/>
              <a:t>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6" name="Text Placeholder 5"/>
          <p:cNvSpPr>
            <a:spLocks noGrp="1"/>
          </p:cNvSpPr>
          <p:nvPr>
            <p:ph type="body" sz="quarter" idx="13"/>
          </p:nvPr>
        </p:nvSpPr>
        <p:spPr>
          <a:xfrm>
            <a:off x="-815010" y="1"/>
            <a:ext cx="804803" cy="2215991"/>
          </a:xfrm>
        </p:spPr>
        <p:txBody>
          <a:bodyPr lIns="0" tIns="0" rIns="0" bIns="0"/>
          <a:lstStyle>
            <a:lvl1pPr>
              <a:defRPr sz="2400" b="0">
                <a:solidFill>
                  <a:srgbClr val="FF0000"/>
                </a:solidFill>
              </a:defRPr>
            </a:lvl1pPr>
            <a:lvl2pPr>
              <a:defRPr sz="2640" b="1">
                <a:solidFill>
                  <a:srgbClr val="FF0000"/>
                </a:solidFill>
              </a:defRPr>
            </a:lvl2pPr>
            <a:lvl3pPr>
              <a:defRPr sz="2640" b="1">
                <a:solidFill>
                  <a:srgbClr val="FF0000"/>
                </a:solidFill>
              </a:defRPr>
            </a:lvl3pPr>
            <a:lvl4pPr>
              <a:defRPr sz="2640" b="1">
                <a:solidFill>
                  <a:srgbClr val="FF0000"/>
                </a:solidFill>
              </a:defRPr>
            </a:lvl4pPr>
            <a:lvl5pPr>
              <a:defRPr sz="2640" b="1">
                <a:solidFill>
                  <a:srgbClr val="FF0000"/>
                </a:solidFill>
              </a:defRPr>
            </a:lvl5pPr>
          </a:lstStyle>
          <a:p>
            <a:pPr lvl="0"/>
            <a:r>
              <a:rPr lang="de-DE" noProof="1"/>
              <a:t>Edit Master text styles</a:t>
            </a:r>
          </a:p>
        </p:txBody>
      </p:sp>
    </p:spTree>
    <p:extLst>
      <p:ext uri="{BB962C8B-B14F-4D97-AF65-F5344CB8AC3E}">
        <p14:creationId xmlns:p14="http://schemas.microsoft.com/office/powerpoint/2010/main" val="4256039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E618-477C-44EB-97A5-AA971F9602A8}"/>
              </a:ext>
            </a:extLst>
          </p:cNvPr>
          <p:cNvSpPr>
            <a:spLocks noGrp="1"/>
          </p:cNvSpPr>
          <p:nvPr>
            <p:ph type="title"/>
          </p:nvPr>
        </p:nvSpPr>
        <p:spPr/>
        <p:txBody>
          <a:bodyPr/>
          <a:lstStyle>
            <a:lvl1pPr>
              <a:defRPr b="1">
                <a:solidFill>
                  <a:schemeClr val="accent1">
                    <a:lumMod val="75000"/>
                  </a:schemeClr>
                </a:solidFill>
              </a:defRPr>
            </a:lvl1pPr>
          </a:lstStyle>
          <a:p>
            <a:r>
              <a:rPr lang="de-DE" dirty="0"/>
              <a:t>Mastertitelformat bearbeiten</a:t>
            </a:r>
          </a:p>
        </p:txBody>
      </p:sp>
      <p:sp>
        <p:nvSpPr>
          <p:cNvPr id="3" name="Inhaltsplatzhalter 2">
            <a:extLst>
              <a:ext uri="{FF2B5EF4-FFF2-40B4-BE49-F238E27FC236}">
                <a16:creationId xmlns:a16="http://schemas.microsoft.com/office/drawing/2014/main" id="{E76CC195-F755-43D7-8CAB-31D0830A432B}"/>
              </a:ext>
            </a:extLst>
          </p:cNvPr>
          <p:cNvSpPr>
            <a:spLocks noGrp="1"/>
          </p:cNvSpPr>
          <p:nvPr>
            <p:ph idx="1"/>
          </p:nvPr>
        </p:nvSpPr>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a:extLst>
              <a:ext uri="{FF2B5EF4-FFF2-40B4-BE49-F238E27FC236}">
                <a16:creationId xmlns:a16="http://schemas.microsoft.com/office/drawing/2014/main" id="{C0AF684A-B179-485B-8B71-E64D25FBDF50}"/>
              </a:ext>
            </a:extLst>
          </p:cNvPr>
          <p:cNvSpPr>
            <a:spLocks noGrp="1"/>
          </p:cNvSpPr>
          <p:nvPr>
            <p:ph type="sldNum" sz="quarter" idx="12"/>
          </p:nvPr>
        </p:nvSpPr>
        <p:spPr/>
        <p:txBody>
          <a:bodyPr/>
          <a:lstStyle/>
          <a:p>
            <a:fld id="{9375EFD0-397F-4981-8445-D74A08F908E9}" type="slidenum">
              <a:rPr lang="de-DE" smtClean="0"/>
              <a:t>‹Nr.›</a:t>
            </a:fld>
            <a:endParaRPr lang="de-DE"/>
          </a:p>
        </p:txBody>
      </p:sp>
    </p:spTree>
    <p:extLst>
      <p:ext uri="{BB962C8B-B14F-4D97-AF65-F5344CB8AC3E}">
        <p14:creationId xmlns:p14="http://schemas.microsoft.com/office/powerpoint/2010/main" val="1102952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6F5396-434B-4272-8A95-951868E27DE3}"/>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A093A01B-C1EE-49BD-AD09-942A7BD353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E4AB38BB-8DA1-453C-B3F8-73B85C9AB0BA}"/>
              </a:ext>
            </a:extLst>
          </p:cNvPr>
          <p:cNvSpPr>
            <a:spLocks noGrp="1"/>
          </p:cNvSpPr>
          <p:nvPr>
            <p:ph type="dt" sz="half" idx="10"/>
          </p:nvPr>
        </p:nvSpPr>
        <p:spPr>
          <a:xfrm>
            <a:off x="838200" y="6356350"/>
            <a:ext cx="2743200" cy="365125"/>
          </a:xfrm>
          <a:prstGeom prst="rect">
            <a:avLst/>
          </a:prstGeom>
        </p:spPr>
        <p:txBody>
          <a:bodyPr/>
          <a:lstStyle/>
          <a:p>
            <a:fld id="{DF228C33-092C-4195-9BF4-C54E4CD8F176}" type="datetimeFigureOut">
              <a:rPr lang="de-DE" smtClean="0"/>
              <a:t>19.03.2022</a:t>
            </a:fld>
            <a:endParaRPr lang="de-DE"/>
          </a:p>
        </p:txBody>
      </p:sp>
      <p:sp>
        <p:nvSpPr>
          <p:cNvPr id="5" name="Fußzeilenplatzhalter 4">
            <a:extLst>
              <a:ext uri="{FF2B5EF4-FFF2-40B4-BE49-F238E27FC236}">
                <a16:creationId xmlns:a16="http://schemas.microsoft.com/office/drawing/2014/main" id="{4E7EC64F-3D6A-4785-BD30-25121778AD52}"/>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CDF42EAE-7A8E-4173-8A18-F220ECDCB6F8}"/>
              </a:ext>
            </a:extLst>
          </p:cNvPr>
          <p:cNvSpPr>
            <a:spLocks noGrp="1"/>
          </p:cNvSpPr>
          <p:nvPr>
            <p:ph type="sldNum" sz="quarter" idx="12"/>
          </p:nvPr>
        </p:nvSpPr>
        <p:spPr/>
        <p:txBody>
          <a:bodyPr/>
          <a:lstStyle/>
          <a:p>
            <a:fld id="{9375EFD0-397F-4981-8445-D74A08F908E9}" type="slidenum">
              <a:rPr lang="de-DE" smtClean="0"/>
              <a:t>‹Nr.›</a:t>
            </a:fld>
            <a:endParaRPr lang="de-DE"/>
          </a:p>
        </p:txBody>
      </p:sp>
    </p:spTree>
    <p:extLst>
      <p:ext uri="{BB962C8B-B14F-4D97-AF65-F5344CB8AC3E}">
        <p14:creationId xmlns:p14="http://schemas.microsoft.com/office/powerpoint/2010/main" val="7425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D83CB2-5B0E-43CE-AC29-C4518EF658F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77C2C0D-FE73-45A8-9F1D-4F792A52093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BC118835-7F3A-426F-B614-92B6E31F2070}"/>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D183E1D6-DD5B-4E24-8541-C3056B838963}"/>
              </a:ext>
            </a:extLst>
          </p:cNvPr>
          <p:cNvSpPr>
            <a:spLocks noGrp="1"/>
          </p:cNvSpPr>
          <p:nvPr>
            <p:ph type="dt" sz="half" idx="10"/>
          </p:nvPr>
        </p:nvSpPr>
        <p:spPr>
          <a:xfrm>
            <a:off x="838200" y="6356350"/>
            <a:ext cx="2743200" cy="365125"/>
          </a:xfrm>
          <a:prstGeom prst="rect">
            <a:avLst/>
          </a:prstGeom>
        </p:spPr>
        <p:txBody>
          <a:bodyPr/>
          <a:lstStyle/>
          <a:p>
            <a:fld id="{DF228C33-092C-4195-9BF4-C54E4CD8F176}" type="datetimeFigureOut">
              <a:rPr lang="de-DE" smtClean="0"/>
              <a:t>19.03.2022</a:t>
            </a:fld>
            <a:endParaRPr lang="de-DE"/>
          </a:p>
        </p:txBody>
      </p:sp>
      <p:sp>
        <p:nvSpPr>
          <p:cNvPr id="6" name="Fußzeilenplatzhalter 5">
            <a:extLst>
              <a:ext uri="{FF2B5EF4-FFF2-40B4-BE49-F238E27FC236}">
                <a16:creationId xmlns:a16="http://schemas.microsoft.com/office/drawing/2014/main" id="{63287210-E2DD-41DA-8FB8-D9C195A3AB09}"/>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EBC2F311-10C5-4BCA-8F86-1D5047E20533}"/>
              </a:ext>
            </a:extLst>
          </p:cNvPr>
          <p:cNvSpPr>
            <a:spLocks noGrp="1"/>
          </p:cNvSpPr>
          <p:nvPr>
            <p:ph type="sldNum" sz="quarter" idx="12"/>
          </p:nvPr>
        </p:nvSpPr>
        <p:spPr/>
        <p:txBody>
          <a:bodyPr/>
          <a:lstStyle/>
          <a:p>
            <a:fld id="{9375EFD0-397F-4981-8445-D74A08F908E9}" type="slidenum">
              <a:rPr lang="de-DE" smtClean="0"/>
              <a:t>‹Nr.›</a:t>
            </a:fld>
            <a:endParaRPr lang="de-DE"/>
          </a:p>
        </p:txBody>
      </p:sp>
    </p:spTree>
    <p:extLst>
      <p:ext uri="{BB962C8B-B14F-4D97-AF65-F5344CB8AC3E}">
        <p14:creationId xmlns:p14="http://schemas.microsoft.com/office/powerpoint/2010/main" val="3886552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28A1B3-0EB0-454F-A082-9721C719C2B2}"/>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744E65F-4E42-46D7-BBAC-625AAA440C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F2551E7D-DB90-46B1-B856-778F7153CE17}"/>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CAEB15C1-3839-48C8-89E0-970705736F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4A6F8178-C7AC-441C-9DAD-C82F929B500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D915157E-8B1D-40A1-80A5-22E84FF4399F}"/>
              </a:ext>
            </a:extLst>
          </p:cNvPr>
          <p:cNvSpPr>
            <a:spLocks noGrp="1"/>
          </p:cNvSpPr>
          <p:nvPr>
            <p:ph type="dt" sz="half" idx="10"/>
          </p:nvPr>
        </p:nvSpPr>
        <p:spPr>
          <a:xfrm>
            <a:off x="838200" y="6356350"/>
            <a:ext cx="2743200" cy="365125"/>
          </a:xfrm>
          <a:prstGeom prst="rect">
            <a:avLst/>
          </a:prstGeom>
        </p:spPr>
        <p:txBody>
          <a:bodyPr/>
          <a:lstStyle/>
          <a:p>
            <a:fld id="{DF228C33-092C-4195-9BF4-C54E4CD8F176}" type="datetimeFigureOut">
              <a:rPr lang="de-DE" smtClean="0"/>
              <a:t>19.03.2022</a:t>
            </a:fld>
            <a:endParaRPr lang="de-DE"/>
          </a:p>
        </p:txBody>
      </p:sp>
      <p:sp>
        <p:nvSpPr>
          <p:cNvPr id="8" name="Fußzeilenplatzhalter 7">
            <a:extLst>
              <a:ext uri="{FF2B5EF4-FFF2-40B4-BE49-F238E27FC236}">
                <a16:creationId xmlns:a16="http://schemas.microsoft.com/office/drawing/2014/main" id="{A5E26C72-557E-4CB5-A093-D355E256870F}"/>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9" name="Foliennummernplatzhalter 8">
            <a:extLst>
              <a:ext uri="{FF2B5EF4-FFF2-40B4-BE49-F238E27FC236}">
                <a16:creationId xmlns:a16="http://schemas.microsoft.com/office/drawing/2014/main" id="{29D0E6D7-95D4-47E2-80B8-B9643A153B8B}"/>
              </a:ext>
            </a:extLst>
          </p:cNvPr>
          <p:cNvSpPr>
            <a:spLocks noGrp="1"/>
          </p:cNvSpPr>
          <p:nvPr>
            <p:ph type="sldNum" sz="quarter" idx="12"/>
          </p:nvPr>
        </p:nvSpPr>
        <p:spPr/>
        <p:txBody>
          <a:bodyPr/>
          <a:lstStyle/>
          <a:p>
            <a:fld id="{9375EFD0-397F-4981-8445-D74A08F908E9}" type="slidenum">
              <a:rPr lang="de-DE" smtClean="0"/>
              <a:t>‹Nr.›</a:t>
            </a:fld>
            <a:endParaRPr lang="de-DE"/>
          </a:p>
        </p:txBody>
      </p:sp>
    </p:spTree>
    <p:extLst>
      <p:ext uri="{BB962C8B-B14F-4D97-AF65-F5344CB8AC3E}">
        <p14:creationId xmlns:p14="http://schemas.microsoft.com/office/powerpoint/2010/main" val="3200040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B88740-D1E5-4254-B395-998BB3F77528}"/>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23140FA-AF4E-4724-8413-7CA20F19B5DC}"/>
              </a:ext>
            </a:extLst>
          </p:cNvPr>
          <p:cNvSpPr>
            <a:spLocks noGrp="1"/>
          </p:cNvSpPr>
          <p:nvPr>
            <p:ph type="dt" sz="half" idx="10"/>
          </p:nvPr>
        </p:nvSpPr>
        <p:spPr>
          <a:xfrm>
            <a:off x="838200" y="6356350"/>
            <a:ext cx="2743200" cy="365125"/>
          </a:xfrm>
          <a:prstGeom prst="rect">
            <a:avLst/>
          </a:prstGeom>
        </p:spPr>
        <p:txBody>
          <a:bodyPr/>
          <a:lstStyle/>
          <a:p>
            <a:fld id="{DF228C33-092C-4195-9BF4-C54E4CD8F176}" type="datetimeFigureOut">
              <a:rPr lang="de-DE" smtClean="0"/>
              <a:t>19.03.2022</a:t>
            </a:fld>
            <a:endParaRPr lang="de-DE"/>
          </a:p>
        </p:txBody>
      </p:sp>
      <p:sp>
        <p:nvSpPr>
          <p:cNvPr id="4" name="Fußzeilenplatzhalter 3">
            <a:extLst>
              <a:ext uri="{FF2B5EF4-FFF2-40B4-BE49-F238E27FC236}">
                <a16:creationId xmlns:a16="http://schemas.microsoft.com/office/drawing/2014/main" id="{933F69F8-1BBC-4378-BFB7-9409C69F1445}"/>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5" name="Foliennummernplatzhalter 4">
            <a:extLst>
              <a:ext uri="{FF2B5EF4-FFF2-40B4-BE49-F238E27FC236}">
                <a16:creationId xmlns:a16="http://schemas.microsoft.com/office/drawing/2014/main" id="{001ACFEC-58CE-4DA7-BC48-54F018855FB3}"/>
              </a:ext>
            </a:extLst>
          </p:cNvPr>
          <p:cNvSpPr>
            <a:spLocks noGrp="1"/>
          </p:cNvSpPr>
          <p:nvPr>
            <p:ph type="sldNum" sz="quarter" idx="12"/>
          </p:nvPr>
        </p:nvSpPr>
        <p:spPr/>
        <p:txBody>
          <a:bodyPr/>
          <a:lstStyle/>
          <a:p>
            <a:fld id="{9375EFD0-397F-4981-8445-D74A08F908E9}" type="slidenum">
              <a:rPr lang="de-DE" smtClean="0"/>
              <a:t>‹Nr.›</a:t>
            </a:fld>
            <a:endParaRPr lang="de-DE"/>
          </a:p>
        </p:txBody>
      </p:sp>
    </p:spTree>
    <p:extLst>
      <p:ext uri="{BB962C8B-B14F-4D97-AF65-F5344CB8AC3E}">
        <p14:creationId xmlns:p14="http://schemas.microsoft.com/office/powerpoint/2010/main" val="3131240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6449E5E-8E33-4CD2-AB85-37568D8AA188}"/>
              </a:ext>
            </a:extLst>
          </p:cNvPr>
          <p:cNvSpPr>
            <a:spLocks noGrp="1"/>
          </p:cNvSpPr>
          <p:nvPr>
            <p:ph type="dt" sz="half" idx="10"/>
          </p:nvPr>
        </p:nvSpPr>
        <p:spPr>
          <a:xfrm>
            <a:off x="838200" y="6356350"/>
            <a:ext cx="2743200" cy="365125"/>
          </a:xfrm>
          <a:prstGeom prst="rect">
            <a:avLst/>
          </a:prstGeom>
        </p:spPr>
        <p:txBody>
          <a:bodyPr/>
          <a:lstStyle/>
          <a:p>
            <a:fld id="{DF228C33-092C-4195-9BF4-C54E4CD8F176}" type="datetimeFigureOut">
              <a:rPr lang="de-DE" smtClean="0"/>
              <a:t>19.03.2022</a:t>
            </a:fld>
            <a:endParaRPr lang="de-DE"/>
          </a:p>
        </p:txBody>
      </p:sp>
      <p:sp>
        <p:nvSpPr>
          <p:cNvPr id="3" name="Fußzeilenplatzhalter 2">
            <a:extLst>
              <a:ext uri="{FF2B5EF4-FFF2-40B4-BE49-F238E27FC236}">
                <a16:creationId xmlns:a16="http://schemas.microsoft.com/office/drawing/2014/main" id="{68A6B9A6-04EE-4D4A-82CE-5CECB96FB580}"/>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4" name="Foliennummernplatzhalter 3">
            <a:extLst>
              <a:ext uri="{FF2B5EF4-FFF2-40B4-BE49-F238E27FC236}">
                <a16:creationId xmlns:a16="http://schemas.microsoft.com/office/drawing/2014/main" id="{66F506BF-2FBD-4350-ABC6-1044B4B1D810}"/>
              </a:ext>
            </a:extLst>
          </p:cNvPr>
          <p:cNvSpPr>
            <a:spLocks noGrp="1"/>
          </p:cNvSpPr>
          <p:nvPr>
            <p:ph type="sldNum" sz="quarter" idx="12"/>
          </p:nvPr>
        </p:nvSpPr>
        <p:spPr/>
        <p:txBody>
          <a:bodyPr/>
          <a:lstStyle/>
          <a:p>
            <a:fld id="{9375EFD0-397F-4981-8445-D74A08F908E9}" type="slidenum">
              <a:rPr lang="de-DE" smtClean="0"/>
              <a:t>‹Nr.›</a:t>
            </a:fld>
            <a:endParaRPr lang="de-DE"/>
          </a:p>
        </p:txBody>
      </p:sp>
    </p:spTree>
    <p:extLst>
      <p:ext uri="{BB962C8B-B14F-4D97-AF65-F5344CB8AC3E}">
        <p14:creationId xmlns:p14="http://schemas.microsoft.com/office/powerpoint/2010/main" val="2988291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B821D9-E8F9-478B-9F44-880718B7D66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DD15126B-EADE-4F39-AB27-3D511A22B6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E836DDBD-BB54-4B6A-8EDA-B48E857C96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6BECA41-1E63-4E3C-8DCB-6563E8D5479B}"/>
              </a:ext>
            </a:extLst>
          </p:cNvPr>
          <p:cNvSpPr>
            <a:spLocks noGrp="1"/>
          </p:cNvSpPr>
          <p:nvPr>
            <p:ph type="dt" sz="half" idx="10"/>
          </p:nvPr>
        </p:nvSpPr>
        <p:spPr>
          <a:xfrm>
            <a:off x="838200" y="6356350"/>
            <a:ext cx="2743200" cy="365125"/>
          </a:xfrm>
          <a:prstGeom prst="rect">
            <a:avLst/>
          </a:prstGeom>
        </p:spPr>
        <p:txBody>
          <a:bodyPr/>
          <a:lstStyle/>
          <a:p>
            <a:fld id="{DF228C33-092C-4195-9BF4-C54E4CD8F176}" type="datetimeFigureOut">
              <a:rPr lang="de-DE" smtClean="0"/>
              <a:t>19.03.2022</a:t>
            </a:fld>
            <a:endParaRPr lang="de-DE"/>
          </a:p>
        </p:txBody>
      </p:sp>
      <p:sp>
        <p:nvSpPr>
          <p:cNvPr id="6" name="Fußzeilenplatzhalter 5">
            <a:extLst>
              <a:ext uri="{FF2B5EF4-FFF2-40B4-BE49-F238E27FC236}">
                <a16:creationId xmlns:a16="http://schemas.microsoft.com/office/drawing/2014/main" id="{50EF7D75-F04F-49B3-AE02-579186CD55AE}"/>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049D6CD6-EDCB-4BE5-A04E-ED0C198F927C}"/>
              </a:ext>
            </a:extLst>
          </p:cNvPr>
          <p:cNvSpPr>
            <a:spLocks noGrp="1"/>
          </p:cNvSpPr>
          <p:nvPr>
            <p:ph type="sldNum" sz="quarter" idx="12"/>
          </p:nvPr>
        </p:nvSpPr>
        <p:spPr/>
        <p:txBody>
          <a:bodyPr/>
          <a:lstStyle/>
          <a:p>
            <a:fld id="{9375EFD0-397F-4981-8445-D74A08F908E9}" type="slidenum">
              <a:rPr lang="de-DE" smtClean="0"/>
              <a:t>‹Nr.›</a:t>
            </a:fld>
            <a:endParaRPr lang="de-DE"/>
          </a:p>
        </p:txBody>
      </p:sp>
    </p:spTree>
    <p:extLst>
      <p:ext uri="{BB962C8B-B14F-4D97-AF65-F5344CB8AC3E}">
        <p14:creationId xmlns:p14="http://schemas.microsoft.com/office/powerpoint/2010/main" val="1363498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E37228-6299-4058-984C-F971982C501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3D47CCDF-FCAE-45D6-AB5B-D0BC57D3B0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61D460B6-7918-478A-8025-8300E99CE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16ED62D-FA5A-4DEB-8907-145EB1CBAB45}"/>
              </a:ext>
            </a:extLst>
          </p:cNvPr>
          <p:cNvSpPr>
            <a:spLocks noGrp="1"/>
          </p:cNvSpPr>
          <p:nvPr>
            <p:ph type="dt" sz="half" idx="10"/>
          </p:nvPr>
        </p:nvSpPr>
        <p:spPr>
          <a:xfrm>
            <a:off x="838200" y="6356350"/>
            <a:ext cx="2743200" cy="365125"/>
          </a:xfrm>
          <a:prstGeom prst="rect">
            <a:avLst/>
          </a:prstGeom>
        </p:spPr>
        <p:txBody>
          <a:bodyPr/>
          <a:lstStyle/>
          <a:p>
            <a:fld id="{DF228C33-092C-4195-9BF4-C54E4CD8F176}" type="datetimeFigureOut">
              <a:rPr lang="de-DE" smtClean="0"/>
              <a:t>19.03.2022</a:t>
            </a:fld>
            <a:endParaRPr lang="de-DE"/>
          </a:p>
        </p:txBody>
      </p:sp>
      <p:sp>
        <p:nvSpPr>
          <p:cNvPr id="6" name="Fußzeilenplatzhalter 5">
            <a:extLst>
              <a:ext uri="{FF2B5EF4-FFF2-40B4-BE49-F238E27FC236}">
                <a16:creationId xmlns:a16="http://schemas.microsoft.com/office/drawing/2014/main" id="{5B91351B-C31C-4431-A1FA-70AEA067A7E2}"/>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a:extLst>
              <a:ext uri="{FF2B5EF4-FFF2-40B4-BE49-F238E27FC236}">
                <a16:creationId xmlns:a16="http://schemas.microsoft.com/office/drawing/2014/main" id="{A12616E7-D59A-4C5A-9CF3-2DD90BCD54A2}"/>
              </a:ext>
            </a:extLst>
          </p:cNvPr>
          <p:cNvSpPr>
            <a:spLocks noGrp="1"/>
          </p:cNvSpPr>
          <p:nvPr>
            <p:ph type="sldNum" sz="quarter" idx="12"/>
          </p:nvPr>
        </p:nvSpPr>
        <p:spPr/>
        <p:txBody>
          <a:bodyPr/>
          <a:lstStyle/>
          <a:p>
            <a:fld id="{9375EFD0-397F-4981-8445-D74A08F908E9}" type="slidenum">
              <a:rPr lang="de-DE" smtClean="0"/>
              <a:t>‹Nr.›</a:t>
            </a:fld>
            <a:endParaRPr lang="de-DE"/>
          </a:p>
        </p:txBody>
      </p:sp>
    </p:spTree>
    <p:extLst>
      <p:ext uri="{BB962C8B-B14F-4D97-AF65-F5344CB8AC3E}">
        <p14:creationId xmlns:p14="http://schemas.microsoft.com/office/powerpoint/2010/main" val="2325758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image" Target="../media/image2.jpeg"/><Relationship Id="rId20"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0E3B157-641F-46A0-8DA4-0597C95686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88F8F69D-78AA-4A5E-816E-7F2DCBBE61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a:extLst>
              <a:ext uri="{FF2B5EF4-FFF2-40B4-BE49-F238E27FC236}">
                <a16:creationId xmlns:a16="http://schemas.microsoft.com/office/drawing/2014/main" id="{E38DB9AF-F6E3-4B7B-9876-A5E0EDD76C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75EFD0-397F-4981-8445-D74A08F908E9}" type="slidenum">
              <a:rPr lang="de-DE" smtClean="0"/>
              <a:t>‹Nr.›</a:t>
            </a:fld>
            <a:endParaRPr lang="de-DE"/>
          </a:p>
        </p:txBody>
      </p:sp>
      <p:pic>
        <p:nvPicPr>
          <p:cNvPr id="8" name="Picture 11" descr="logo_bokumet_highres">
            <a:extLst>
              <a:ext uri="{FF2B5EF4-FFF2-40B4-BE49-F238E27FC236}">
                <a16:creationId xmlns:a16="http://schemas.microsoft.com/office/drawing/2014/main" id="{896CD40A-EAAD-4C4F-BCBF-30E63DA82949}"/>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r="28133"/>
          <a:stretch>
            <a:fillRect/>
          </a:stretch>
        </p:blipFill>
        <p:spPr bwMode="auto">
          <a:xfrm>
            <a:off x="34925" y="5862638"/>
            <a:ext cx="1331913" cy="99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logo">
            <a:extLst>
              <a:ext uri="{FF2B5EF4-FFF2-40B4-BE49-F238E27FC236}">
                <a16:creationId xmlns:a16="http://schemas.microsoft.com/office/drawing/2014/main" id="{0D20910B-88D0-457D-887A-6B62EF10DEA8}"/>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r="33846"/>
          <a:stretch>
            <a:fillRect/>
          </a:stretch>
        </p:blipFill>
        <p:spPr bwMode="auto">
          <a:xfrm>
            <a:off x="750095" y="5836832"/>
            <a:ext cx="694504" cy="70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5">
            <a:extLst>
              <a:ext uri="{FF2B5EF4-FFF2-40B4-BE49-F238E27FC236}">
                <a16:creationId xmlns:a16="http://schemas.microsoft.com/office/drawing/2014/main" id="{B3AF373E-6165-49F6-A7B0-44CFA3D5A73A}"/>
              </a:ext>
            </a:extLst>
          </p:cNvPr>
          <p:cNvSpPr txBox="1">
            <a:spLocks noChangeArrowheads="1"/>
          </p:cNvSpPr>
          <p:nvPr userDrawn="1"/>
        </p:nvSpPr>
        <p:spPr bwMode="auto">
          <a:xfrm>
            <a:off x="1454390" y="6269160"/>
            <a:ext cx="645627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defPPr>
              <a:defRPr lang="de-DE"/>
            </a:defPPr>
            <a:lvl1pPr marL="0" algn="ctr" defTabSz="914400" rtl="0" eaLnBrk="1" latinLnBrk="0" hangingPunct="1">
              <a:defRPr sz="1200" kern="1200">
                <a:solidFill>
                  <a:srgbClr val="00669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br>
              <a:rPr lang="de-AT" dirty="0"/>
            </a:br>
            <a:r>
              <a:rPr lang="de-AT" dirty="0"/>
              <a:t>Helga Kromp-Kolb </a:t>
            </a:r>
            <a:r>
              <a:rPr lang="en-US" dirty="0"/>
              <a:t>| Center for Global Change and Sustainability, BOKU Vienna,  Austria</a:t>
            </a:r>
          </a:p>
        </p:txBody>
      </p:sp>
      <p:pic>
        <p:nvPicPr>
          <p:cNvPr id="12" name="Picture 14" descr="Logo_Allianz_NU_de_farbe_pos_RGB">
            <a:extLst>
              <a:ext uri="{FF2B5EF4-FFF2-40B4-BE49-F238E27FC236}">
                <a16:creationId xmlns:a16="http://schemas.microsoft.com/office/drawing/2014/main" id="{2CD8219F-9AC1-46BE-8F03-E281A2184335}"/>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l="39987" b="46756"/>
          <a:stretch>
            <a:fillRect/>
          </a:stretch>
        </p:blipFill>
        <p:spPr bwMode="auto">
          <a:xfrm>
            <a:off x="10412678" y="6187872"/>
            <a:ext cx="899032" cy="642284"/>
          </a:xfrm>
          <a:prstGeom prst="rect">
            <a:avLst/>
          </a:prstGeom>
          <a:noFill/>
          <a:extLst>
            <a:ext uri="{909E8E84-426E-40DD-AFC4-6F175D3DCCD1}">
              <a14:hiddenFill xmlns:a14="http://schemas.microsoft.com/office/drawing/2010/main">
                <a:solidFill>
                  <a:srgbClr val="FFFFFF"/>
                </a:solidFill>
              </a14:hiddenFill>
            </a:ext>
          </a:extLst>
        </p:spPr>
      </p:pic>
      <p:pic>
        <p:nvPicPr>
          <p:cNvPr id="13" name="Bild 6" descr="Logo_titelblatt.jpg">
            <a:extLst>
              <a:ext uri="{FF2B5EF4-FFF2-40B4-BE49-F238E27FC236}">
                <a16:creationId xmlns:a16="http://schemas.microsoft.com/office/drawing/2014/main" id="{3E5A200E-5E1C-486E-8344-985467A66B75}"/>
              </a:ext>
            </a:extLst>
          </p:cNvPr>
          <p:cNvPicPr>
            <a:picLocks noChangeAspect="1"/>
          </p:cNvPicPr>
          <p:nvPr userDrawn="1"/>
        </p:nvPicPr>
        <p:blipFill rotWithShape="1">
          <a:blip r:embed="rId18" cstate="email">
            <a:extLst>
              <a:ext uri="{28A0092B-C50C-407E-A947-70E740481C1C}">
                <a14:useLocalDpi xmlns:a14="http://schemas.microsoft.com/office/drawing/2010/main"/>
              </a:ext>
            </a:extLst>
          </a:blip>
          <a:srcRect r="58276" b="38326"/>
          <a:stretch/>
        </p:blipFill>
        <p:spPr>
          <a:xfrm>
            <a:off x="7937733" y="6227576"/>
            <a:ext cx="888535" cy="562875"/>
          </a:xfrm>
          <a:prstGeom prst="rect">
            <a:avLst/>
          </a:prstGeom>
        </p:spPr>
      </p:pic>
      <p:pic>
        <p:nvPicPr>
          <p:cNvPr id="14" name="Grafik 1" descr="UniNEtZ _ left colorful">
            <a:extLst>
              <a:ext uri="{FF2B5EF4-FFF2-40B4-BE49-F238E27FC236}">
                <a16:creationId xmlns:a16="http://schemas.microsoft.com/office/drawing/2014/main" id="{AA8641EC-A581-4F9F-804B-042F6EDC8965}"/>
              </a:ext>
            </a:extLst>
          </p:cNvPr>
          <p:cNvPicPr>
            <a:picLocks noChangeAspect="1" noChangeArrowheads="1"/>
          </p:cNvPicPr>
          <p:nvPr userDrawn="1"/>
        </p:nvPicPr>
        <p:blipFill rotWithShape="1">
          <a:blip r:embed="rId19">
            <a:extLst>
              <a:ext uri="{28A0092B-C50C-407E-A947-70E740481C1C}">
                <a14:useLocalDpi xmlns:a14="http://schemas.microsoft.com/office/drawing/2010/main" val="0"/>
              </a:ext>
            </a:extLst>
          </a:blip>
          <a:srcRect r="65929"/>
          <a:stretch/>
        </p:blipFill>
        <p:spPr bwMode="auto">
          <a:xfrm>
            <a:off x="11365849" y="6041446"/>
            <a:ext cx="757234" cy="70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k 14">
            <a:extLst>
              <a:ext uri="{FF2B5EF4-FFF2-40B4-BE49-F238E27FC236}">
                <a16:creationId xmlns:a16="http://schemas.microsoft.com/office/drawing/2014/main" id="{3C1B3AD0-534B-4145-AC76-22F6398A24AB}"/>
              </a:ext>
            </a:extLst>
          </p:cNvPr>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8959866" y="6187872"/>
            <a:ext cx="1440763" cy="609803"/>
          </a:xfrm>
          <a:prstGeom prst="rect">
            <a:avLst/>
          </a:prstGeom>
          <a:noFill/>
          <a:ln>
            <a:noFill/>
          </a:ln>
        </p:spPr>
      </p:pic>
    </p:spTree>
    <p:extLst>
      <p:ext uri="{BB962C8B-B14F-4D97-AF65-F5344CB8AC3E}">
        <p14:creationId xmlns:p14="http://schemas.microsoft.com/office/powerpoint/2010/main" val="34727365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b="1" kern="1200">
          <a:solidFill>
            <a:schemeClr val="accent1">
              <a:lumMod val="75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ideo" Target="file:///C:\D_Data\Data\Videos_und_TON\Watch%20131%20years%20of%20Warming.wmv"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4">
            <a:extLst>
              <a:ext uri="{FF2B5EF4-FFF2-40B4-BE49-F238E27FC236}">
                <a16:creationId xmlns:a16="http://schemas.microsoft.com/office/drawing/2014/main" id="{0E7FF535-9584-4ACA-A64E-E8FD0C333978}"/>
              </a:ext>
            </a:extLst>
          </p:cNvPr>
          <p:cNvSpPr txBox="1">
            <a:spLocks noChangeArrowheads="1"/>
          </p:cNvSpPr>
          <p:nvPr/>
        </p:nvSpPr>
        <p:spPr bwMode="auto">
          <a:xfrm>
            <a:off x="2489201" y="4814889"/>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0"/>
              </a:spcBef>
              <a:buFontTx/>
              <a:buNone/>
            </a:pPr>
            <a:endParaRPr lang="de-DE" altLang="de-DE" sz="2400">
              <a:solidFill>
                <a:schemeClr val="tx1"/>
              </a:solidFill>
              <a:latin typeface="Arial Narrow" panose="020B0606020202030204" pitchFamily="34" charset="0"/>
            </a:endParaRPr>
          </a:p>
        </p:txBody>
      </p:sp>
      <p:sp>
        <p:nvSpPr>
          <p:cNvPr id="15364" name="Rectangle 5">
            <a:extLst>
              <a:ext uri="{FF2B5EF4-FFF2-40B4-BE49-F238E27FC236}">
                <a16:creationId xmlns:a16="http://schemas.microsoft.com/office/drawing/2014/main" id="{37DCF46D-A966-44DA-9BAF-11701706B4DE}"/>
              </a:ext>
            </a:extLst>
          </p:cNvPr>
          <p:cNvSpPr>
            <a:spLocks noChangeArrowheads="1"/>
          </p:cNvSpPr>
          <p:nvPr/>
        </p:nvSpPr>
        <p:spPr bwMode="auto">
          <a:xfrm>
            <a:off x="9983788" y="2133600"/>
            <a:ext cx="360362" cy="10795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0"/>
              </a:spcBef>
              <a:buFontTx/>
              <a:buNone/>
            </a:pPr>
            <a:endParaRPr lang="de-AT" altLang="de-DE" sz="2400">
              <a:solidFill>
                <a:schemeClr val="tx1"/>
              </a:solidFill>
              <a:latin typeface="Times New Roman" panose="02020603050405020304" pitchFamily="18" charset="0"/>
            </a:endParaRPr>
          </a:p>
        </p:txBody>
      </p:sp>
      <p:sp>
        <p:nvSpPr>
          <p:cNvPr id="15366" name="Rectangle 3">
            <a:extLst>
              <a:ext uri="{FF2B5EF4-FFF2-40B4-BE49-F238E27FC236}">
                <a16:creationId xmlns:a16="http://schemas.microsoft.com/office/drawing/2014/main" id="{F1B7EB02-5646-4ADC-ACF4-9F9A9BBA1683}"/>
              </a:ext>
            </a:extLst>
          </p:cNvPr>
          <p:cNvSpPr>
            <a:spLocks noGrp="1" noChangeArrowheads="1"/>
          </p:cNvSpPr>
          <p:nvPr>
            <p:ph type="ctrTitle"/>
          </p:nvPr>
        </p:nvSpPr>
        <p:spPr>
          <a:xfrm>
            <a:off x="841973" y="561315"/>
            <a:ext cx="10674036" cy="5220926"/>
          </a:xfrm>
          <a:noFill/>
        </p:spPr>
        <p:txBody>
          <a:bodyPr anchor="ctr">
            <a:normAutofit fontScale="90000"/>
          </a:bodyPr>
          <a:lstStyle/>
          <a:p>
            <a:pPr algn="l"/>
            <a:r>
              <a:rPr lang="en-US" dirty="0"/>
              <a:t>Science will not solve the Problems</a:t>
            </a:r>
            <a:br>
              <a:rPr lang="en-US" dirty="0"/>
            </a:br>
            <a:r>
              <a:rPr lang="en-US" sz="2700" dirty="0"/>
              <a:t>The urgent need for an ecological conversion and the challenge to shape the transition to the benefit of everybody</a:t>
            </a:r>
            <a:br>
              <a:rPr lang="en-US" sz="4000" dirty="0"/>
            </a:br>
            <a:r>
              <a:rPr lang="de-AT" altLang="de-DE" sz="4000" dirty="0"/>
              <a:t> </a:t>
            </a:r>
            <a:br>
              <a:rPr lang="de-DE" altLang="de-DE" sz="4700" dirty="0">
                <a:solidFill>
                  <a:schemeClr val="tx1"/>
                </a:solidFill>
              </a:rPr>
            </a:br>
            <a:r>
              <a:rPr lang="de-DE" altLang="de-DE" sz="2800" dirty="0">
                <a:solidFill>
                  <a:srgbClr val="336699"/>
                </a:solidFill>
              </a:rPr>
              <a:t>University </a:t>
            </a:r>
            <a:r>
              <a:rPr lang="de-DE" altLang="de-DE" sz="2800" dirty="0" err="1">
                <a:solidFill>
                  <a:srgbClr val="336699"/>
                </a:solidFill>
              </a:rPr>
              <a:t>of</a:t>
            </a:r>
            <a:r>
              <a:rPr lang="de-DE" altLang="de-DE" sz="2800" dirty="0">
                <a:solidFill>
                  <a:srgbClr val="336699"/>
                </a:solidFill>
              </a:rPr>
              <a:t> Natural Resources and Life Sciences, Vienna</a:t>
            </a:r>
            <a:br>
              <a:rPr lang="de-DE" altLang="de-DE" sz="2800" dirty="0">
                <a:solidFill>
                  <a:srgbClr val="336699"/>
                </a:solidFill>
              </a:rPr>
            </a:br>
            <a:r>
              <a:rPr lang="de-DE" altLang="de-DE" sz="2800" b="0" dirty="0">
                <a:solidFill>
                  <a:srgbClr val="336699"/>
                </a:solidFill>
              </a:rPr>
              <a:t>Institute </a:t>
            </a:r>
            <a:r>
              <a:rPr lang="de-DE" altLang="de-DE" sz="2800" b="0" dirty="0" err="1">
                <a:solidFill>
                  <a:srgbClr val="336699"/>
                </a:solidFill>
              </a:rPr>
              <a:t>of</a:t>
            </a:r>
            <a:r>
              <a:rPr lang="de-DE" altLang="de-DE" sz="2800" b="0" dirty="0">
                <a:solidFill>
                  <a:srgbClr val="336699"/>
                </a:solidFill>
              </a:rPr>
              <a:t> </a:t>
            </a:r>
            <a:r>
              <a:rPr lang="de-DE" altLang="de-DE" sz="2800" b="0" dirty="0" err="1">
                <a:solidFill>
                  <a:srgbClr val="336699"/>
                </a:solidFill>
              </a:rPr>
              <a:t>Meteorology</a:t>
            </a:r>
            <a:r>
              <a:rPr lang="de-DE" altLang="de-DE" sz="2800" b="0" dirty="0">
                <a:solidFill>
                  <a:srgbClr val="336699"/>
                </a:solidFill>
              </a:rPr>
              <a:t> and </a:t>
            </a:r>
            <a:r>
              <a:rPr lang="de-DE" altLang="de-DE" sz="2800" b="0" dirty="0" err="1">
                <a:solidFill>
                  <a:srgbClr val="336699"/>
                </a:solidFill>
              </a:rPr>
              <a:t>Climatology</a:t>
            </a:r>
            <a:r>
              <a:rPr lang="de-DE" altLang="de-DE" sz="2800" b="0" dirty="0">
                <a:solidFill>
                  <a:srgbClr val="336699"/>
                </a:solidFill>
              </a:rPr>
              <a:t>     </a:t>
            </a:r>
            <a:br>
              <a:rPr lang="de-DE" altLang="de-DE" sz="2800" b="0" dirty="0">
                <a:solidFill>
                  <a:srgbClr val="336699"/>
                </a:solidFill>
              </a:rPr>
            </a:br>
            <a:r>
              <a:rPr lang="de-DE" altLang="de-DE" sz="2800" b="0" dirty="0">
                <a:solidFill>
                  <a:srgbClr val="336699"/>
                </a:solidFill>
              </a:rPr>
              <a:t>and </a:t>
            </a:r>
            <a:br>
              <a:rPr lang="de-DE" altLang="de-DE" sz="2800" b="0" dirty="0">
                <a:solidFill>
                  <a:srgbClr val="336699"/>
                </a:solidFill>
              </a:rPr>
            </a:br>
            <a:r>
              <a:rPr lang="de-DE" altLang="de-DE" sz="2800" b="0" dirty="0">
                <a:solidFill>
                  <a:srgbClr val="336699"/>
                </a:solidFill>
              </a:rPr>
              <a:t>Center </a:t>
            </a:r>
            <a:r>
              <a:rPr lang="de-DE" altLang="de-DE" sz="2800" b="0" dirty="0" err="1">
                <a:solidFill>
                  <a:srgbClr val="336699"/>
                </a:solidFill>
              </a:rPr>
              <a:t>for</a:t>
            </a:r>
            <a:r>
              <a:rPr lang="de-DE" altLang="de-DE" sz="2800" b="0" dirty="0">
                <a:solidFill>
                  <a:srgbClr val="336699"/>
                </a:solidFill>
              </a:rPr>
              <a:t> Global Change and </a:t>
            </a:r>
            <a:r>
              <a:rPr lang="de-DE" altLang="de-DE" sz="2800" b="0" dirty="0" err="1">
                <a:solidFill>
                  <a:srgbClr val="336699"/>
                </a:solidFill>
              </a:rPr>
              <a:t>Sustainability</a:t>
            </a:r>
            <a:br>
              <a:rPr lang="de-DE" altLang="de-DE" sz="3000" b="0" dirty="0">
                <a:solidFill>
                  <a:srgbClr val="336699"/>
                </a:solidFill>
              </a:rPr>
            </a:br>
            <a:br>
              <a:rPr lang="de-DE" altLang="de-DE" sz="3000" b="0" dirty="0">
                <a:solidFill>
                  <a:srgbClr val="336699"/>
                </a:solidFill>
              </a:rPr>
            </a:br>
            <a:r>
              <a:rPr lang="de-DE" altLang="de-DE" sz="3000" b="0" dirty="0" err="1">
                <a:solidFill>
                  <a:srgbClr val="336699"/>
                </a:solidFill>
              </a:rPr>
              <a:t>em</a:t>
            </a:r>
            <a:r>
              <a:rPr lang="de-DE" altLang="de-DE" sz="3000" b="0" dirty="0">
                <a:solidFill>
                  <a:srgbClr val="336699"/>
                </a:solidFill>
              </a:rPr>
              <a:t>. </a:t>
            </a:r>
            <a:r>
              <a:rPr lang="de-DE" altLang="de-DE" sz="2800" b="0" dirty="0">
                <a:solidFill>
                  <a:srgbClr val="336699"/>
                </a:solidFill>
              </a:rPr>
              <a:t>Univ. Prof. Dr. Helga Kromp-Kolb</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Doughnut Economics">
            <a:extLst>
              <a:ext uri="{FF2B5EF4-FFF2-40B4-BE49-F238E27FC236}">
                <a16:creationId xmlns:a16="http://schemas.microsoft.com/office/drawing/2014/main" id="{0C01A763-97A0-464C-ADC0-1D5BB9440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2450" y="344488"/>
            <a:ext cx="5761038" cy="574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Box 3">
            <a:extLst>
              <a:ext uri="{FF2B5EF4-FFF2-40B4-BE49-F238E27FC236}">
                <a16:creationId xmlns:a16="http://schemas.microsoft.com/office/drawing/2014/main" id="{62A1FD43-2F94-4CFA-BB34-3F377A43CDB6}"/>
              </a:ext>
            </a:extLst>
          </p:cNvPr>
          <p:cNvSpPr txBox="1">
            <a:spLocks noChangeArrowheads="1"/>
          </p:cNvSpPr>
          <p:nvPr/>
        </p:nvSpPr>
        <p:spPr bwMode="auto">
          <a:xfrm>
            <a:off x="1776414" y="188913"/>
            <a:ext cx="32400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50000"/>
              </a:spcBef>
              <a:buFontTx/>
              <a:buNone/>
            </a:pPr>
            <a:r>
              <a:rPr lang="de-AT" altLang="de-DE" sz="2400">
                <a:solidFill>
                  <a:schemeClr val="tx1"/>
                </a:solidFill>
                <a:cs typeface="Arial" panose="020B0604020202020204" pitchFamily="34" charset="0"/>
              </a:rPr>
              <a:t>Kate Raworth 2014</a:t>
            </a:r>
          </a:p>
        </p:txBody>
      </p:sp>
      <p:sp>
        <p:nvSpPr>
          <p:cNvPr id="63492" name="Text Box 5">
            <a:extLst>
              <a:ext uri="{FF2B5EF4-FFF2-40B4-BE49-F238E27FC236}">
                <a16:creationId xmlns:a16="http://schemas.microsoft.com/office/drawing/2014/main" id="{D1ED4D70-1C35-44A0-BBD2-889632B52F60}"/>
              </a:ext>
            </a:extLst>
          </p:cNvPr>
          <p:cNvSpPr txBox="1">
            <a:spLocks noChangeArrowheads="1"/>
          </p:cNvSpPr>
          <p:nvPr/>
        </p:nvSpPr>
        <p:spPr bwMode="auto">
          <a:xfrm>
            <a:off x="6600825" y="781051"/>
            <a:ext cx="327660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lgn="ctr" eaLnBrk="1" hangingPunct="1">
              <a:spcBef>
                <a:spcPct val="50000"/>
              </a:spcBef>
              <a:buFontTx/>
              <a:buNone/>
            </a:pPr>
            <a:r>
              <a:rPr lang="de-AT" altLang="de-DE">
                <a:solidFill>
                  <a:srgbClr val="008000"/>
                </a:solidFill>
                <a:cs typeface="Arial" panose="020B0604020202020204" pitchFamily="34" charset="0"/>
              </a:rPr>
              <a:t>Ecological boundaries</a:t>
            </a:r>
          </a:p>
        </p:txBody>
      </p:sp>
      <p:sp>
        <p:nvSpPr>
          <p:cNvPr id="79878" name="Text Box 6">
            <a:extLst>
              <a:ext uri="{FF2B5EF4-FFF2-40B4-BE49-F238E27FC236}">
                <a16:creationId xmlns:a16="http://schemas.microsoft.com/office/drawing/2014/main" id="{63EB03CA-245D-4BDF-9E5F-80C13521B37C}"/>
              </a:ext>
            </a:extLst>
          </p:cNvPr>
          <p:cNvSpPr txBox="1">
            <a:spLocks noChangeArrowheads="1"/>
          </p:cNvSpPr>
          <p:nvPr/>
        </p:nvSpPr>
        <p:spPr bwMode="auto">
          <a:xfrm>
            <a:off x="5591175" y="5013325"/>
            <a:ext cx="37084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lgn="ctr" eaLnBrk="1" hangingPunct="1">
              <a:spcBef>
                <a:spcPct val="50000"/>
              </a:spcBef>
              <a:buFontTx/>
              <a:buNone/>
            </a:pPr>
            <a:r>
              <a:rPr lang="de-AT" altLang="de-DE">
                <a:solidFill>
                  <a:srgbClr val="FF3300"/>
                </a:solidFill>
                <a:cs typeface="Arial" panose="020B0604020202020204" pitchFamily="34" charset="0"/>
              </a:rPr>
              <a:t>Social boundaries</a:t>
            </a:r>
          </a:p>
        </p:txBody>
      </p:sp>
      <p:sp>
        <p:nvSpPr>
          <p:cNvPr id="79879" name="Text Box 7">
            <a:extLst>
              <a:ext uri="{FF2B5EF4-FFF2-40B4-BE49-F238E27FC236}">
                <a16:creationId xmlns:a16="http://schemas.microsoft.com/office/drawing/2014/main" id="{5F893276-B197-42FA-825B-A5A93500906D}"/>
              </a:ext>
            </a:extLst>
          </p:cNvPr>
          <p:cNvSpPr txBox="1">
            <a:spLocks noChangeArrowheads="1"/>
          </p:cNvSpPr>
          <p:nvPr/>
        </p:nvSpPr>
        <p:spPr bwMode="auto">
          <a:xfrm>
            <a:off x="7391400" y="2565401"/>
            <a:ext cx="32766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lgn="ctr" eaLnBrk="1" hangingPunct="1">
              <a:spcBef>
                <a:spcPct val="50000"/>
              </a:spcBef>
              <a:buFontTx/>
              <a:buNone/>
            </a:pPr>
            <a:r>
              <a:rPr lang="de-AT" altLang="de-DE">
                <a:solidFill>
                  <a:schemeClr val="tx1"/>
                </a:solidFill>
                <a:cs typeface="Arial" panose="020B0604020202020204" pitchFamily="34" charset="0"/>
              </a:rPr>
              <a:t>Operating space for economy</a:t>
            </a:r>
          </a:p>
        </p:txBody>
      </p:sp>
      <p:sp>
        <p:nvSpPr>
          <p:cNvPr id="63495" name="AutoShape 8">
            <a:extLst>
              <a:ext uri="{FF2B5EF4-FFF2-40B4-BE49-F238E27FC236}">
                <a16:creationId xmlns:a16="http://schemas.microsoft.com/office/drawing/2014/main" id="{47B32C95-0FA2-4F34-8025-BDDC44765A09}"/>
              </a:ext>
            </a:extLst>
          </p:cNvPr>
          <p:cNvSpPr>
            <a:spLocks noChangeArrowheads="1"/>
          </p:cNvSpPr>
          <p:nvPr/>
        </p:nvSpPr>
        <p:spPr bwMode="auto">
          <a:xfrm rot="19317475">
            <a:off x="6383338" y="1557338"/>
            <a:ext cx="863600" cy="431800"/>
          </a:xfrm>
          <a:prstGeom prst="leftArrow">
            <a:avLst>
              <a:gd name="adj1" fmla="val 50000"/>
              <a:gd name="adj2" fmla="val 50000"/>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0"/>
              </a:spcBef>
              <a:buFontTx/>
              <a:buNone/>
            </a:pPr>
            <a:endParaRPr lang="de-AT" altLang="de-DE" sz="2400">
              <a:solidFill>
                <a:schemeClr val="tx1"/>
              </a:solidFill>
              <a:latin typeface="Times New Roman" panose="02020603050405020304" pitchFamily="18" charset="0"/>
            </a:endParaRPr>
          </a:p>
        </p:txBody>
      </p:sp>
      <p:sp>
        <p:nvSpPr>
          <p:cNvPr id="79881" name="AutoShape 9">
            <a:extLst>
              <a:ext uri="{FF2B5EF4-FFF2-40B4-BE49-F238E27FC236}">
                <a16:creationId xmlns:a16="http://schemas.microsoft.com/office/drawing/2014/main" id="{51D22407-EBF5-419E-A1B2-A5313691B89E}"/>
              </a:ext>
            </a:extLst>
          </p:cNvPr>
          <p:cNvSpPr>
            <a:spLocks noChangeArrowheads="1"/>
          </p:cNvSpPr>
          <p:nvPr/>
        </p:nvSpPr>
        <p:spPr bwMode="auto">
          <a:xfrm rot="14153366">
            <a:off x="4718845" y="3653632"/>
            <a:ext cx="738187" cy="431800"/>
          </a:xfrm>
          <a:prstGeom prst="leftArrow">
            <a:avLst>
              <a:gd name="adj1" fmla="val 50000"/>
              <a:gd name="adj2" fmla="val 42739"/>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0"/>
              </a:spcBef>
              <a:buFontTx/>
              <a:buNone/>
            </a:pPr>
            <a:endParaRPr lang="de-AT" altLang="de-DE" sz="2400">
              <a:solidFill>
                <a:schemeClr val="tx1"/>
              </a:solidFill>
              <a:latin typeface="Times New Roman" panose="02020603050405020304" pitchFamily="18" charset="0"/>
            </a:endParaRPr>
          </a:p>
        </p:txBody>
      </p:sp>
      <p:sp>
        <p:nvSpPr>
          <p:cNvPr id="79882" name="AutoShape 10">
            <a:extLst>
              <a:ext uri="{FF2B5EF4-FFF2-40B4-BE49-F238E27FC236}">
                <a16:creationId xmlns:a16="http://schemas.microsoft.com/office/drawing/2014/main" id="{288B6014-8F08-4AEB-9468-A578E44EBD0D}"/>
              </a:ext>
            </a:extLst>
          </p:cNvPr>
          <p:cNvSpPr>
            <a:spLocks noChangeArrowheads="1"/>
          </p:cNvSpPr>
          <p:nvPr/>
        </p:nvSpPr>
        <p:spPr bwMode="auto">
          <a:xfrm>
            <a:off x="6672264" y="3068638"/>
            <a:ext cx="1222375" cy="431800"/>
          </a:xfrm>
          <a:prstGeom prst="leftArrow">
            <a:avLst>
              <a:gd name="adj1" fmla="val 50000"/>
              <a:gd name="adj2" fmla="val 70772"/>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0"/>
              </a:spcBef>
              <a:buFontTx/>
              <a:buNone/>
            </a:pPr>
            <a:endParaRPr lang="de-AT" altLang="de-DE" sz="2400">
              <a:solidFill>
                <a:schemeClr val="tx1"/>
              </a:solidFill>
              <a:latin typeface="Times New Roman" panose="02020603050405020304" pitchFamily="18" charset="0"/>
            </a:endParaRPr>
          </a:p>
        </p:txBody>
      </p:sp>
      <p:sp>
        <p:nvSpPr>
          <p:cNvPr id="79883" name="AutoShape 11">
            <a:extLst>
              <a:ext uri="{FF2B5EF4-FFF2-40B4-BE49-F238E27FC236}">
                <a16:creationId xmlns:a16="http://schemas.microsoft.com/office/drawing/2014/main" id="{68374924-16D9-4FDE-ABA5-54FF55454C53}"/>
              </a:ext>
            </a:extLst>
          </p:cNvPr>
          <p:cNvSpPr>
            <a:spLocks noChangeArrowheads="1"/>
          </p:cNvSpPr>
          <p:nvPr/>
        </p:nvSpPr>
        <p:spPr bwMode="auto">
          <a:xfrm rot="10800000">
            <a:off x="5016500" y="3068638"/>
            <a:ext cx="863600" cy="431800"/>
          </a:xfrm>
          <a:prstGeom prst="leftArrow">
            <a:avLst>
              <a:gd name="adj1" fmla="val 50000"/>
              <a:gd name="adj2" fmla="val 50000"/>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0"/>
              </a:spcBef>
              <a:buFontTx/>
              <a:buNone/>
            </a:pPr>
            <a:endParaRPr lang="de-AT" altLang="de-DE" sz="2400">
              <a:solidFill>
                <a:schemeClr val="tx1"/>
              </a:solidFill>
              <a:latin typeface="Times New Roman" panose="02020603050405020304" pitchFamily="18" charset="0"/>
            </a:endParaRPr>
          </a:p>
        </p:txBody>
      </p:sp>
      <p:sp>
        <p:nvSpPr>
          <p:cNvPr id="2" name="Textfeld 1">
            <a:extLst>
              <a:ext uri="{FF2B5EF4-FFF2-40B4-BE49-F238E27FC236}">
                <a16:creationId xmlns:a16="http://schemas.microsoft.com/office/drawing/2014/main" id="{DF2B183F-49BB-415D-8D26-B42753FF9198}"/>
              </a:ext>
            </a:extLst>
          </p:cNvPr>
          <p:cNvSpPr txBox="1"/>
          <p:nvPr/>
        </p:nvSpPr>
        <p:spPr>
          <a:xfrm rot="21012678">
            <a:off x="8281006" y="3607677"/>
            <a:ext cx="3600450" cy="707886"/>
          </a:xfrm>
          <a:prstGeom prst="rect">
            <a:avLst/>
          </a:prstGeom>
          <a:solidFill>
            <a:schemeClr val="bg1"/>
          </a:solidFill>
        </p:spPr>
        <p:txBody>
          <a:bodyPr>
            <a:spAutoFit/>
          </a:bodyPr>
          <a:lstStyle/>
          <a:p>
            <a:pPr algn="ctr">
              <a:defRPr/>
            </a:pPr>
            <a:r>
              <a:rPr lang="de-AT" sz="2000" b="1" dirty="0">
                <a:latin typeface="+mj-lt"/>
              </a:rPr>
              <a:t>An economic systems based on growth cannot be sustainable</a:t>
            </a:r>
          </a:p>
        </p:txBody>
      </p:sp>
    </p:spTree>
    <p:extLst>
      <p:ext uri="{BB962C8B-B14F-4D97-AF65-F5344CB8AC3E}">
        <p14:creationId xmlns:p14="http://schemas.microsoft.com/office/powerpoint/2010/main" val="27639900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88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87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988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987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988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8" grpId="0"/>
      <p:bldP spid="79879" grpId="0"/>
      <p:bldP spid="79881" grpId="0" animBg="1"/>
      <p:bldP spid="79882" grpId="0" animBg="1"/>
      <p:bldP spid="79883"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48CD16A-7190-42D1-B6E4-8BDA50037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1208" y="1526152"/>
            <a:ext cx="7759631" cy="4495235"/>
          </a:xfrm>
          <a:prstGeom prst="rect">
            <a:avLst/>
          </a:prstGeom>
        </p:spPr>
      </p:pic>
      <p:sp>
        <p:nvSpPr>
          <p:cNvPr id="95235" name="Title 1">
            <a:extLst>
              <a:ext uri="{FF2B5EF4-FFF2-40B4-BE49-F238E27FC236}">
                <a16:creationId xmlns:a16="http://schemas.microsoft.com/office/drawing/2014/main" id="{8BD0641A-8CE3-4891-8DF5-4EA1807985FF}"/>
              </a:ext>
            </a:extLst>
          </p:cNvPr>
          <p:cNvSpPr>
            <a:spLocks noGrp="1" noChangeArrowheads="1"/>
          </p:cNvSpPr>
          <p:nvPr>
            <p:ph type="title"/>
          </p:nvPr>
        </p:nvSpPr>
        <p:spPr>
          <a:xfrm>
            <a:off x="1785937" y="260350"/>
            <a:ext cx="9686323" cy="1296988"/>
          </a:xfrm>
        </p:spPr>
        <p:txBody>
          <a:bodyPr>
            <a:normAutofit/>
          </a:bodyPr>
          <a:lstStyle/>
          <a:p>
            <a:r>
              <a:rPr lang="de-AT" altLang="de-DE" dirty="0" err="1"/>
              <a:t>Temperature</a:t>
            </a:r>
            <a:r>
              <a:rPr lang="de-AT" altLang="de-DE" dirty="0"/>
              <a:t> </a:t>
            </a:r>
            <a:r>
              <a:rPr lang="de-AT" altLang="de-DE" dirty="0" err="1"/>
              <a:t>anomaly</a:t>
            </a:r>
            <a:r>
              <a:rPr lang="de-AT" altLang="de-DE" dirty="0"/>
              <a:t> </a:t>
            </a:r>
            <a:r>
              <a:rPr lang="de-AT" altLang="de-DE" dirty="0">
                <a:solidFill>
                  <a:srgbClr val="FFC000"/>
                </a:solidFill>
              </a:rPr>
              <a:t>(vs.1880 – 1920)</a:t>
            </a:r>
          </a:p>
        </p:txBody>
      </p:sp>
      <p:cxnSp>
        <p:nvCxnSpPr>
          <p:cNvPr id="5" name="Straight Connector 4">
            <a:extLst>
              <a:ext uri="{FF2B5EF4-FFF2-40B4-BE49-F238E27FC236}">
                <a16:creationId xmlns:a16="http://schemas.microsoft.com/office/drawing/2014/main" id="{89B81E41-97A7-422C-BCCB-1D85697FADF7}"/>
              </a:ext>
            </a:extLst>
          </p:cNvPr>
          <p:cNvCxnSpPr/>
          <p:nvPr/>
        </p:nvCxnSpPr>
        <p:spPr>
          <a:xfrm>
            <a:off x="2424114" y="5084763"/>
            <a:ext cx="727233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47A1C0F-062F-40BA-B089-411A29C53A64}"/>
              </a:ext>
            </a:extLst>
          </p:cNvPr>
          <p:cNvCxnSpPr/>
          <p:nvPr/>
        </p:nvCxnSpPr>
        <p:spPr>
          <a:xfrm flipH="1">
            <a:off x="9607550" y="2420939"/>
            <a:ext cx="0" cy="2592387"/>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5238" name="TextBox 17">
            <a:extLst>
              <a:ext uri="{FF2B5EF4-FFF2-40B4-BE49-F238E27FC236}">
                <a16:creationId xmlns:a16="http://schemas.microsoft.com/office/drawing/2014/main" id="{F5D70332-87E3-41A1-824F-F5CD551C75FF}"/>
              </a:ext>
            </a:extLst>
          </p:cNvPr>
          <p:cNvSpPr txBox="1">
            <a:spLocks noChangeArrowheads="1"/>
          </p:cNvSpPr>
          <p:nvPr/>
        </p:nvSpPr>
        <p:spPr bwMode="auto">
          <a:xfrm>
            <a:off x="8399463" y="3765551"/>
            <a:ext cx="10096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0"/>
              </a:spcBef>
              <a:buFontTx/>
              <a:buNone/>
            </a:pPr>
            <a:r>
              <a:rPr lang="de-AT" altLang="de-DE" sz="2200" b="1" dirty="0">
                <a:solidFill>
                  <a:srgbClr val="FF0000"/>
                </a:solidFill>
                <a:latin typeface="Times New Roman" panose="02020603050405020304" pitchFamily="18" charset="0"/>
              </a:rPr>
              <a:t>+1,2°C</a:t>
            </a:r>
          </a:p>
        </p:txBody>
      </p:sp>
      <p:sp>
        <p:nvSpPr>
          <p:cNvPr id="21" name="TextBox 20">
            <a:extLst>
              <a:ext uri="{FF2B5EF4-FFF2-40B4-BE49-F238E27FC236}">
                <a16:creationId xmlns:a16="http://schemas.microsoft.com/office/drawing/2014/main" id="{3028D534-2375-47A6-B56E-A85FFBCF2C1C}"/>
              </a:ext>
            </a:extLst>
          </p:cNvPr>
          <p:cNvSpPr txBox="1"/>
          <p:nvPr/>
        </p:nvSpPr>
        <p:spPr>
          <a:xfrm>
            <a:off x="4583113" y="5373688"/>
            <a:ext cx="3168650" cy="430212"/>
          </a:xfrm>
          <a:prstGeom prst="rect">
            <a:avLst/>
          </a:prstGeom>
          <a:noFill/>
        </p:spPr>
        <p:txBody>
          <a:bodyPr>
            <a:spAutoFit/>
          </a:bodyPr>
          <a:lstStyle/>
          <a:p>
            <a:pPr>
              <a:defRPr/>
            </a:pPr>
            <a:r>
              <a:rPr lang="de-AT" sz="2200" dirty="0">
                <a:solidFill>
                  <a:schemeClr val="accent1">
                    <a:lumMod val="50000"/>
                  </a:schemeClr>
                </a:solidFill>
              </a:rPr>
              <a:t>Vorindustrielles Niveau</a:t>
            </a:r>
          </a:p>
        </p:txBody>
      </p:sp>
      <p:sp>
        <p:nvSpPr>
          <p:cNvPr id="95240" name="TextBox 24">
            <a:extLst>
              <a:ext uri="{FF2B5EF4-FFF2-40B4-BE49-F238E27FC236}">
                <a16:creationId xmlns:a16="http://schemas.microsoft.com/office/drawing/2014/main" id="{213BEF6E-D12E-4694-AEF2-164ADD51329B}"/>
              </a:ext>
            </a:extLst>
          </p:cNvPr>
          <p:cNvSpPr txBox="1">
            <a:spLocks noChangeArrowheads="1"/>
          </p:cNvSpPr>
          <p:nvPr/>
        </p:nvSpPr>
        <p:spPr bwMode="auto">
          <a:xfrm>
            <a:off x="9829792" y="4745440"/>
            <a:ext cx="224154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0"/>
              </a:spcBef>
              <a:buFontTx/>
              <a:buNone/>
            </a:pPr>
            <a:r>
              <a:rPr lang="de-AT" altLang="de-DE" sz="2400" dirty="0">
                <a:solidFill>
                  <a:schemeClr val="tx1"/>
                </a:solidFill>
                <a:latin typeface="Times New Roman" panose="02020603050405020304" pitchFamily="18" charset="0"/>
              </a:rPr>
              <a:t>Hansen et al 2022, </a:t>
            </a:r>
            <a:r>
              <a:rPr lang="de-AT" altLang="de-DE" sz="2400" dirty="0" err="1">
                <a:solidFill>
                  <a:schemeClr val="tx1"/>
                </a:solidFill>
                <a:latin typeface="Times New Roman" panose="02020603050405020304" pitchFamily="18" charset="0"/>
              </a:rPr>
              <a:t>complemented</a:t>
            </a:r>
            <a:endParaRPr lang="de-AT" altLang="de-DE" sz="2400" dirty="0">
              <a:solidFill>
                <a:schemeClr val="tx1"/>
              </a:solidFill>
              <a:latin typeface="Times New Roman" panose="02020603050405020304" pitchFamily="18" charset="0"/>
            </a:endParaRPr>
          </a:p>
        </p:txBody>
      </p:sp>
      <p:cxnSp>
        <p:nvCxnSpPr>
          <p:cNvPr id="95242" name="Straight Connector 3">
            <a:extLst>
              <a:ext uri="{FF2B5EF4-FFF2-40B4-BE49-F238E27FC236}">
                <a16:creationId xmlns:a16="http://schemas.microsoft.com/office/drawing/2014/main" id="{479804C7-E1FA-45C7-8F7F-77D156A0EA99}"/>
              </a:ext>
            </a:extLst>
          </p:cNvPr>
          <p:cNvCxnSpPr>
            <a:cxnSpLocks noChangeShapeType="1"/>
          </p:cNvCxnSpPr>
          <p:nvPr/>
        </p:nvCxnSpPr>
        <p:spPr bwMode="auto">
          <a:xfrm>
            <a:off x="2424113" y="4292600"/>
            <a:ext cx="1943100" cy="0"/>
          </a:xfrm>
          <a:prstGeom prst="line">
            <a:avLst/>
          </a:prstGeom>
          <a:noFill/>
          <a:ln w="76200" algn="ctr">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5243" name="TextBox 5">
            <a:extLst>
              <a:ext uri="{FF2B5EF4-FFF2-40B4-BE49-F238E27FC236}">
                <a16:creationId xmlns:a16="http://schemas.microsoft.com/office/drawing/2014/main" id="{295BD162-9A0D-4344-8C50-28F00F194656}"/>
              </a:ext>
            </a:extLst>
          </p:cNvPr>
          <p:cNvSpPr txBox="1">
            <a:spLocks noChangeArrowheads="1"/>
          </p:cNvSpPr>
          <p:nvPr/>
        </p:nvSpPr>
        <p:spPr bwMode="auto">
          <a:xfrm>
            <a:off x="2424113" y="3855894"/>
            <a:ext cx="2289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eaLnBrk="1" hangingPunct="1">
              <a:spcBef>
                <a:spcPct val="0"/>
              </a:spcBef>
              <a:buFontTx/>
              <a:buNone/>
            </a:pPr>
            <a:r>
              <a:rPr lang="de-AT" altLang="de-DE" sz="1800" b="1" dirty="0">
                <a:solidFill>
                  <a:schemeClr val="tx1"/>
                </a:solidFill>
              </a:rPr>
              <a:t> </a:t>
            </a:r>
            <a:r>
              <a:rPr lang="de-AT" altLang="de-DE" sz="1800" b="1" dirty="0" err="1">
                <a:solidFill>
                  <a:schemeClr val="tx1"/>
                </a:solidFill>
              </a:rPr>
              <a:t>reference</a:t>
            </a:r>
            <a:r>
              <a:rPr lang="de-AT" altLang="de-DE" sz="1800" b="1" dirty="0">
                <a:solidFill>
                  <a:schemeClr val="tx1"/>
                </a:solidFill>
              </a:rPr>
              <a:t> </a:t>
            </a:r>
            <a:r>
              <a:rPr lang="de-AT" altLang="de-DE" sz="1800" b="1" dirty="0" err="1">
                <a:solidFill>
                  <a:schemeClr val="tx1"/>
                </a:solidFill>
              </a:rPr>
              <a:t>period</a:t>
            </a:r>
            <a:endParaRPr lang="de-AT" altLang="de-DE" sz="1800" b="1" dirty="0">
              <a:solidFill>
                <a:schemeClr val="tx1"/>
              </a:solidFill>
            </a:endParaRPr>
          </a:p>
        </p:txBody>
      </p:sp>
      <p:sp>
        <p:nvSpPr>
          <p:cNvPr id="3" name="Textfeld 2">
            <a:extLst>
              <a:ext uri="{FF2B5EF4-FFF2-40B4-BE49-F238E27FC236}">
                <a16:creationId xmlns:a16="http://schemas.microsoft.com/office/drawing/2014/main" id="{0053E089-3B70-41E1-B88B-BD3EC716A311}"/>
              </a:ext>
            </a:extLst>
          </p:cNvPr>
          <p:cNvSpPr txBox="1"/>
          <p:nvPr/>
        </p:nvSpPr>
        <p:spPr>
          <a:xfrm>
            <a:off x="9829800" y="2605086"/>
            <a:ext cx="2241545" cy="1692771"/>
          </a:xfrm>
          <a:prstGeom prst="rect">
            <a:avLst/>
          </a:prstGeom>
          <a:noFill/>
        </p:spPr>
        <p:txBody>
          <a:bodyPr wrap="square" rtlCol="0">
            <a:spAutoFit/>
          </a:bodyPr>
          <a:lstStyle/>
          <a:p>
            <a:r>
              <a:rPr lang="de-DE" sz="2600" dirty="0">
                <a:solidFill>
                  <a:srgbClr val="FF0000"/>
                </a:solidFill>
              </a:rPr>
              <a:t>2015 </a:t>
            </a:r>
            <a:r>
              <a:rPr lang="de-DE" sz="2600" dirty="0" err="1">
                <a:solidFill>
                  <a:srgbClr val="FF0000"/>
                </a:solidFill>
              </a:rPr>
              <a:t>to</a:t>
            </a:r>
            <a:r>
              <a:rPr lang="de-DE" sz="2600" dirty="0">
                <a:solidFill>
                  <a:srgbClr val="FF0000"/>
                </a:solidFill>
              </a:rPr>
              <a:t> 2017 El Nino</a:t>
            </a:r>
          </a:p>
          <a:p>
            <a:r>
              <a:rPr lang="de-AT" sz="2600" dirty="0">
                <a:solidFill>
                  <a:srgbClr val="FF0000"/>
                </a:solidFill>
              </a:rPr>
              <a:t>2</a:t>
            </a:r>
            <a:r>
              <a:rPr lang="de-DE" sz="2600" dirty="0">
                <a:solidFill>
                  <a:srgbClr val="FF0000"/>
                </a:solidFill>
              </a:rPr>
              <a:t>019 &amp; 2020</a:t>
            </a:r>
          </a:p>
          <a:p>
            <a:r>
              <a:rPr lang="de-AT" sz="2600" dirty="0">
                <a:solidFill>
                  <a:srgbClr val="FF0000"/>
                </a:solidFill>
              </a:rPr>
              <a:t>a</a:t>
            </a:r>
            <a:r>
              <a:rPr lang="de-DE" sz="2600" dirty="0" err="1">
                <a:solidFill>
                  <a:srgbClr val="FF0000"/>
                </a:solidFill>
              </a:rPr>
              <a:t>erosols</a:t>
            </a:r>
            <a:r>
              <a:rPr lang="de-DE" sz="2600" dirty="0">
                <a:solidFill>
                  <a:srgbClr val="FF0000"/>
                </a:solidFill>
              </a:rPr>
              <a:t>?</a:t>
            </a:r>
          </a:p>
        </p:txBody>
      </p:sp>
      <p:sp>
        <p:nvSpPr>
          <p:cNvPr id="7" name="Textfeld 6">
            <a:extLst>
              <a:ext uri="{FF2B5EF4-FFF2-40B4-BE49-F238E27FC236}">
                <a16:creationId xmlns:a16="http://schemas.microsoft.com/office/drawing/2014/main" id="{FB291A4E-D4AA-4E58-95CA-843CA3875869}"/>
              </a:ext>
            </a:extLst>
          </p:cNvPr>
          <p:cNvSpPr txBox="1"/>
          <p:nvPr/>
        </p:nvSpPr>
        <p:spPr>
          <a:xfrm>
            <a:off x="2897464" y="4290219"/>
            <a:ext cx="1671362" cy="369888"/>
          </a:xfrm>
          <a:prstGeom prst="rect">
            <a:avLst/>
          </a:prstGeom>
          <a:noFill/>
        </p:spPr>
        <p:txBody>
          <a:bodyPr wrap="square" rtlCol="0">
            <a:spAutoFit/>
          </a:bodyPr>
          <a:lstStyle/>
          <a:p>
            <a:r>
              <a:rPr lang="de-AT" altLang="de-DE" dirty="0">
                <a:solidFill>
                  <a:srgbClr val="FF9900"/>
                </a:solidFill>
              </a:rPr>
              <a:t>(1880-1920)</a:t>
            </a:r>
            <a:endParaRPr lang="de-DE" dirty="0"/>
          </a:p>
        </p:txBody>
      </p:sp>
    </p:spTree>
    <p:extLst>
      <p:ext uri="{BB962C8B-B14F-4D97-AF65-F5344CB8AC3E}">
        <p14:creationId xmlns:p14="http://schemas.microsoft.com/office/powerpoint/2010/main" val="299349064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9A168FDC-D4A4-43A1-AE96-AD2C69869B91}"/>
              </a:ext>
            </a:extLst>
          </p:cNvPr>
          <p:cNvSpPr>
            <a:spLocks noGrp="1" noChangeArrowheads="1"/>
          </p:cNvSpPr>
          <p:nvPr>
            <p:ph type="title"/>
          </p:nvPr>
        </p:nvSpPr>
        <p:spPr>
          <a:xfrm>
            <a:off x="1847850" y="404813"/>
            <a:ext cx="6934200" cy="685800"/>
          </a:xfrm>
        </p:spPr>
        <p:txBody>
          <a:bodyPr/>
          <a:lstStyle/>
          <a:p>
            <a:r>
              <a:rPr lang="de-AT" altLang="de-DE" sz="3200">
                <a:solidFill>
                  <a:srgbClr val="0033CC"/>
                </a:solidFill>
              </a:rPr>
              <a:t>Temperature of the last 131 Years</a:t>
            </a:r>
            <a:endParaRPr lang="de-DE" altLang="de-DE" sz="3200">
              <a:solidFill>
                <a:srgbClr val="0033CC"/>
              </a:solidFill>
            </a:endParaRPr>
          </a:p>
        </p:txBody>
      </p:sp>
      <p:sp>
        <p:nvSpPr>
          <p:cNvPr id="6" name="Fußzeilenplatzhalter 3">
            <a:extLst>
              <a:ext uri="{FF2B5EF4-FFF2-40B4-BE49-F238E27FC236}">
                <a16:creationId xmlns:a16="http://schemas.microsoft.com/office/drawing/2014/main" id="{847021F7-8437-4EF2-A888-1CEF0757A617}"/>
              </a:ext>
            </a:extLst>
          </p:cNvPr>
          <p:cNvSpPr>
            <a:spLocks noGrp="1"/>
          </p:cNvSpPr>
          <p:nvPr>
            <p:ph type="ftr" sz="quarter" idx="10"/>
          </p:nvPr>
        </p:nvSpPr>
        <p:spPr/>
        <p:txBody>
          <a:bodyPr/>
          <a:lstStyle/>
          <a:p>
            <a:pPr>
              <a:defRPr/>
            </a:pPr>
            <a:r>
              <a:rPr lang="en-US"/>
              <a:t>Crash_Course_CC  2020 | Helga Kromp-Kolb | BOKU</a:t>
            </a:r>
            <a:endParaRPr lang="en-US" dirty="0"/>
          </a:p>
        </p:txBody>
      </p:sp>
      <p:pic>
        <p:nvPicPr>
          <p:cNvPr id="4" name="Watch 131 years of Warming.wmv">
            <a:hlinkClick r:id="" action="ppaction://media"/>
            <a:extLst>
              <a:ext uri="{FF2B5EF4-FFF2-40B4-BE49-F238E27FC236}">
                <a16:creationId xmlns:a16="http://schemas.microsoft.com/office/drawing/2014/main" id="{CA4A8B57-31EE-4F2E-8E74-50C6BEAA7B48}"/>
              </a:ext>
            </a:extLst>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1631950" y="1341439"/>
            <a:ext cx="8777288" cy="5159375"/>
          </a:xfrm>
        </p:spPr>
      </p:pic>
    </p:spTree>
    <p:extLst>
      <p:ext uri="{BB962C8B-B14F-4D97-AF65-F5344CB8AC3E}">
        <p14:creationId xmlns:p14="http://schemas.microsoft.com/office/powerpoint/2010/main" val="288157854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FD9260-8BC1-4BF8-93F8-3364654BB587}"/>
              </a:ext>
            </a:extLst>
          </p:cNvPr>
          <p:cNvSpPr>
            <a:spLocks noGrp="1"/>
          </p:cNvSpPr>
          <p:nvPr>
            <p:ph type="title"/>
          </p:nvPr>
        </p:nvSpPr>
        <p:spPr/>
        <p:txBody>
          <a:bodyPr/>
          <a:lstStyle/>
          <a:p>
            <a:r>
              <a:rPr lang="de-DE" dirty="0"/>
              <a:t>A </a:t>
            </a:r>
            <a:r>
              <a:rPr lang="de-DE" dirty="0" err="1"/>
              <a:t>short</a:t>
            </a:r>
            <a:r>
              <a:rPr lang="de-DE" dirty="0"/>
              <a:t> </a:t>
            </a:r>
            <a:r>
              <a:rPr lang="de-DE" dirty="0" err="1"/>
              <a:t>look</a:t>
            </a:r>
            <a:r>
              <a:rPr lang="de-DE" dirty="0"/>
              <a:t> at </a:t>
            </a:r>
            <a:r>
              <a:rPr lang="de-DE" dirty="0" err="1"/>
              <a:t>climate</a:t>
            </a:r>
            <a:r>
              <a:rPr lang="de-DE" dirty="0"/>
              <a:t> </a:t>
            </a:r>
            <a:r>
              <a:rPr lang="de-DE" dirty="0" err="1"/>
              <a:t>scenarios</a:t>
            </a:r>
            <a:endParaRPr lang="de-AT" dirty="0"/>
          </a:p>
        </p:txBody>
      </p:sp>
      <p:sp>
        <p:nvSpPr>
          <p:cNvPr id="3" name="Inhaltsplatzhalter 2">
            <a:extLst>
              <a:ext uri="{FF2B5EF4-FFF2-40B4-BE49-F238E27FC236}">
                <a16:creationId xmlns:a16="http://schemas.microsoft.com/office/drawing/2014/main" id="{E7286241-D8F1-4DCF-A23E-A572E516CB95}"/>
              </a:ext>
            </a:extLst>
          </p:cNvPr>
          <p:cNvSpPr>
            <a:spLocks noGrp="1"/>
          </p:cNvSpPr>
          <p:nvPr>
            <p:ph idx="1"/>
          </p:nvPr>
        </p:nvSpPr>
        <p:spPr>
          <a:xfrm>
            <a:off x="838200" y="1789112"/>
            <a:ext cx="10515600" cy="1076325"/>
          </a:xfrm>
        </p:spPr>
        <p:txBody>
          <a:bodyPr>
            <a:normAutofit/>
          </a:bodyPr>
          <a:lstStyle/>
          <a:p>
            <a:r>
              <a:rPr lang="de-DE" sz="4400" b="1" dirty="0"/>
              <a:t>The </a:t>
            </a:r>
            <a:r>
              <a:rPr lang="de-DE" sz="4400" b="1" dirty="0" err="1"/>
              <a:t>pessimistic</a:t>
            </a:r>
            <a:r>
              <a:rPr lang="de-DE" sz="4400" b="1" dirty="0"/>
              <a:t> </a:t>
            </a:r>
            <a:r>
              <a:rPr lang="de-DE" sz="4400" b="1" dirty="0" err="1"/>
              <a:t>scenario</a:t>
            </a:r>
            <a:endParaRPr lang="de-AT" sz="4400" b="1" dirty="0"/>
          </a:p>
        </p:txBody>
      </p:sp>
      <p:sp>
        <p:nvSpPr>
          <p:cNvPr id="4" name="Textfeld 3">
            <a:extLst>
              <a:ext uri="{FF2B5EF4-FFF2-40B4-BE49-F238E27FC236}">
                <a16:creationId xmlns:a16="http://schemas.microsoft.com/office/drawing/2014/main" id="{C9E9F6B3-E4DF-499D-A002-F9A28A1B31C1}"/>
              </a:ext>
            </a:extLst>
          </p:cNvPr>
          <p:cNvSpPr txBox="1"/>
          <p:nvPr/>
        </p:nvSpPr>
        <p:spPr>
          <a:xfrm>
            <a:off x="657225" y="3438525"/>
            <a:ext cx="10877550" cy="2308324"/>
          </a:xfrm>
          <a:prstGeom prst="rect">
            <a:avLst/>
          </a:prstGeom>
          <a:noFill/>
        </p:spPr>
        <p:txBody>
          <a:bodyPr wrap="square" rtlCol="0">
            <a:spAutoFit/>
          </a:bodyPr>
          <a:lstStyle/>
          <a:p>
            <a:r>
              <a:rPr lang="en-US" sz="3600" dirty="0"/>
              <a:t>The alliance between the economy and technology ends up sidelining anything unrelated to its immediate interests. (</a:t>
            </a:r>
            <a:r>
              <a:rPr lang="en-US" sz="3600" dirty="0" err="1"/>
              <a:t>Laudato</a:t>
            </a:r>
            <a:r>
              <a:rPr lang="en-US" sz="3600" dirty="0"/>
              <a:t> Si!; 54)</a:t>
            </a:r>
            <a:endParaRPr lang="de-AT" sz="3600" dirty="0"/>
          </a:p>
          <a:p>
            <a:endParaRPr lang="de-AT" sz="3600" dirty="0"/>
          </a:p>
        </p:txBody>
      </p:sp>
    </p:spTree>
    <p:extLst>
      <p:ext uri="{BB962C8B-B14F-4D97-AF65-F5344CB8AC3E}">
        <p14:creationId xmlns:p14="http://schemas.microsoft.com/office/powerpoint/2010/main" val="1291975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482" name="Picture 7" descr="aircondfeedback">
            <a:extLst>
              <a:ext uri="{FF2B5EF4-FFF2-40B4-BE49-F238E27FC236}">
                <a16:creationId xmlns:a16="http://schemas.microsoft.com/office/drawing/2014/main" id="{141F7AF7-D1CA-417A-9606-E1CF3718AC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2825751"/>
            <a:ext cx="4176713"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itle 1">
            <a:extLst>
              <a:ext uri="{FF2B5EF4-FFF2-40B4-BE49-F238E27FC236}">
                <a16:creationId xmlns:a16="http://schemas.microsoft.com/office/drawing/2014/main" id="{FC8AD5C7-29AD-43D2-B279-886AA4A20238}"/>
              </a:ext>
            </a:extLst>
          </p:cNvPr>
          <p:cNvSpPr>
            <a:spLocks noGrp="1"/>
          </p:cNvSpPr>
          <p:nvPr>
            <p:ph type="title"/>
          </p:nvPr>
        </p:nvSpPr>
        <p:spPr>
          <a:xfrm>
            <a:off x="3216275" y="404813"/>
            <a:ext cx="6261100" cy="685800"/>
          </a:xfrm>
        </p:spPr>
        <p:txBody>
          <a:bodyPr>
            <a:normAutofit fontScale="90000"/>
          </a:bodyPr>
          <a:lstStyle/>
          <a:p>
            <a:r>
              <a:rPr lang="de-AT" altLang="de-DE"/>
              <a:t>Passing tipping points</a:t>
            </a:r>
          </a:p>
        </p:txBody>
      </p:sp>
      <p:sp>
        <p:nvSpPr>
          <p:cNvPr id="3" name="Content Placeholder 2">
            <a:extLst>
              <a:ext uri="{FF2B5EF4-FFF2-40B4-BE49-F238E27FC236}">
                <a16:creationId xmlns:a16="http://schemas.microsoft.com/office/drawing/2014/main" id="{2306B0E1-5327-4369-AF0D-4FB2D2FA39F2}"/>
              </a:ext>
            </a:extLst>
          </p:cNvPr>
          <p:cNvSpPr>
            <a:spLocks noGrp="1"/>
          </p:cNvSpPr>
          <p:nvPr>
            <p:ph idx="1"/>
          </p:nvPr>
        </p:nvSpPr>
        <p:spPr>
          <a:xfrm>
            <a:off x="1884363" y="1319214"/>
            <a:ext cx="8801100" cy="4306887"/>
          </a:xfrm>
        </p:spPr>
        <p:txBody>
          <a:bodyPr/>
          <a:lstStyle/>
          <a:p>
            <a:pPr marL="0" indent="0">
              <a:buNone/>
              <a:defRPr/>
            </a:pPr>
            <a:r>
              <a:rPr lang="de-AT" dirty="0"/>
              <a:t>Due to enhancing feed back processes in the climate system </a:t>
            </a:r>
            <a:r>
              <a:rPr lang="de-AT" dirty="0" err="1"/>
              <a:t>the</a:t>
            </a:r>
            <a:r>
              <a:rPr lang="de-AT" dirty="0"/>
              <a:t> </a:t>
            </a:r>
            <a:r>
              <a:rPr lang="de-AT" dirty="0" err="1"/>
              <a:t>likelihood</a:t>
            </a:r>
            <a:r>
              <a:rPr lang="de-AT" dirty="0"/>
              <a:t> of exceeding tipping points grows</a:t>
            </a:r>
          </a:p>
          <a:p>
            <a:pPr>
              <a:defRPr/>
            </a:pPr>
            <a:endParaRPr lang="de-AT" dirty="0"/>
          </a:p>
        </p:txBody>
      </p:sp>
      <p:pic>
        <p:nvPicPr>
          <p:cNvPr id="20485" name="Picture 3" descr="aircondfeedback">
            <a:extLst>
              <a:ext uri="{FF2B5EF4-FFF2-40B4-BE49-F238E27FC236}">
                <a16:creationId xmlns:a16="http://schemas.microsoft.com/office/drawing/2014/main" id="{CA554A21-EC9E-42F5-86D9-3C2713DDE4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5088" y="2424114"/>
            <a:ext cx="4176712"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 Box 4">
            <a:extLst>
              <a:ext uri="{FF2B5EF4-FFF2-40B4-BE49-F238E27FC236}">
                <a16:creationId xmlns:a16="http://schemas.microsoft.com/office/drawing/2014/main" id="{AA03FC8A-47BA-49FC-A225-BBC49BA9A669}"/>
              </a:ext>
            </a:extLst>
          </p:cNvPr>
          <p:cNvSpPr txBox="1">
            <a:spLocks noChangeArrowheads="1"/>
          </p:cNvSpPr>
          <p:nvPr/>
        </p:nvSpPr>
        <p:spPr bwMode="auto">
          <a:xfrm>
            <a:off x="4464050" y="4608514"/>
            <a:ext cx="1917700" cy="9223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lgn="ctr">
              <a:spcBef>
                <a:spcPct val="50000"/>
              </a:spcBef>
              <a:buFontTx/>
              <a:buNone/>
            </a:pPr>
            <a:r>
              <a:rPr lang="de-AT" altLang="de-DE" sz="1800">
                <a:solidFill>
                  <a:schemeClr val="tx1"/>
                </a:solidFill>
                <a:latin typeface="Arial Black" panose="020B0A04020102020204" pitchFamily="34" charset="0"/>
              </a:rPr>
              <a:t>Ice melts, </a:t>
            </a:r>
            <a:br>
              <a:rPr lang="de-AT" altLang="de-DE" sz="1800">
                <a:solidFill>
                  <a:schemeClr val="tx1"/>
                </a:solidFill>
                <a:latin typeface="Arial Black" panose="020B0A04020102020204" pitchFamily="34" charset="0"/>
              </a:rPr>
            </a:br>
            <a:r>
              <a:rPr lang="de-AT" altLang="de-DE" sz="1800">
                <a:solidFill>
                  <a:schemeClr val="tx1"/>
                </a:solidFill>
                <a:latin typeface="Arial Black" panose="020B0A04020102020204" pitchFamily="34" charset="0"/>
              </a:rPr>
              <a:t>surface darkens</a:t>
            </a:r>
          </a:p>
        </p:txBody>
      </p:sp>
      <p:sp>
        <p:nvSpPr>
          <p:cNvPr id="20487" name="Text Box 5">
            <a:extLst>
              <a:ext uri="{FF2B5EF4-FFF2-40B4-BE49-F238E27FC236}">
                <a16:creationId xmlns:a16="http://schemas.microsoft.com/office/drawing/2014/main" id="{0DDF4DD4-892C-4DBB-80F2-C4A260F22500}"/>
              </a:ext>
            </a:extLst>
          </p:cNvPr>
          <p:cNvSpPr txBox="1">
            <a:spLocks noChangeArrowheads="1"/>
          </p:cNvSpPr>
          <p:nvPr/>
        </p:nvSpPr>
        <p:spPr bwMode="auto">
          <a:xfrm>
            <a:off x="1489075" y="4610101"/>
            <a:ext cx="2592388" cy="646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lgn="ctr">
              <a:spcBef>
                <a:spcPct val="50000"/>
              </a:spcBef>
              <a:buFontTx/>
              <a:buNone/>
            </a:pPr>
            <a:r>
              <a:rPr lang="de-AT" altLang="de-DE" sz="1800">
                <a:solidFill>
                  <a:schemeClr val="tx1"/>
                </a:solidFill>
                <a:latin typeface="Arial Black" panose="020B0A04020102020204" pitchFamily="34" charset="0"/>
              </a:rPr>
              <a:t>absorption</a:t>
            </a:r>
            <a:br>
              <a:rPr lang="de-AT" altLang="de-DE" sz="1800">
                <a:solidFill>
                  <a:schemeClr val="tx1"/>
                </a:solidFill>
                <a:latin typeface="Arial Black" panose="020B0A04020102020204" pitchFamily="34" charset="0"/>
              </a:rPr>
            </a:br>
            <a:r>
              <a:rPr lang="de-AT" altLang="de-DE" sz="1800">
                <a:solidFill>
                  <a:schemeClr val="tx1"/>
                </a:solidFill>
                <a:latin typeface="Arial Black" panose="020B0A04020102020204" pitchFamily="34" charset="0"/>
              </a:rPr>
              <a:t>increases</a:t>
            </a:r>
          </a:p>
        </p:txBody>
      </p:sp>
      <p:sp>
        <p:nvSpPr>
          <p:cNvPr id="9" name="TextBox 8">
            <a:extLst>
              <a:ext uri="{FF2B5EF4-FFF2-40B4-BE49-F238E27FC236}">
                <a16:creationId xmlns:a16="http://schemas.microsoft.com/office/drawing/2014/main" id="{854482A6-C392-4A97-8D14-243A7BD4BDE9}"/>
              </a:ext>
            </a:extLst>
          </p:cNvPr>
          <p:cNvSpPr txBox="1"/>
          <p:nvPr/>
        </p:nvSpPr>
        <p:spPr>
          <a:xfrm>
            <a:off x="2640014" y="3652839"/>
            <a:ext cx="2663825" cy="892175"/>
          </a:xfrm>
          <a:prstGeom prst="rect">
            <a:avLst/>
          </a:prstGeom>
          <a:solidFill>
            <a:schemeClr val="bg1">
              <a:lumMod val="85000"/>
            </a:schemeClr>
          </a:solidFill>
        </p:spPr>
        <p:txBody>
          <a:bodyPr>
            <a:spAutoFit/>
          </a:bodyPr>
          <a:lstStyle/>
          <a:p>
            <a:pPr algn="ctr">
              <a:defRPr/>
            </a:pPr>
            <a:r>
              <a:rPr lang="de-AT" sz="2600" b="1" dirty="0"/>
              <a:t>Ice-Albedo</a:t>
            </a:r>
          </a:p>
          <a:p>
            <a:pPr algn="ctr">
              <a:defRPr/>
            </a:pPr>
            <a:r>
              <a:rPr lang="de-AT" sz="2600" b="1" dirty="0"/>
              <a:t>feed back</a:t>
            </a:r>
          </a:p>
        </p:txBody>
      </p:sp>
      <p:sp>
        <p:nvSpPr>
          <p:cNvPr id="10" name="TextBox 9">
            <a:extLst>
              <a:ext uri="{FF2B5EF4-FFF2-40B4-BE49-F238E27FC236}">
                <a16:creationId xmlns:a16="http://schemas.microsoft.com/office/drawing/2014/main" id="{F836494D-6F65-41D2-9B11-93AF117EF351}"/>
              </a:ext>
            </a:extLst>
          </p:cNvPr>
          <p:cNvSpPr txBox="1"/>
          <p:nvPr/>
        </p:nvSpPr>
        <p:spPr>
          <a:xfrm>
            <a:off x="7104063" y="3271839"/>
            <a:ext cx="2640012" cy="892175"/>
          </a:xfrm>
          <a:prstGeom prst="rect">
            <a:avLst/>
          </a:prstGeom>
          <a:solidFill>
            <a:schemeClr val="bg1">
              <a:lumMod val="85000"/>
            </a:schemeClr>
          </a:solidFill>
        </p:spPr>
        <p:txBody>
          <a:bodyPr>
            <a:spAutoFit/>
          </a:bodyPr>
          <a:lstStyle/>
          <a:p>
            <a:pPr algn="ctr">
              <a:defRPr/>
            </a:pPr>
            <a:r>
              <a:rPr lang="de-AT" sz="2600" b="1" dirty="0"/>
              <a:t>Water vapor </a:t>
            </a:r>
            <a:br>
              <a:rPr lang="de-AT" sz="2600" b="1" dirty="0"/>
            </a:br>
            <a:r>
              <a:rPr lang="de-AT" sz="2600" b="1" dirty="0"/>
              <a:t>feed back</a:t>
            </a:r>
          </a:p>
        </p:txBody>
      </p:sp>
      <p:sp>
        <p:nvSpPr>
          <p:cNvPr id="20490" name="Text Box 4">
            <a:extLst>
              <a:ext uri="{FF2B5EF4-FFF2-40B4-BE49-F238E27FC236}">
                <a16:creationId xmlns:a16="http://schemas.microsoft.com/office/drawing/2014/main" id="{E4FBD8D4-336F-4DC1-B682-65DF61C2CCA6}"/>
              </a:ext>
            </a:extLst>
          </p:cNvPr>
          <p:cNvSpPr txBox="1">
            <a:spLocks noChangeArrowheads="1"/>
          </p:cNvSpPr>
          <p:nvPr/>
        </p:nvSpPr>
        <p:spPr bwMode="auto">
          <a:xfrm>
            <a:off x="8653464" y="4292601"/>
            <a:ext cx="1970087" cy="923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lgn="ctr">
              <a:spcBef>
                <a:spcPct val="50000"/>
              </a:spcBef>
              <a:buFontTx/>
              <a:buNone/>
            </a:pPr>
            <a:r>
              <a:rPr lang="de-AT" altLang="de-DE" sz="1800">
                <a:solidFill>
                  <a:schemeClr val="tx1"/>
                </a:solidFill>
                <a:latin typeface="Arial Black" panose="020B0A04020102020204" pitchFamily="34" charset="0"/>
              </a:rPr>
              <a:t>evaporation from oceans grows</a:t>
            </a:r>
          </a:p>
        </p:txBody>
      </p:sp>
      <p:sp>
        <p:nvSpPr>
          <p:cNvPr id="20491" name="Text Box 5">
            <a:extLst>
              <a:ext uri="{FF2B5EF4-FFF2-40B4-BE49-F238E27FC236}">
                <a16:creationId xmlns:a16="http://schemas.microsoft.com/office/drawing/2014/main" id="{DFA5628B-6132-49AE-B1B2-B785D6702B5D}"/>
              </a:ext>
            </a:extLst>
          </p:cNvPr>
          <p:cNvSpPr txBox="1">
            <a:spLocks noChangeArrowheads="1"/>
          </p:cNvSpPr>
          <p:nvPr/>
        </p:nvSpPr>
        <p:spPr bwMode="auto">
          <a:xfrm>
            <a:off x="6096000" y="4164014"/>
            <a:ext cx="2184400" cy="923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lgn="ctr">
              <a:spcBef>
                <a:spcPct val="50000"/>
              </a:spcBef>
              <a:buFontTx/>
              <a:buNone/>
            </a:pPr>
            <a:r>
              <a:rPr lang="de-AT" altLang="de-DE" sz="1800">
                <a:solidFill>
                  <a:schemeClr val="tx1"/>
                </a:solidFill>
                <a:latin typeface="Arial Black" panose="020B0A04020102020204" pitchFamily="34" charset="0"/>
              </a:rPr>
              <a:t>humidity rises; warming increases</a:t>
            </a:r>
          </a:p>
        </p:txBody>
      </p:sp>
      <p:sp>
        <p:nvSpPr>
          <p:cNvPr id="13" name="Fußzeilenplatzhalter 3">
            <a:extLst>
              <a:ext uri="{FF2B5EF4-FFF2-40B4-BE49-F238E27FC236}">
                <a16:creationId xmlns:a16="http://schemas.microsoft.com/office/drawing/2014/main" id="{A93BEDC2-0472-4CB8-9A4C-9558EB6A29C8}"/>
              </a:ext>
            </a:extLst>
          </p:cNvPr>
          <p:cNvSpPr>
            <a:spLocks noGrp="1"/>
          </p:cNvSpPr>
          <p:nvPr>
            <p:ph type="ftr" sz="quarter" idx="10"/>
          </p:nvPr>
        </p:nvSpPr>
        <p:spPr/>
        <p:txBody>
          <a:bodyPr/>
          <a:lstStyle/>
          <a:p>
            <a:pPr>
              <a:defRPr/>
            </a:pPr>
            <a:endParaRPr lang="en-US" dirty="0"/>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2" descr="TS-1_011707">
            <a:extLst>
              <a:ext uri="{FF2B5EF4-FFF2-40B4-BE49-F238E27FC236}">
                <a16:creationId xmlns:a16="http://schemas.microsoft.com/office/drawing/2014/main" id="{C4C4CB15-B382-4D0D-9A0F-052E669E2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295401"/>
            <a:ext cx="7086600" cy="484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 Box 3">
            <a:extLst>
              <a:ext uri="{FF2B5EF4-FFF2-40B4-BE49-F238E27FC236}">
                <a16:creationId xmlns:a16="http://schemas.microsoft.com/office/drawing/2014/main" id="{67A6C41A-73C7-4967-AAD4-03EDEFC436B2}"/>
              </a:ext>
            </a:extLst>
          </p:cNvPr>
          <p:cNvSpPr txBox="1">
            <a:spLocks noChangeArrowheads="1"/>
          </p:cNvSpPr>
          <p:nvPr/>
        </p:nvSpPr>
        <p:spPr bwMode="auto">
          <a:xfrm>
            <a:off x="2895600" y="3886200"/>
            <a:ext cx="7381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lgn="r">
              <a:spcBef>
                <a:spcPct val="0"/>
              </a:spcBef>
              <a:buFontTx/>
              <a:buNone/>
            </a:pPr>
            <a:r>
              <a:rPr lang="fr-CH" altLang="de-DE" sz="2400" b="1">
                <a:solidFill>
                  <a:schemeClr val="accent2"/>
                </a:solidFill>
              </a:rPr>
              <a:t>CH</a:t>
            </a:r>
            <a:r>
              <a:rPr lang="fr-CH" altLang="de-DE" sz="2400" b="1" baseline="-25000">
                <a:solidFill>
                  <a:schemeClr val="accent2"/>
                </a:solidFill>
              </a:rPr>
              <a:t>4</a:t>
            </a:r>
            <a:endParaRPr lang="en-US" altLang="de-DE" sz="2400" b="1" baseline="-25000">
              <a:solidFill>
                <a:schemeClr val="accent2"/>
              </a:solidFill>
            </a:endParaRPr>
          </a:p>
        </p:txBody>
      </p:sp>
      <p:sp>
        <p:nvSpPr>
          <p:cNvPr id="49157" name="Line 4">
            <a:extLst>
              <a:ext uri="{FF2B5EF4-FFF2-40B4-BE49-F238E27FC236}">
                <a16:creationId xmlns:a16="http://schemas.microsoft.com/office/drawing/2014/main" id="{9BE017C6-3CCF-4DE0-9F72-7AA357FCF69F}"/>
              </a:ext>
            </a:extLst>
          </p:cNvPr>
          <p:cNvSpPr>
            <a:spLocks noChangeShapeType="1"/>
          </p:cNvSpPr>
          <p:nvPr/>
        </p:nvSpPr>
        <p:spPr bwMode="auto">
          <a:xfrm flipV="1">
            <a:off x="2438400" y="3716338"/>
            <a:ext cx="6394450" cy="174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49158" name="Line 5">
            <a:extLst>
              <a:ext uri="{FF2B5EF4-FFF2-40B4-BE49-F238E27FC236}">
                <a16:creationId xmlns:a16="http://schemas.microsoft.com/office/drawing/2014/main" id="{9CAFA3A8-0549-4237-9B82-6FE43C97ECB7}"/>
              </a:ext>
            </a:extLst>
          </p:cNvPr>
          <p:cNvSpPr>
            <a:spLocks noChangeShapeType="1"/>
          </p:cNvSpPr>
          <p:nvPr/>
        </p:nvSpPr>
        <p:spPr bwMode="auto">
          <a:xfrm>
            <a:off x="2438400" y="3200400"/>
            <a:ext cx="6394450" cy="12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49159" name="Text Box 6">
            <a:extLst>
              <a:ext uri="{FF2B5EF4-FFF2-40B4-BE49-F238E27FC236}">
                <a16:creationId xmlns:a16="http://schemas.microsoft.com/office/drawing/2014/main" id="{2DBD8B31-B22C-4548-972D-161EA26C1B21}"/>
              </a:ext>
            </a:extLst>
          </p:cNvPr>
          <p:cNvSpPr txBox="1">
            <a:spLocks noChangeArrowheads="1"/>
          </p:cNvSpPr>
          <p:nvPr/>
        </p:nvSpPr>
        <p:spPr bwMode="auto">
          <a:xfrm>
            <a:off x="8975725" y="2997201"/>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50000"/>
              </a:spcBef>
              <a:buFontTx/>
              <a:buNone/>
            </a:pPr>
            <a:r>
              <a:rPr lang="de-AT" altLang="de-DE" sz="2000">
                <a:solidFill>
                  <a:srgbClr val="FF0000"/>
                </a:solidFill>
              </a:rPr>
              <a:t>280 ppm</a:t>
            </a:r>
          </a:p>
        </p:txBody>
      </p:sp>
      <p:sp>
        <p:nvSpPr>
          <p:cNvPr id="49160" name="Text Box 7">
            <a:extLst>
              <a:ext uri="{FF2B5EF4-FFF2-40B4-BE49-F238E27FC236}">
                <a16:creationId xmlns:a16="http://schemas.microsoft.com/office/drawing/2014/main" id="{1FC85E62-EFDA-4F5A-B0CF-CC578A5872CF}"/>
              </a:ext>
            </a:extLst>
          </p:cNvPr>
          <p:cNvSpPr txBox="1">
            <a:spLocks noChangeArrowheads="1"/>
          </p:cNvSpPr>
          <p:nvPr/>
        </p:nvSpPr>
        <p:spPr bwMode="auto">
          <a:xfrm>
            <a:off x="8904288" y="3500439"/>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50000"/>
              </a:spcBef>
              <a:buFontTx/>
              <a:buNone/>
            </a:pPr>
            <a:r>
              <a:rPr lang="de-AT" altLang="de-DE" sz="2000">
                <a:solidFill>
                  <a:srgbClr val="FF0000"/>
                </a:solidFill>
              </a:rPr>
              <a:t>180 ppm</a:t>
            </a:r>
          </a:p>
        </p:txBody>
      </p:sp>
      <p:sp>
        <p:nvSpPr>
          <p:cNvPr id="49161" name="Text Box 8">
            <a:extLst>
              <a:ext uri="{FF2B5EF4-FFF2-40B4-BE49-F238E27FC236}">
                <a16:creationId xmlns:a16="http://schemas.microsoft.com/office/drawing/2014/main" id="{35124D73-0B85-48C7-BB96-1695CF4E3ED5}"/>
              </a:ext>
            </a:extLst>
          </p:cNvPr>
          <p:cNvSpPr txBox="1">
            <a:spLocks noChangeArrowheads="1"/>
          </p:cNvSpPr>
          <p:nvPr/>
        </p:nvSpPr>
        <p:spPr bwMode="auto">
          <a:xfrm>
            <a:off x="2286000" y="5867401"/>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50000"/>
              </a:spcBef>
              <a:buFontTx/>
              <a:buNone/>
            </a:pPr>
            <a:r>
              <a:rPr lang="de-AT" altLang="de-DE" sz="2000">
                <a:solidFill>
                  <a:schemeClr val="tx1"/>
                </a:solidFill>
              </a:rPr>
              <a:t>600.000</a:t>
            </a:r>
          </a:p>
        </p:txBody>
      </p:sp>
      <p:sp>
        <p:nvSpPr>
          <p:cNvPr id="49162" name="Text Box 9">
            <a:extLst>
              <a:ext uri="{FF2B5EF4-FFF2-40B4-BE49-F238E27FC236}">
                <a16:creationId xmlns:a16="http://schemas.microsoft.com/office/drawing/2014/main" id="{726FF5CF-0CDF-4ABE-8574-3F22E0B147D5}"/>
              </a:ext>
            </a:extLst>
          </p:cNvPr>
          <p:cNvSpPr txBox="1">
            <a:spLocks noChangeArrowheads="1"/>
          </p:cNvSpPr>
          <p:nvPr/>
        </p:nvSpPr>
        <p:spPr bwMode="auto">
          <a:xfrm>
            <a:off x="7848600" y="5867401"/>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50000"/>
              </a:spcBef>
              <a:buFontTx/>
              <a:buNone/>
            </a:pPr>
            <a:r>
              <a:rPr lang="de-AT" altLang="de-DE" sz="2000">
                <a:solidFill>
                  <a:schemeClr val="tx1"/>
                </a:solidFill>
              </a:rPr>
              <a:t>0</a:t>
            </a:r>
          </a:p>
        </p:txBody>
      </p:sp>
      <p:sp>
        <p:nvSpPr>
          <p:cNvPr id="49163" name="Text Box 10">
            <a:extLst>
              <a:ext uri="{FF2B5EF4-FFF2-40B4-BE49-F238E27FC236}">
                <a16:creationId xmlns:a16="http://schemas.microsoft.com/office/drawing/2014/main" id="{0ED5CF15-6CB2-4884-8622-F1706A1A00EC}"/>
              </a:ext>
            </a:extLst>
          </p:cNvPr>
          <p:cNvSpPr txBox="1">
            <a:spLocks noChangeArrowheads="1"/>
          </p:cNvSpPr>
          <p:nvPr/>
        </p:nvSpPr>
        <p:spPr bwMode="auto">
          <a:xfrm>
            <a:off x="2895601" y="2819400"/>
            <a:ext cx="830263"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lgn="r">
              <a:spcBef>
                <a:spcPct val="0"/>
              </a:spcBef>
              <a:buFontTx/>
              <a:buNone/>
            </a:pPr>
            <a:r>
              <a:rPr lang="fr-CH" altLang="de-DE" sz="2400" b="1">
                <a:solidFill>
                  <a:srgbClr val="FF0000"/>
                </a:solidFill>
              </a:rPr>
              <a:t>CO</a:t>
            </a:r>
            <a:r>
              <a:rPr lang="fr-CH" altLang="de-DE" sz="2400" b="1" baseline="-25000">
                <a:solidFill>
                  <a:srgbClr val="FF0000"/>
                </a:solidFill>
              </a:rPr>
              <a:t>2</a:t>
            </a:r>
            <a:r>
              <a:rPr lang="fr-CH" altLang="de-DE" sz="2400">
                <a:solidFill>
                  <a:schemeClr val="accent1"/>
                </a:solidFill>
                <a:latin typeface="Times New Roman" panose="02020603050405020304" pitchFamily="18" charset="0"/>
              </a:rPr>
              <a:t> </a:t>
            </a:r>
            <a:endParaRPr lang="en-US" altLang="de-DE" sz="2400">
              <a:solidFill>
                <a:schemeClr val="accent1"/>
              </a:solidFill>
              <a:latin typeface="Times New Roman" panose="02020603050405020304" pitchFamily="18" charset="0"/>
            </a:endParaRPr>
          </a:p>
        </p:txBody>
      </p:sp>
      <p:sp>
        <p:nvSpPr>
          <p:cNvPr id="49164" name="Line 11">
            <a:extLst>
              <a:ext uri="{FF2B5EF4-FFF2-40B4-BE49-F238E27FC236}">
                <a16:creationId xmlns:a16="http://schemas.microsoft.com/office/drawing/2014/main" id="{BCCE62BE-C4D7-4C1D-84EA-7733D711DC99}"/>
              </a:ext>
            </a:extLst>
          </p:cNvPr>
          <p:cNvSpPr>
            <a:spLocks noChangeShapeType="1"/>
          </p:cNvSpPr>
          <p:nvPr/>
        </p:nvSpPr>
        <p:spPr bwMode="auto">
          <a:xfrm>
            <a:off x="2424114" y="2636838"/>
            <a:ext cx="6408737"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AT"/>
          </a:p>
        </p:txBody>
      </p:sp>
      <p:sp>
        <p:nvSpPr>
          <p:cNvPr id="49165" name="Text Box 12">
            <a:extLst>
              <a:ext uri="{FF2B5EF4-FFF2-40B4-BE49-F238E27FC236}">
                <a16:creationId xmlns:a16="http://schemas.microsoft.com/office/drawing/2014/main" id="{CE547E25-8EDC-457B-8955-5367E65DE4A5}"/>
              </a:ext>
            </a:extLst>
          </p:cNvPr>
          <p:cNvSpPr txBox="1">
            <a:spLocks noChangeArrowheads="1"/>
          </p:cNvSpPr>
          <p:nvPr/>
        </p:nvSpPr>
        <p:spPr bwMode="auto">
          <a:xfrm>
            <a:off x="8975725" y="2492376"/>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50000"/>
              </a:spcBef>
              <a:buFontTx/>
              <a:buNone/>
            </a:pPr>
            <a:r>
              <a:rPr lang="de-AT" altLang="de-DE" sz="2000">
                <a:solidFill>
                  <a:srgbClr val="FF0000"/>
                </a:solidFill>
              </a:rPr>
              <a:t>400 ppm</a:t>
            </a:r>
          </a:p>
        </p:txBody>
      </p:sp>
      <p:sp>
        <p:nvSpPr>
          <p:cNvPr id="49166" name="Rectangle 13">
            <a:extLst>
              <a:ext uri="{FF2B5EF4-FFF2-40B4-BE49-F238E27FC236}">
                <a16:creationId xmlns:a16="http://schemas.microsoft.com/office/drawing/2014/main" id="{05D97A4E-E184-4357-B442-9431087FDC0C}"/>
              </a:ext>
            </a:extLst>
          </p:cNvPr>
          <p:cNvSpPr>
            <a:spLocks noGrp="1" noChangeArrowheads="1"/>
          </p:cNvSpPr>
          <p:nvPr>
            <p:ph type="title"/>
          </p:nvPr>
        </p:nvSpPr>
        <p:spPr>
          <a:xfrm>
            <a:off x="1066800" y="549276"/>
            <a:ext cx="10458450" cy="822325"/>
          </a:xfrm>
        </p:spPr>
        <p:txBody>
          <a:bodyPr>
            <a:noAutofit/>
          </a:bodyPr>
          <a:lstStyle/>
          <a:p>
            <a:r>
              <a:rPr lang="de-AT" altLang="de-DE" sz="3600" dirty="0" err="1"/>
              <a:t>Temperature</a:t>
            </a:r>
            <a:r>
              <a:rPr lang="de-AT" altLang="de-DE" sz="3600" dirty="0"/>
              <a:t> and GHG </a:t>
            </a:r>
            <a:r>
              <a:rPr lang="de-AT" altLang="de-DE" sz="3600" dirty="0" err="1"/>
              <a:t>Concentrations</a:t>
            </a:r>
            <a:r>
              <a:rPr lang="de-AT" altLang="de-DE" sz="3600" dirty="0"/>
              <a:t> (</a:t>
            </a:r>
            <a:r>
              <a:rPr lang="de-AT" altLang="de-DE" sz="3600" dirty="0" err="1"/>
              <a:t>ice</a:t>
            </a:r>
            <a:r>
              <a:rPr lang="de-AT" altLang="de-DE" sz="3600" dirty="0"/>
              <a:t> </a:t>
            </a:r>
            <a:r>
              <a:rPr lang="de-AT" altLang="de-DE" sz="3600" dirty="0" err="1"/>
              <a:t>core</a:t>
            </a:r>
            <a:r>
              <a:rPr lang="de-AT" altLang="de-DE" sz="3600" dirty="0"/>
              <a:t> </a:t>
            </a:r>
            <a:r>
              <a:rPr lang="de-AT" altLang="de-DE" sz="3600" dirty="0" err="1"/>
              <a:t>data</a:t>
            </a:r>
            <a:r>
              <a:rPr lang="de-AT" altLang="de-DE" sz="3600" dirty="0"/>
              <a:t>) </a:t>
            </a:r>
          </a:p>
        </p:txBody>
      </p:sp>
      <p:sp>
        <p:nvSpPr>
          <p:cNvPr id="49167" name="Text Box 14">
            <a:extLst>
              <a:ext uri="{FF2B5EF4-FFF2-40B4-BE49-F238E27FC236}">
                <a16:creationId xmlns:a16="http://schemas.microsoft.com/office/drawing/2014/main" id="{FD05BF4F-402A-4E2A-94EA-07D5702D441C}"/>
              </a:ext>
            </a:extLst>
          </p:cNvPr>
          <p:cNvSpPr txBox="1">
            <a:spLocks noChangeArrowheads="1"/>
          </p:cNvSpPr>
          <p:nvPr/>
        </p:nvSpPr>
        <p:spPr bwMode="auto">
          <a:xfrm>
            <a:off x="8153401" y="5738813"/>
            <a:ext cx="319881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50000"/>
              </a:spcBef>
              <a:buFontTx/>
              <a:buNone/>
            </a:pPr>
            <a:r>
              <a:rPr lang="de-AT" altLang="de-DE" sz="2000">
                <a:solidFill>
                  <a:schemeClr val="tx1"/>
                </a:solidFill>
              </a:rPr>
              <a:t>IPCC 2007, modified</a:t>
            </a:r>
          </a:p>
        </p:txBody>
      </p:sp>
      <p:sp>
        <p:nvSpPr>
          <p:cNvPr id="49168" name="Text Box 15">
            <a:extLst>
              <a:ext uri="{FF2B5EF4-FFF2-40B4-BE49-F238E27FC236}">
                <a16:creationId xmlns:a16="http://schemas.microsoft.com/office/drawing/2014/main" id="{04EB8F86-40DF-418C-AE79-8890306F2E67}"/>
              </a:ext>
            </a:extLst>
          </p:cNvPr>
          <p:cNvSpPr txBox="1">
            <a:spLocks noChangeArrowheads="1"/>
          </p:cNvSpPr>
          <p:nvPr/>
        </p:nvSpPr>
        <p:spPr bwMode="auto">
          <a:xfrm>
            <a:off x="2486026" y="4572001"/>
            <a:ext cx="2043113" cy="4619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lgn="r">
              <a:spcBef>
                <a:spcPct val="0"/>
              </a:spcBef>
              <a:buFontTx/>
              <a:buNone/>
            </a:pPr>
            <a:r>
              <a:rPr lang="fr-CH" altLang="de-DE" sz="2400" b="1">
                <a:solidFill>
                  <a:schemeClr val="tx1"/>
                </a:solidFill>
              </a:rPr>
              <a:t>temperature</a:t>
            </a:r>
            <a:r>
              <a:rPr lang="fr-CH" altLang="de-DE" sz="2400">
                <a:solidFill>
                  <a:schemeClr val="accent1"/>
                </a:solidFill>
                <a:latin typeface="Times New Roman" panose="02020603050405020304" pitchFamily="18" charset="0"/>
              </a:rPr>
              <a:t> </a:t>
            </a:r>
            <a:endParaRPr lang="en-US" altLang="de-DE" sz="2400">
              <a:solidFill>
                <a:schemeClr val="accent1"/>
              </a:solidFill>
              <a:latin typeface="Times New Roman" panose="02020603050405020304" pitchFamily="18" charset="0"/>
            </a:endParaRPr>
          </a:p>
        </p:txBody>
      </p:sp>
      <p:sp>
        <p:nvSpPr>
          <p:cNvPr id="49169" name="Text Box 16">
            <a:extLst>
              <a:ext uri="{FF2B5EF4-FFF2-40B4-BE49-F238E27FC236}">
                <a16:creationId xmlns:a16="http://schemas.microsoft.com/office/drawing/2014/main" id="{BDB91343-D1C3-4E48-BFE8-955671D9EDAF}"/>
              </a:ext>
            </a:extLst>
          </p:cNvPr>
          <p:cNvSpPr txBox="1">
            <a:spLocks noChangeArrowheads="1"/>
          </p:cNvSpPr>
          <p:nvPr/>
        </p:nvSpPr>
        <p:spPr bwMode="auto">
          <a:xfrm>
            <a:off x="2819401" y="1828800"/>
            <a:ext cx="754063"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lgn="r">
              <a:spcBef>
                <a:spcPct val="0"/>
              </a:spcBef>
              <a:buFontTx/>
              <a:buNone/>
            </a:pPr>
            <a:r>
              <a:rPr lang="fr-CH" altLang="de-DE" sz="2400" b="1">
                <a:solidFill>
                  <a:srgbClr val="339933"/>
                </a:solidFill>
              </a:rPr>
              <a:t>N</a:t>
            </a:r>
            <a:r>
              <a:rPr lang="fr-CH" altLang="de-DE" sz="2400" b="1" baseline="-25000">
                <a:solidFill>
                  <a:srgbClr val="339933"/>
                </a:solidFill>
              </a:rPr>
              <a:t>2</a:t>
            </a:r>
            <a:r>
              <a:rPr lang="fr-CH" altLang="de-DE" sz="2400" b="1">
                <a:solidFill>
                  <a:srgbClr val="339933"/>
                </a:solidFill>
              </a:rPr>
              <a:t>O</a:t>
            </a:r>
            <a:endParaRPr lang="en-US" altLang="de-DE" sz="2400" b="1">
              <a:solidFill>
                <a:srgbClr val="339933"/>
              </a:solidFill>
            </a:endParaRPr>
          </a:p>
        </p:txBody>
      </p:sp>
      <p:sp>
        <p:nvSpPr>
          <p:cNvPr id="49170" name="Text Box 17">
            <a:extLst>
              <a:ext uri="{FF2B5EF4-FFF2-40B4-BE49-F238E27FC236}">
                <a16:creationId xmlns:a16="http://schemas.microsoft.com/office/drawing/2014/main" id="{AF132329-3743-4A80-8124-578FFE612386}"/>
              </a:ext>
            </a:extLst>
          </p:cNvPr>
          <p:cNvSpPr txBox="1">
            <a:spLocks noChangeArrowheads="1"/>
          </p:cNvSpPr>
          <p:nvPr/>
        </p:nvSpPr>
        <p:spPr bwMode="auto">
          <a:xfrm>
            <a:off x="7967662" y="1557338"/>
            <a:ext cx="33845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lgn="r">
              <a:spcBef>
                <a:spcPct val="50000"/>
              </a:spcBef>
              <a:buFontTx/>
              <a:buNone/>
            </a:pPr>
            <a:r>
              <a:rPr lang="de-AT" altLang="de-DE" sz="2400" b="1" dirty="0">
                <a:solidFill>
                  <a:srgbClr val="FF0000"/>
                </a:solidFill>
              </a:rPr>
              <a:t>415 ppm (2020)</a:t>
            </a:r>
          </a:p>
        </p:txBody>
      </p:sp>
      <p:sp>
        <p:nvSpPr>
          <p:cNvPr id="5" name="Rectangle 4">
            <a:extLst>
              <a:ext uri="{FF2B5EF4-FFF2-40B4-BE49-F238E27FC236}">
                <a16:creationId xmlns:a16="http://schemas.microsoft.com/office/drawing/2014/main" id="{EBD893DE-DACC-4B50-A1F9-B4D0034F9890}"/>
              </a:ext>
            </a:extLst>
          </p:cNvPr>
          <p:cNvSpPr>
            <a:spLocks noChangeArrowheads="1"/>
          </p:cNvSpPr>
          <p:nvPr/>
        </p:nvSpPr>
        <p:spPr bwMode="auto">
          <a:xfrm>
            <a:off x="2424113" y="4614864"/>
            <a:ext cx="7186612" cy="376237"/>
          </a:xfrm>
          <a:prstGeom prst="rect">
            <a:avLst/>
          </a:prstGeom>
          <a:solidFill>
            <a:srgbClr val="FF0000">
              <a:alpha val="25098"/>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0"/>
              </a:spcBef>
              <a:buFontTx/>
              <a:buNone/>
            </a:pPr>
            <a:endParaRPr lang="de-AT" altLang="de-DE" sz="2400">
              <a:solidFill>
                <a:schemeClr val="tx1"/>
              </a:solidFill>
              <a:latin typeface="Times New Roman" panose="02020603050405020304" pitchFamily="18" charset="0"/>
            </a:endParaRPr>
          </a:p>
        </p:txBody>
      </p:sp>
      <p:sp>
        <p:nvSpPr>
          <p:cNvPr id="24" name="Rectangle 23">
            <a:extLst>
              <a:ext uri="{FF2B5EF4-FFF2-40B4-BE49-F238E27FC236}">
                <a16:creationId xmlns:a16="http://schemas.microsoft.com/office/drawing/2014/main" id="{55716D01-99EB-4088-A257-1CD800019B5B}"/>
              </a:ext>
            </a:extLst>
          </p:cNvPr>
          <p:cNvSpPr>
            <a:spLocks noChangeArrowheads="1"/>
          </p:cNvSpPr>
          <p:nvPr/>
        </p:nvSpPr>
        <p:spPr bwMode="auto">
          <a:xfrm>
            <a:off x="2495551" y="5373688"/>
            <a:ext cx="7129463" cy="215900"/>
          </a:xfrm>
          <a:prstGeom prst="rect">
            <a:avLst/>
          </a:prstGeom>
          <a:solidFill>
            <a:srgbClr val="336699">
              <a:alpha val="25098"/>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0"/>
              </a:spcBef>
              <a:buFontTx/>
              <a:buNone/>
            </a:pPr>
            <a:endParaRPr lang="de-AT" altLang="de-DE" sz="2400">
              <a:solidFill>
                <a:schemeClr val="tx1"/>
              </a:solidFill>
              <a:latin typeface="Times New Roman" panose="02020603050405020304" pitchFamily="18" charset="0"/>
            </a:endParaRPr>
          </a:p>
        </p:txBody>
      </p:sp>
      <p:sp>
        <p:nvSpPr>
          <p:cNvPr id="6" name="TextBox 5">
            <a:extLst>
              <a:ext uri="{FF2B5EF4-FFF2-40B4-BE49-F238E27FC236}">
                <a16:creationId xmlns:a16="http://schemas.microsoft.com/office/drawing/2014/main" id="{03CF0C13-3A27-43BA-9E28-D2474253C416}"/>
              </a:ext>
            </a:extLst>
          </p:cNvPr>
          <p:cNvSpPr txBox="1"/>
          <p:nvPr/>
        </p:nvSpPr>
        <p:spPr>
          <a:xfrm>
            <a:off x="8112125" y="4652964"/>
            <a:ext cx="1728788" cy="369887"/>
          </a:xfrm>
          <a:prstGeom prst="rect">
            <a:avLst/>
          </a:prstGeom>
          <a:noFill/>
        </p:spPr>
        <p:txBody>
          <a:bodyPr>
            <a:spAutoFit/>
          </a:bodyPr>
          <a:lstStyle/>
          <a:p>
            <a:pPr>
              <a:defRPr/>
            </a:pPr>
            <a:r>
              <a:rPr lang="de-AT" dirty="0">
                <a:latin typeface="+mj-lt"/>
              </a:rPr>
              <a:t>Warm </a:t>
            </a:r>
            <a:r>
              <a:rPr lang="de-AT" dirty="0" err="1">
                <a:latin typeface="+mj-lt"/>
              </a:rPr>
              <a:t>periods</a:t>
            </a:r>
            <a:endParaRPr lang="de-AT" dirty="0">
              <a:latin typeface="+mj-lt"/>
            </a:endParaRPr>
          </a:p>
        </p:txBody>
      </p:sp>
      <p:sp>
        <p:nvSpPr>
          <p:cNvPr id="26" name="TextBox 25">
            <a:extLst>
              <a:ext uri="{FF2B5EF4-FFF2-40B4-BE49-F238E27FC236}">
                <a16:creationId xmlns:a16="http://schemas.microsoft.com/office/drawing/2014/main" id="{B9758F43-EA4E-4149-B292-B8EA97A81380}"/>
              </a:ext>
            </a:extLst>
          </p:cNvPr>
          <p:cNvSpPr txBox="1"/>
          <p:nvPr/>
        </p:nvSpPr>
        <p:spPr>
          <a:xfrm>
            <a:off x="8112125" y="5291139"/>
            <a:ext cx="1511300" cy="369887"/>
          </a:xfrm>
          <a:prstGeom prst="rect">
            <a:avLst/>
          </a:prstGeom>
          <a:noFill/>
        </p:spPr>
        <p:txBody>
          <a:bodyPr>
            <a:spAutoFit/>
          </a:bodyPr>
          <a:lstStyle/>
          <a:p>
            <a:pPr>
              <a:defRPr/>
            </a:pPr>
            <a:r>
              <a:rPr lang="de-AT" dirty="0" err="1">
                <a:latin typeface="+mj-lt"/>
              </a:rPr>
              <a:t>Ice</a:t>
            </a:r>
            <a:r>
              <a:rPr lang="de-AT" dirty="0">
                <a:latin typeface="+mj-lt"/>
              </a:rPr>
              <a:t> </a:t>
            </a:r>
            <a:r>
              <a:rPr lang="de-AT" dirty="0" err="1">
                <a:latin typeface="+mj-lt"/>
              </a:rPr>
              <a:t>ages</a:t>
            </a:r>
            <a:endParaRPr lang="de-AT" dirty="0">
              <a:latin typeface="+mj-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4" grpId="0" animBg="1"/>
      <p:bldP spid="6"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CB38ED-B44E-424F-8B42-452154C8F261}"/>
              </a:ext>
            </a:extLst>
          </p:cNvPr>
          <p:cNvSpPr/>
          <p:nvPr/>
        </p:nvSpPr>
        <p:spPr bwMode="auto">
          <a:xfrm>
            <a:off x="2279576" y="1844824"/>
            <a:ext cx="3384376" cy="3744416"/>
          </a:xfrm>
          <a:prstGeom prst="rect">
            <a:avLst/>
          </a:prstGeom>
          <a:gradFill flip="none" rotWithShape="1">
            <a:gsLst>
              <a:gs pos="0">
                <a:srgbClr val="C7D1FF">
                  <a:alpha val="5000"/>
                </a:srgbClr>
              </a:gs>
              <a:gs pos="0">
                <a:srgbClr val="0066FF">
                  <a:tint val="44500"/>
                  <a:satMod val="160000"/>
                </a:srgbClr>
              </a:gs>
              <a:gs pos="34000">
                <a:srgbClr val="D1D9FF"/>
              </a:gs>
              <a:gs pos="68000">
                <a:schemeClr val="bg1"/>
              </a:gs>
            </a:gsLst>
            <a:lin ang="0" scaled="0"/>
            <a:tileRect/>
          </a:gradFill>
          <a:ln w="9525" cap="flat" cmpd="sng" algn="ctr">
            <a:noFill/>
            <a:prstDash val="solid"/>
            <a:round/>
            <a:headEnd type="none" w="med" len="med"/>
            <a:tailEnd type="none" w="med" len="med"/>
          </a:ln>
          <a:effectLst/>
          <a:extLst/>
        </p:spPr>
        <p:txBody>
          <a:bodyPr/>
          <a:lstStyle/>
          <a:p>
            <a:pPr>
              <a:defRPr/>
            </a:pPr>
            <a:endParaRPr lang="de-AT"/>
          </a:p>
        </p:txBody>
      </p:sp>
      <p:sp>
        <p:nvSpPr>
          <p:cNvPr id="47109" name="Title 1">
            <a:extLst>
              <a:ext uri="{FF2B5EF4-FFF2-40B4-BE49-F238E27FC236}">
                <a16:creationId xmlns:a16="http://schemas.microsoft.com/office/drawing/2014/main" id="{458EB7EB-937B-4F79-87C4-D3296DE75AA5}"/>
              </a:ext>
            </a:extLst>
          </p:cNvPr>
          <p:cNvSpPr>
            <a:spLocks noGrp="1"/>
          </p:cNvSpPr>
          <p:nvPr>
            <p:ph type="title"/>
          </p:nvPr>
        </p:nvSpPr>
        <p:spPr>
          <a:xfrm>
            <a:off x="2209801" y="1066800"/>
            <a:ext cx="7847013" cy="685800"/>
          </a:xfrm>
        </p:spPr>
        <p:txBody>
          <a:bodyPr>
            <a:normAutofit fontScale="90000"/>
          </a:bodyPr>
          <a:lstStyle/>
          <a:p>
            <a:r>
              <a:rPr lang="de-AT" altLang="de-DE" dirty="0" err="1"/>
              <a:t>Stability</a:t>
            </a:r>
            <a:r>
              <a:rPr lang="de-AT" altLang="de-DE" dirty="0"/>
              <a:t> </a:t>
            </a:r>
            <a:r>
              <a:rPr lang="de-AT" altLang="de-DE" dirty="0" err="1"/>
              <a:t>states</a:t>
            </a:r>
            <a:r>
              <a:rPr lang="de-AT" altLang="de-DE" dirty="0"/>
              <a:t> </a:t>
            </a:r>
            <a:r>
              <a:rPr lang="de-AT" altLang="de-DE" dirty="0" err="1"/>
              <a:t>of</a:t>
            </a:r>
            <a:r>
              <a:rPr lang="de-AT" altLang="de-DE" dirty="0"/>
              <a:t> </a:t>
            </a:r>
            <a:r>
              <a:rPr lang="de-AT" altLang="de-DE" dirty="0" err="1"/>
              <a:t>the</a:t>
            </a:r>
            <a:r>
              <a:rPr lang="de-AT" altLang="de-DE" dirty="0"/>
              <a:t> </a:t>
            </a:r>
            <a:r>
              <a:rPr lang="de-AT" altLang="de-DE" dirty="0" err="1"/>
              <a:t>earths</a:t>
            </a:r>
            <a:r>
              <a:rPr lang="de-AT" altLang="de-DE" dirty="0"/>
              <a:t> </a:t>
            </a:r>
            <a:r>
              <a:rPr lang="de-AT" altLang="de-DE" dirty="0" err="1"/>
              <a:t>climate</a:t>
            </a:r>
            <a:endParaRPr lang="de-AT" altLang="de-DE" dirty="0"/>
          </a:p>
        </p:txBody>
      </p:sp>
      <p:sp>
        <p:nvSpPr>
          <p:cNvPr id="47111" name="Freeform 5">
            <a:extLst>
              <a:ext uri="{FF2B5EF4-FFF2-40B4-BE49-F238E27FC236}">
                <a16:creationId xmlns:a16="http://schemas.microsoft.com/office/drawing/2014/main" id="{20430BD4-69DA-4376-8630-7C4EAC589E20}"/>
              </a:ext>
            </a:extLst>
          </p:cNvPr>
          <p:cNvSpPr>
            <a:spLocks/>
          </p:cNvSpPr>
          <p:nvPr/>
        </p:nvSpPr>
        <p:spPr bwMode="auto">
          <a:xfrm>
            <a:off x="3175000" y="3644900"/>
            <a:ext cx="171450" cy="488950"/>
          </a:xfrm>
          <a:custGeom>
            <a:avLst/>
            <a:gdLst>
              <a:gd name="T0" fmla="*/ 0 w 171450"/>
              <a:gd name="T1" fmla="*/ 0 h 488950"/>
              <a:gd name="T2" fmla="*/ 171450 w 171450"/>
              <a:gd name="T3" fmla="*/ 488950 h 488950"/>
              <a:gd name="T4" fmla="*/ 0 60000 65536"/>
              <a:gd name="T5" fmla="*/ 0 60000 65536"/>
            </a:gdLst>
            <a:ahLst/>
            <a:cxnLst>
              <a:cxn ang="T4">
                <a:pos x="T0" y="T1"/>
              </a:cxn>
              <a:cxn ang="T5">
                <a:pos x="T2" y="T3"/>
              </a:cxn>
            </a:cxnLst>
            <a:rect l="0" t="0" r="r" b="b"/>
            <a:pathLst>
              <a:path w="171450" h="488950">
                <a:moveTo>
                  <a:pt x="0" y="0"/>
                </a:moveTo>
                <a:lnTo>
                  <a:pt x="171450" y="488950"/>
                </a:lnTo>
              </a:path>
            </a:pathLst>
          </a:custGeom>
          <a:noFill/>
          <a:ln w="38100" cap="flat" cmpd="sng" algn="ctr">
            <a:solidFill>
              <a:schemeClr val="tx1"/>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 name="Rectangle 15">
            <a:extLst>
              <a:ext uri="{FF2B5EF4-FFF2-40B4-BE49-F238E27FC236}">
                <a16:creationId xmlns:a16="http://schemas.microsoft.com/office/drawing/2014/main" id="{CF8819D4-C1FF-4DDD-AD81-3CE436801309}"/>
              </a:ext>
            </a:extLst>
          </p:cNvPr>
          <p:cNvSpPr/>
          <p:nvPr/>
        </p:nvSpPr>
        <p:spPr bwMode="auto">
          <a:xfrm flipH="1">
            <a:off x="4883944" y="1896671"/>
            <a:ext cx="5781680" cy="3716486"/>
          </a:xfrm>
          <a:prstGeom prst="rect">
            <a:avLst/>
          </a:prstGeom>
          <a:gradFill flip="none" rotWithShape="1">
            <a:gsLst>
              <a:gs pos="0">
                <a:srgbClr val="FF0000">
                  <a:tint val="66000"/>
                  <a:satMod val="160000"/>
                </a:srgbClr>
              </a:gs>
              <a:gs pos="38000">
                <a:srgbClr val="FF0000">
                  <a:tint val="44500"/>
                  <a:satMod val="160000"/>
                  <a:alpha val="49000"/>
                </a:srgbClr>
              </a:gs>
              <a:gs pos="100000">
                <a:schemeClr val="bg1"/>
              </a:gs>
            </a:gsLst>
            <a:lin ang="0" scaled="1"/>
            <a:tileRect/>
          </a:gradFill>
          <a:ln w="9525" cap="flat" cmpd="sng" algn="ctr">
            <a:noFill/>
            <a:prstDash val="solid"/>
            <a:round/>
            <a:headEnd type="none" w="med" len="med"/>
            <a:tailEnd type="none" w="med" len="med"/>
          </a:ln>
          <a:effectLst/>
          <a:extLst/>
        </p:spPr>
        <p:txBody>
          <a:bodyPr/>
          <a:lstStyle/>
          <a:p>
            <a:pPr>
              <a:defRPr/>
            </a:pPr>
            <a:endParaRPr lang="de-AT"/>
          </a:p>
        </p:txBody>
      </p:sp>
      <p:sp>
        <p:nvSpPr>
          <p:cNvPr id="47115" name="Freeform 6">
            <a:extLst>
              <a:ext uri="{FF2B5EF4-FFF2-40B4-BE49-F238E27FC236}">
                <a16:creationId xmlns:a16="http://schemas.microsoft.com/office/drawing/2014/main" id="{D0A0F65A-0D18-4DAD-8D5B-E5A84F4DAEE4}"/>
              </a:ext>
            </a:extLst>
          </p:cNvPr>
          <p:cNvSpPr>
            <a:spLocks/>
          </p:cNvSpPr>
          <p:nvPr/>
        </p:nvSpPr>
        <p:spPr bwMode="auto">
          <a:xfrm>
            <a:off x="3352800" y="3714750"/>
            <a:ext cx="3136900" cy="508000"/>
          </a:xfrm>
          <a:custGeom>
            <a:avLst/>
            <a:gdLst>
              <a:gd name="T0" fmla="*/ 0 w 3136900"/>
              <a:gd name="T1" fmla="*/ 416864 h 509139"/>
              <a:gd name="T2" fmla="*/ 63500 w 3136900"/>
              <a:gd name="T3" fmla="*/ 459083 h 509139"/>
              <a:gd name="T4" fmla="*/ 171450 w 3136900"/>
              <a:gd name="T5" fmla="*/ 483208 h 509139"/>
              <a:gd name="T6" fmla="*/ 273050 w 3136900"/>
              <a:gd name="T7" fmla="*/ 440989 h 509139"/>
              <a:gd name="T8" fmla="*/ 349250 w 3136900"/>
              <a:gd name="T9" fmla="*/ 362583 h 509139"/>
              <a:gd name="T10" fmla="*/ 488950 w 3136900"/>
              <a:gd name="T11" fmla="*/ 229898 h 509139"/>
              <a:gd name="T12" fmla="*/ 685800 w 3136900"/>
              <a:gd name="T13" fmla="*/ 115304 h 509139"/>
              <a:gd name="T14" fmla="*/ 876300 w 3136900"/>
              <a:gd name="T15" fmla="*/ 73087 h 509139"/>
              <a:gd name="T16" fmla="*/ 1079500 w 3136900"/>
              <a:gd name="T17" fmla="*/ 54992 h 509139"/>
              <a:gd name="T18" fmla="*/ 1225550 w 3136900"/>
              <a:gd name="T19" fmla="*/ 109273 h 509139"/>
              <a:gd name="T20" fmla="*/ 1346200 w 3136900"/>
              <a:gd name="T21" fmla="*/ 205772 h 509139"/>
              <a:gd name="T22" fmla="*/ 1479550 w 3136900"/>
              <a:gd name="T23" fmla="*/ 260053 h 509139"/>
              <a:gd name="T24" fmla="*/ 1562100 w 3136900"/>
              <a:gd name="T25" fmla="*/ 296240 h 509139"/>
              <a:gd name="T26" fmla="*/ 1739900 w 3136900"/>
              <a:gd name="T27" fmla="*/ 266084 h 509139"/>
              <a:gd name="T28" fmla="*/ 1911350 w 3136900"/>
              <a:gd name="T29" fmla="*/ 115304 h 509139"/>
              <a:gd name="T30" fmla="*/ 2082800 w 3136900"/>
              <a:gd name="T31" fmla="*/ 30868 h 509139"/>
              <a:gd name="T32" fmla="*/ 2260600 w 3136900"/>
              <a:gd name="T33" fmla="*/ 704 h 509139"/>
              <a:gd name="T34" fmla="*/ 2451100 w 3136900"/>
              <a:gd name="T35" fmla="*/ 12774 h 509139"/>
              <a:gd name="T36" fmla="*/ 2673350 w 3136900"/>
              <a:gd name="T37" fmla="*/ 48960 h 509139"/>
              <a:gd name="T38" fmla="*/ 2857500 w 3136900"/>
              <a:gd name="T39" fmla="*/ 145459 h 509139"/>
              <a:gd name="T40" fmla="*/ 2978150 w 3136900"/>
              <a:gd name="T41" fmla="*/ 229898 h 509139"/>
              <a:gd name="T42" fmla="*/ 3079750 w 3136900"/>
              <a:gd name="T43" fmla="*/ 326397 h 509139"/>
              <a:gd name="T44" fmla="*/ 3136900 w 3136900"/>
              <a:gd name="T45" fmla="*/ 362583 h 50913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136900" h="509139">
                <a:moveTo>
                  <a:pt x="0" y="438900"/>
                </a:moveTo>
                <a:cubicBezTo>
                  <a:pt x="17462" y="455304"/>
                  <a:pt x="34925" y="471708"/>
                  <a:pt x="63500" y="483350"/>
                </a:cubicBezTo>
                <a:cubicBezTo>
                  <a:pt x="92075" y="494992"/>
                  <a:pt x="136525" y="511925"/>
                  <a:pt x="171450" y="508750"/>
                </a:cubicBezTo>
                <a:cubicBezTo>
                  <a:pt x="206375" y="505575"/>
                  <a:pt x="243417" y="485467"/>
                  <a:pt x="273050" y="464300"/>
                </a:cubicBezTo>
                <a:cubicBezTo>
                  <a:pt x="302683" y="443133"/>
                  <a:pt x="313267" y="418792"/>
                  <a:pt x="349250" y="381750"/>
                </a:cubicBezTo>
                <a:cubicBezTo>
                  <a:pt x="385233" y="344708"/>
                  <a:pt x="432858" y="285442"/>
                  <a:pt x="488950" y="242050"/>
                </a:cubicBezTo>
                <a:cubicBezTo>
                  <a:pt x="545042" y="198658"/>
                  <a:pt x="621242" y="148917"/>
                  <a:pt x="685800" y="121400"/>
                </a:cubicBezTo>
                <a:cubicBezTo>
                  <a:pt x="750358" y="93883"/>
                  <a:pt x="810683" y="87533"/>
                  <a:pt x="876300" y="76950"/>
                </a:cubicBezTo>
                <a:cubicBezTo>
                  <a:pt x="941917" y="66367"/>
                  <a:pt x="1021292" y="51550"/>
                  <a:pt x="1079500" y="57900"/>
                </a:cubicBezTo>
                <a:cubicBezTo>
                  <a:pt x="1137708" y="64250"/>
                  <a:pt x="1181100" y="88592"/>
                  <a:pt x="1225550" y="115050"/>
                </a:cubicBezTo>
                <a:cubicBezTo>
                  <a:pt x="1270000" y="141508"/>
                  <a:pt x="1303867" y="190192"/>
                  <a:pt x="1346200" y="216650"/>
                </a:cubicBezTo>
                <a:cubicBezTo>
                  <a:pt x="1388533" y="243108"/>
                  <a:pt x="1443567" y="257925"/>
                  <a:pt x="1479550" y="273800"/>
                </a:cubicBezTo>
                <a:cubicBezTo>
                  <a:pt x="1515533" y="289675"/>
                  <a:pt x="1518708" y="310842"/>
                  <a:pt x="1562100" y="311900"/>
                </a:cubicBezTo>
                <a:cubicBezTo>
                  <a:pt x="1605492" y="312958"/>
                  <a:pt x="1681692" y="311900"/>
                  <a:pt x="1739900" y="280150"/>
                </a:cubicBezTo>
                <a:cubicBezTo>
                  <a:pt x="1798108" y="248400"/>
                  <a:pt x="1854200" y="162675"/>
                  <a:pt x="1911350" y="121400"/>
                </a:cubicBezTo>
                <a:cubicBezTo>
                  <a:pt x="1968500" y="80125"/>
                  <a:pt x="2024592" y="52608"/>
                  <a:pt x="2082800" y="32500"/>
                </a:cubicBezTo>
                <a:cubicBezTo>
                  <a:pt x="2141008" y="12392"/>
                  <a:pt x="2199217" y="3925"/>
                  <a:pt x="2260600" y="750"/>
                </a:cubicBezTo>
                <a:cubicBezTo>
                  <a:pt x="2321983" y="-2425"/>
                  <a:pt x="2382308" y="4983"/>
                  <a:pt x="2451100" y="13450"/>
                </a:cubicBezTo>
                <a:cubicBezTo>
                  <a:pt x="2519892" y="21917"/>
                  <a:pt x="2605617" y="28267"/>
                  <a:pt x="2673350" y="51550"/>
                </a:cubicBezTo>
                <a:cubicBezTo>
                  <a:pt x="2741083" y="74833"/>
                  <a:pt x="2806700" y="121400"/>
                  <a:pt x="2857500" y="153150"/>
                </a:cubicBezTo>
                <a:cubicBezTo>
                  <a:pt x="2908300" y="184900"/>
                  <a:pt x="2941108" y="210300"/>
                  <a:pt x="2978150" y="242050"/>
                </a:cubicBezTo>
                <a:cubicBezTo>
                  <a:pt x="3015192" y="273800"/>
                  <a:pt x="3053292" y="320367"/>
                  <a:pt x="3079750" y="343650"/>
                </a:cubicBezTo>
                <a:cubicBezTo>
                  <a:pt x="3106208" y="366933"/>
                  <a:pt x="3121554" y="374341"/>
                  <a:pt x="3136900" y="381750"/>
                </a:cubicBezTo>
              </a:path>
            </a:pathLst>
          </a:custGeom>
          <a:noFill/>
          <a:ln w="2857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7116" name="Freeform 7">
            <a:extLst>
              <a:ext uri="{FF2B5EF4-FFF2-40B4-BE49-F238E27FC236}">
                <a16:creationId xmlns:a16="http://schemas.microsoft.com/office/drawing/2014/main" id="{0282E6CA-E756-4D21-B933-7258EF3E97BC}"/>
              </a:ext>
            </a:extLst>
          </p:cNvPr>
          <p:cNvSpPr>
            <a:spLocks/>
          </p:cNvSpPr>
          <p:nvPr/>
        </p:nvSpPr>
        <p:spPr bwMode="auto">
          <a:xfrm>
            <a:off x="6470650" y="4095750"/>
            <a:ext cx="1943100" cy="1149350"/>
          </a:xfrm>
          <a:custGeom>
            <a:avLst/>
            <a:gdLst>
              <a:gd name="T0" fmla="*/ 0 w 1943100"/>
              <a:gd name="T1" fmla="*/ 0 h 1149350"/>
              <a:gd name="T2" fmla="*/ 279400 w 1943100"/>
              <a:gd name="T3" fmla="*/ 209550 h 1149350"/>
              <a:gd name="T4" fmla="*/ 628650 w 1943100"/>
              <a:gd name="T5" fmla="*/ 438150 h 1149350"/>
              <a:gd name="T6" fmla="*/ 908050 w 1943100"/>
              <a:gd name="T7" fmla="*/ 596900 h 1149350"/>
              <a:gd name="T8" fmla="*/ 1339850 w 1943100"/>
              <a:gd name="T9" fmla="*/ 774700 h 1149350"/>
              <a:gd name="T10" fmla="*/ 1619250 w 1943100"/>
              <a:gd name="T11" fmla="*/ 927100 h 1149350"/>
              <a:gd name="T12" fmla="*/ 1943100 w 1943100"/>
              <a:gd name="T13" fmla="*/ 1149350 h 11493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43100" h="1149350">
                <a:moveTo>
                  <a:pt x="0" y="0"/>
                </a:moveTo>
                <a:cubicBezTo>
                  <a:pt x="87312" y="68262"/>
                  <a:pt x="174625" y="136525"/>
                  <a:pt x="279400" y="209550"/>
                </a:cubicBezTo>
                <a:cubicBezTo>
                  <a:pt x="384175" y="282575"/>
                  <a:pt x="523875" y="373592"/>
                  <a:pt x="628650" y="438150"/>
                </a:cubicBezTo>
                <a:cubicBezTo>
                  <a:pt x="733425" y="502708"/>
                  <a:pt x="789517" y="540808"/>
                  <a:pt x="908050" y="596900"/>
                </a:cubicBezTo>
                <a:cubicBezTo>
                  <a:pt x="1026583" y="652992"/>
                  <a:pt x="1221317" y="719667"/>
                  <a:pt x="1339850" y="774700"/>
                </a:cubicBezTo>
                <a:cubicBezTo>
                  <a:pt x="1458383" y="829733"/>
                  <a:pt x="1518708" y="864658"/>
                  <a:pt x="1619250" y="927100"/>
                </a:cubicBezTo>
                <a:cubicBezTo>
                  <a:pt x="1719792" y="989542"/>
                  <a:pt x="1831446" y="1069446"/>
                  <a:pt x="1943100" y="1149350"/>
                </a:cubicBezTo>
              </a:path>
            </a:pathLst>
          </a:custGeom>
          <a:noFill/>
          <a:ln w="28575" cap="flat" cmpd="sng" algn="ctr">
            <a:solidFill>
              <a:schemeClr val="tx1"/>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5" name="TextBox 14">
            <a:extLst>
              <a:ext uri="{FF2B5EF4-FFF2-40B4-BE49-F238E27FC236}">
                <a16:creationId xmlns:a16="http://schemas.microsoft.com/office/drawing/2014/main" id="{D3E5D992-625B-4143-800A-AD20D416D661}"/>
              </a:ext>
            </a:extLst>
          </p:cNvPr>
          <p:cNvSpPr txBox="1"/>
          <p:nvPr/>
        </p:nvSpPr>
        <p:spPr>
          <a:xfrm rot="16200000">
            <a:off x="1399217" y="3736421"/>
            <a:ext cx="3155876" cy="369332"/>
          </a:xfrm>
          <a:prstGeom prst="rect">
            <a:avLst/>
          </a:prstGeom>
          <a:noFill/>
        </p:spPr>
        <p:txBody>
          <a:bodyPr wrap="square">
            <a:spAutoFit/>
          </a:bodyPr>
          <a:lstStyle/>
          <a:p>
            <a:pPr algn="ctr">
              <a:defRPr/>
            </a:pPr>
            <a:r>
              <a:rPr lang="de-AT" dirty="0">
                <a:latin typeface="+mj-lt"/>
              </a:rPr>
              <a:t> </a:t>
            </a:r>
            <a:r>
              <a:rPr lang="de-AT" sz="1600" dirty="0" err="1">
                <a:latin typeface="+mj-lt"/>
              </a:rPr>
              <a:t>no</a:t>
            </a:r>
            <a:r>
              <a:rPr lang="de-AT" sz="1600" dirty="0">
                <a:latin typeface="+mj-lt"/>
              </a:rPr>
              <a:t> </a:t>
            </a:r>
            <a:r>
              <a:rPr lang="de-AT" sz="1600" dirty="0" err="1">
                <a:latin typeface="+mj-lt"/>
              </a:rPr>
              <a:t>evidence</a:t>
            </a:r>
            <a:r>
              <a:rPr lang="de-AT" sz="1600" dirty="0">
                <a:latin typeface="+mj-lt"/>
              </a:rPr>
              <a:t> in </a:t>
            </a:r>
            <a:r>
              <a:rPr lang="de-AT" sz="1600" dirty="0" err="1">
                <a:latin typeface="+mj-lt"/>
              </a:rPr>
              <a:t>past</a:t>
            </a:r>
            <a:r>
              <a:rPr lang="de-AT" sz="1600" dirty="0">
                <a:latin typeface="+mj-lt"/>
              </a:rPr>
              <a:t> 500  </a:t>
            </a:r>
            <a:r>
              <a:rPr lang="de-AT" sz="1600" dirty="0" err="1">
                <a:latin typeface="+mj-lt"/>
              </a:rPr>
              <a:t>mio</a:t>
            </a:r>
            <a:r>
              <a:rPr lang="de-AT" sz="1600" dirty="0">
                <a:latin typeface="+mj-lt"/>
              </a:rPr>
              <a:t> </a:t>
            </a:r>
            <a:r>
              <a:rPr lang="de-AT" sz="1600" dirty="0" err="1">
                <a:latin typeface="+mj-lt"/>
              </a:rPr>
              <a:t>years</a:t>
            </a:r>
            <a:endParaRPr lang="de-AT" sz="1600" dirty="0">
              <a:latin typeface="+mj-lt"/>
            </a:endParaRPr>
          </a:p>
        </p:txBody>
      </p:sp>
      <p:sp>
        <p:nvSpPr>
          <p:cNvPr id="18" name="TextBox 17">
            <a:extLst>
              <a:ext uri="{FF2B5EF4-FFF2-40B4-BE49-F238E27FC236}">
                <a16:creationId xmlns:a16="http://schemas.microsoft.com/office/drawing/2014/main" id="{2C967F6F-A50F-4BDD-8EB0-2DEC1A2CB3B6}"/>
              </a:ext>
            </a:extLst>
          </p:cNvPr>
          <p:cNvSpPr txBox="1"/>
          <p:nvPr/>
        </p:nvSpPr>
        <p:spPr>
          <a:xfrm rot="5400000">
            <a:off x="8030369" y="3773280"/>
            <a:ext cx="3332164" cy="338554"/>
          </a:xfrm>
          <a:prstGeom prst="rect">
            <a:avLst/>
          </a:prstGeom>
          <a:noFill/>
        </p:spPr>
        <p:txBody>
          <a:bodyPr wrap="square">
            <a:spAutoFit/>
          </a:bodyPr>
          <a:lstStyle/>
          <a:p>
            <a:pPr algn="ctr">
              <a:defRPr/>
            </a:pPr>
            <a:r>
              <a:rPr lang="de-AT" sz="1600" dirty="0" err="1">
                <a:latin typeface="+mj-lt"/>
              </a:rPr>
              <a:t>No</a:t>
            </a:r>
            <a:r>
              <a:rPr lang="de-AT" sz="1600" dirty="0">
                <a:latin typeface="+mj-lt"/>
              </a:rPr>
              <a:t> </a:t>
            </a:r>
            <a:r>
              <a:rPr lang="de-AT" sz="1600" dirty="0" err="1">
                <a:latin typeface="+mj-lt"/>
              </a:rPr>
              <a:t>evidence</a:t>
            </a:r>
            <a:r>
              <a:rPr lang="de-AT" sz="1600" dirty="0">
                <a:latin typeface="+mj-lt"/>
              </a:rPr>
              <a:t> in </a:t>
            </a:r>
            <a:r>
              <a:rPr lang="de-AT" sz="1600" dirty="0" err="1">
                <a:latin typeface="+mj-lt"/>
              </a:rPr>
              <a:t>past</a:t>
            </a:r>
            <a:r>
              <a:rPr lang="de-AT" sz="1600" dirty="0">
                <a:latin typeface="+mj-lt"/>
              </a:rPr>
              <a:t> 500 </a:t>
            </a:r>
            <a:r>
              <a:rPr lang="de-AT" sz="1600" dirty="0" err="1">
                <a:latin typeface="+mj-lt"/>
              </a:rPr>
              <a:t>mio</a:t>
            </a:r>
            <a:r>
              <a:rPr lang="de-AT" sz="1600" dirty="0">
                <a:latin typeface="+mj-lt"/>
              </a:rPr>
              <a:t> </a:t>
            </a:r>
            <a:r>
              <a:rPr lang="de-AT" sz="1600" dirty="0" err="1">
                <a:latin typeface="+mj-lt"/>
              </a:rPr>
              <a:t>years</a:t>
            </a:r>
            <a:endParaRPr lang="de-AT" sz="1600" dirty="0">
              <a:latin typeface="+mj-lt"/>
            </a:endParaRPr>
          </a:p>
        </p:txBody>
      </p:sp>
      <p:sp>
        <p:nvSpPr>
          <p:cNvPr id="47119" name="Right Arrow 19">
            <a:extLst>
              <a:ext uri="{FF2B5EF4-FFF2-40B4-BE49-F238E27FC236}">
                <a16:creationId xmlns:a16="http://schemas.microsoft.com/office/drawing/2014/main" id="{A20F9E76-8680-4CFB-A9FA-B12FDF956F6B}"/>
              </a:ext>
            </a:extLst>
          </p:cNvPr>
          <p:cNvSpPr>
            <a:spLocks noChangeArrowheads="1"/>
          </p:cNvSpPr>
          <p:nvPr/>
        </p:nvSpPr>
        <p:spPr bwMode="auto">
          <a:xfrm>
            <a:off x="9961563" y="3870325"/>
            <a:ext cx="431800" cy="255588"/>
          </a:xfrm>
          <a:prstGeom prst="rightArrow">
            <a:avLst>
              <a:gd name="adj1" fmla="val 50000"/>
              <a:gd name="adj2" fmla="val 49776"/>
            </a:avLst>
          </a:prstGeom>
          <a:solidFill>
            <a:srgbClr val="FF0000"/>
          </a:solidFill>
          <a:ln w="9525" algn="ctr">
            <a:solidFill>
              <a:schemeClr val="tx1"/>
            </a:solidFill>
            <a:round/>
            <a:headEnd/>
            <a:tailEnd/>
          </a:ln>
        </p:spPr>
        <p:txBody>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0"/>
              </a:spcBef>
              <a:buFontTx/>
              <a:buNone/>
            </a:pPr>
            <a:endParaRPr lang="de-AT" altLang="de-DE" sz="2400">
              <a:solidFill>
                <a:schemeClr val="tx1"/>
              </a:solidFill>
              <a:latin typeface="Times New Roman" panose="02020603050405020304" pitchFamily="18" charset="0"/>
            </a:endParaRPr>
          </a:p>
        </p:txBody>
      </p:sp>
      <p:sp>
        <p:nvSpPr>
          <p:cNvPr id="47120" name="Right Arrow 22">
            <a:extLst>
              <a:ext uri="{FF2B5EF4-FFF2-40B4-BE49-F238E27FC236}">
                <a16:creationId xmlns:a16="http://schemas.microsoft.com/office/drawing/2014/main" id="{9A9429B5-AACD-4622-9AB1-2D704EF97D13}"/>
              </a:ext>
            </a:extLst>
          </p:cNvPr>
          <p:cNvSpPr>
            <a:spLocks noChangeArrowheads="1"/>
          </p:cNvSpPr>
          <p:nvPr/>
        </p:nvSpPr>
        <p:spPr bwMode="auto">
          <a:xfrm rot="10800000">
            <a:off x="2351088" y="3870325"/>
            <a:ext cx="431800" cy="255588"/>
          </a:xfrm>
          <a:prstGeom prst="rightArrow">
            <a:avLst>
              <a:gd name="adj1" fmla="val 50000"/>
              <a:gd name="adj2" fmla="val 49776"/>
            </a:avLst>
          </a:prstGeom>
          <a:solidFill>
            <a:srgbClr val="0000FF"/>
          </a:solidFill>
          <a:ln w="9525" algn="ctr">
            <a:solidFill>
              <a:schemeClr val="tx1"/>
            </a:solidFill>
            <a:round/>
            <a:headEnd/>
            <a:tailEnd/>
          </a:ln>
        </p:spPr>
        <p:txBody>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0"/>
              </a:spcBef>
              <a:buFontTx/>
              <a:buNone/>
            </a:pPr>
            <a:endParaRPr lang="de-AT" altLang="de-DE" sz="2400">
              <a:solidFill>
                <a:schemeClr val="tx1"/>
              </a:solidFill>
              <a:latin typeface="Times New Roman" panose="02020603050405020304" pitchFamily="18" charset="0"/>
            </a:endParaRPr>
          </a:p>
        </p:txBody>
      </p:sp>
      <p:cxnSp>
        <p:nvCxnSpPr>
          <p:cNvPr id="47121" name="Straight Arrow Connector 27">
            <a:extLst>
              <a:ext uri="{FF2B5EF4-FFF2-40B4-BE49-F238E27FC236}">
                <a16:creationId xmlns:a16="http://schemas.microsoft.com/office/drawing/2014/main" id="{CDD382FD-CD51-4E7F-9CDB-C7BD1EB180AF}"/>
              </a:ext>
            </a:extLst>
          </p:cNvPr>
          <p:cNvCxnSpPr>
            <a:cxnSpLocks noChangeShapeType="1"/>
          </p:cNvCxnSpPr>
          <p:nvPr/>
        </p:nvCxnSpPr>
        <p:spPr bwMode="auto">
          <a:xfrm>
            <a:off x="2968625" y="5545138"/>
            <a:ext cx="6656388" cy="0"/>
          </a:xfrm>
          <a:prstGeom prst="straightConnector1">
            <a:avLst/>
          </a:prstGeom>
          <a:noFill/>
          <a:ln w="57150" algn="ctr">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TextBox 28">
            <a:extLst>
              <a:ext uri="{FF2B5EF4-FFF2-40B4-BE49-F238E27FC236}">
                <a16:creationId xmlns:a16="http://schemas.microsoft.com/office/drawing/2014/main" id="{59CC6E82-3B25-4960-8CC4-4465955C379A}"/>
              </a:ext>
            </a:extLst>
          </p:cNvPr>
          <p:cNvSpPr txBox="1"/>
          <p:nvPr/>
        </p:nvSpPr>
        <p:spPr>
          <a:xfrm>
            <a:off x="3346451" y="5661025"/>
            <a:ext cx="1223963" cy="369332"/>
          </a:xfrm>
          <a:prstGeom prst="rect">
            <a:avLst/>
          </a:prstGeom>
          <a:noFill/>
        </p:spPr>
        <p:txBody>
          <a:bodyPr>
            <a:spAutoFit/>
          </a:bodyPr>
          <a:lstStyle/>
          <a:p>
            <a:pPr>
              <a:defRPr/>
            </a:pPr>
            <a:r>
              <a:rPr lang="de-AT" b="1" dirty="0" err="1">
                <a:solidFill>
                  <a:srgbClr val="0000FF"/>
                </a:solidFill>
                <a:latin typeface="+mj-lt"/>
              </a:rPr>
              <a:t>colder</a:t>
            </a:r>
            <a:endParaRPr lang="de-AT" b="1" dirty="0">
              <a:solidFill>
                <a:srgbClr val="0000FF"/>
              </a:solidFill>
              <a:latin typeface="+mj-lt"/>
            </a:endParaRPr>
          </a:p>
        </p:txBody>
      </p:sp>
      <p:sp>
        <p:nvSpPr>
          <p:cNvPr id="31" name="TextBox 30">
            <a:extLst>
              <a:ext uri="{FF2B5EF4-FFF2-40B4-BE49-F238E27FC236}">
                <a16:creationId xmlns:a16="http://schemas.microsoft.com/office/drawing/2014/main" id="{A743EEB1-470A-4C9C-AA16-B4135FD4AB7C}"/>
              </a:ext>
            </a:extLst>
          </p:cNvPr>
          <p:cNvSpPr txBox="1"/>
          <p:nvPr/>
        </p:nvSpPr>
        <p:spPr>
          <a:xfrm>
            <a:off x="8286750" y="5703888"/>
            <a:ext cx="1409700" cy="369332"/>
          </a:xfrm>
          <a:prstGeom prst="rect">
            <a:avLst/>
          </a:prstGeom>
          <a:noFill/>
        </p:spPr>
        <p:txBody>
          <a:bodyPr>
            <a:spAutoFit/>
          </a:bodyPr>
          <a:lstStyle/>
          <a:p>
            <a:pPr>
              <a:defRPr/>
            </a:pPr>
            <a:r>
              <a:rPr lang="de-AT" b="1" dirty="0" err="1">
                <a:solidFill>
                  <a:srgbClr val="FF0000"/>
                </a:solidFill>
                <a:latin typeface="+mj-lt"/>
              </a:rPr>
              <a:t>hotter</a:t>
            </a:r>
            <a:endParaRPr lang="de-AT" b="1" dirty="0">
              <a:solidFill>
                <a:srgbClr val="FF0000"/>
              </a:solidFill>
              <a:latin typeface="+mj-lt"/>
            </a:endParaRPr>
          </a:p>
        </p:txBody>
      </p:sp>
      <p:cxnSp>
        <p:nvCxnSpPr>
          <p:cNvPr id="47124" name="Straight Arrow Connector 33">
            <a:extLst>
              <a:ext uri="{FF2B5EF4-FFF2-40B4-BE49-F238E27FC236}">
                <a16:creationId xmlns:a16="http://schemas.microsoft.com/office/drawing/2014/main" id="{8E2F1D02-D9EE-48EE-88C4-9BB174CE5513}"/>
              </a:ext>
            </a:extLst>
          </p:cNvPr>
          <p:cNvCxnSpPr>
            <a:cxnSpLocks noChangeShapeType="1"/>
          </p:cNvCxnSpPr>
          <p:nvPr/>
        </p:nvCxnSpPr>
        <p:spPr bwMode="auto">
          <a:xfrm>
            <a:off x="2135188" y="2574925"/>
            <a:ext cx="0" cy="3024188"/>
          </a:xfrm>
          <a:prstGeom prst="straightConnector1">
            <a:avLst/>
          </a:prstGeom>
          <a:noFill/>
          <a:ln w="5715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TextBox 34">
            <a:extLst>
              <a:ext uri="{FF2B5EF4-FFF2-40B4-BE49-F238E27FC236}">
                <a16:creationId xmlns:a16="http://schemas.microsoft.com/office/drawing/2014/main" id="{A13D4D25-5A98-4D75-A5E2-504777570A67}"/>
              </a:ext>
            </a:extLst>
          </p:cNvPr>
          <p:cNvSpPr txBox="1"/>
          <p:nvPr/>
        </p:nvSpPr>
        <p:spPr>
          <a:xfrm rot="16200000">
            <a:off x="1126332" y="3734871"/>
            <a:ext cx="1555750" cy="369332"/>
          </a:xfrm>
          <a:prstGeom prst="rect">
            <a:avLst/>
          </a:prstGeom>
          <a:noFill/>
        </p:spPr>
        <p:txBody>
          <a:bodyPr>
            <a:spAutoFit/>
          </a:bodyPr>
          <a:lstStyle/>
          <a:p>
            <a:pPr>
              <a:defRPr/>
            </a:pPr>
            <a:r>
              <a:rPr lang="de-AT" b="1" dirty="0" err="1">
                <a:latin typeface="+mj-lt"/>
              </a:rPr>
              <a:t>Stability</a:t>
            </a:r>
            <a:endParaRPr lang="de-AT" b="1" dirty="0">
              <a:latin typeface="+mj-lt"/>
            </a:endParaRPr>
          </a:p>
        </p:txBody>
      </p:sp>
      <p:pic>
        <p:nvPicPr>
          <p:cNvPr id="37" name="Picture 36">
            <a:extLst>
              <a:ext uri="{FF2B5EF4-FFF2-40B4-BE49-F238E27FC236}">
                <a16:creationId xmlns:a16="http://schemas.microsoft.com/office/drawing/2014/main" id="{315EB9DC-48C3-4BB2-80B7-298BC6EF0283}"/>
              </a:ext>
            </a:extLst>
          </p:cNvPr>
          <p:cNvPicPr/>
          <p:nvPr/>
        </p:nvPicPr>
        <p:blipFill rotWithShape="1">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l="40854" t="66574" r="54996" b="25060"/>
          <a:stretch/>
        </p:blipFill>
        <p:spPr bwMode="auto">
          <a:xfrm>
            <a:off x="3286125" y="3754914"/>
            <a:ext cx="432048" cy="427310"/>
          </a:xfrm>
          <a:prstGeom prst="ellipse">
            <a:avLst/>
          </a:prstGeom>
          <a:solidFill>
            <a:srgbClr val="0000FF"/>
          </a:solidFill>
          <a:ln>
            <a:solidFill>
              <a:srgbClr val="0000FF"/>
            </a:solidFill>
          </a:ln>
          <a:effectLst>
            <a:innerShdw blurRad="63500" dist="50800" dir="16200000">
              <a:schemeClr val="accent6">
                <a:lumMod val="20000"/>
                <a:lumOff val="80000"/>
                <a:alpha val="50000"/>
              </a:schemeClr>
            </a:innerShdw>
          </a:effectLst>
          <a:extLst/>
        </p:spPr>
      </p:pic>
      <p:pic>
        <p:nvPicPr>
          <p:cNvPr id="38" name="Picture 37">
            <a:extLst>
              <a:ext uri="{FF2B5EF4-FFF2-40B4-BE49-F238E27FC236}">
                <a16:creationId xmlns:a16="http://schemas.microsoft.com/office/drawing/2014/main" id="{58BF6512-6F6A-4B1A-B67A-37D24D2CEF97}"/>
              </a:ext>
            </a:extLst>
          </p:cNvPr>
          <p:cNvPicPr/>
          <p:nvPr/>
        </p:nvPicPr>
        <p:blipFill rotWithShape="1">
          <a:blip r:embed="rId2" cstate="print">
            <a:extLst>
              <a:ext uri="{28A0092B-C50C-407E-A947-70E740481C1C}">
                <a14:useLocalDpi xmlns:a14="http://schemas.microsoft.com/office/drawing/2010/main" val="0"/>
              </a:ext>
            </a:extLst>
          </a:blip>
          <a:srcRect l="40854" t="66574" r="54996" b="25060"/>
          <a:stretch/>
        </p:blipFill>
        <p:spPr bwMode="auto">
          <a:xfrm>
            <a:off x="4705226" y="3599817"/>
            <a:ext cx="432048" cy="427310"/>
          </a:xfrm>
          <a:prstGeom prst="ellipse">
            <a:avLst/>
          </a:prstGeom>
          <a:noFill/>
          <a:ln>
            <a:noFill/>
          </a:ln>
          <a:extLst/>
        </p:spPr>
      </p:pic>
      <p:pic>
        <p:nvPicPr>
          <p:cNvPr id="39" name="Picture 38">
            <a:extLst>
              <a:ext uri="{FF2B5EF4-FFF2-40B4-BE49-F238E27FC236}">
                <a16:creationId xmlns:a16="http://schemas.microsoft.com/office/drawing/2014/main" id="{4B884862-A920-4F55-87A6-BC0331774F29}"/>
              </a:ext>
            </a:extLst>
          </p:cNvPr>
          <p:cNvPicPr/>
          <p:nvPr/>
        </p:nvPicPr>
        <p:blipFill rotWithShape="1">
          <a:blip r:embed="rId2" cstate="print">
            <a:extLst>
              <a:ext uri="{28A0092B-C50C-407E-A947-70E740481C1C}">
                <a14:useLocalDpi xmlns:a14="http://schemas.microsoft.com/office/drawing/2010/main" val="0"/>
              </a:ext>
            </a:extLst>
          </a:blip>
          <a:srcRect l="40854" t="66574" r="54996" b="25060"/>
          <a:stretch/>
        </p:blipFill>
        <p:spPr bwMode="auto">
          <a:xfrm>
            <a:off x="5375920" y="3290621"/>
            <a:ext cx="432048" cy="427310"/>
          </a:xfrm>
          <a:prstGeom prst="ellipse">
            <a:avLst/>
          </a:prstGeom>
          <a:noFill/>
          <a:ln>
            <a:noFill/>
          </a:ln>
          <a:extLst/>
        </p:spPr>
      </p:pic>
      <p:pic>
        <p:nvPicPr>
          <p:cNvPr id="40" name="Picture 39">
            <a:extLst>
              <a:ext uri="{FF2B5EF4-FFF2-40B4-BE49-F238E27FC236}">
                <a16:creationId xmlns:a16="http://schemas.microsoft.com/office/drawing/2014/main" id="{B4BF224C-B939-4B09-9119-2F475E977479}"/>
              </a:ext>
            </a:extLst>
          </p:cNvPr>
          <p:cNvPicPr/>
          <p:nvPr/>
        </p:nvPicPr>
        <p:blipFill rotWithShape="1">
          <a:blip r:embed="rId3" cstate="print">
            <a:extLst>
              <a:ext uri="{28A0092B-C50C-407E-A947-70E740481C1C}">
                <a14:useLocalDpi xmlns:a14="http://schemas.microsoft.com/office/drawing/2010/main" val="0"/>
              </a:ext>
            </a:extLst>
          </a:blip>
          <a:srcRect l="40854" t="66574" r="54996" b="25060"/>
          <a:stretch/>
        </p:blipFill>
        <p:spPr bwMode="auto">
          <a:xfrm>
            <a:off x="6403082" y="3706540"/>
            <a:ext cx="432048" cy="427310"/>
          </a:xfrm>
          <a:prstGeom prst="ellipse">
            <a:avLst/>
          </a:prstGeom>
          <a:noFill/>
          <a:ln>
            <a:noFill/>
          </a:ln>
          <a:effectLst>
            <a:innerShdw blurRad="520700">
              <a:srgbClr val="FF0000"/>
            </a:innerShdw>
          </a:effectLst>
          <a:extLst/>
        </p:spPr>
      </p:pic>
      <p:sp>
        <p:nvSpPr>
          <p:cNvPr id="41" name="TextBox 40">
            <a:extLst>
              <a:ext uri="{FF2B5EF4-FFF2-40B4-BE49-F238E27FC236}">
                <a16:creationId xmlns:a16="http://schemas.microsoft.com/office/drawing/2014/main" id="{A48CA59B-00C3-4B3C-ADB9-0FD0EBBF2EFE}"/>
              </a:ext>
            </a:extLst>
          </p:cNvPr>
          <p:cNvSpPr txBox="1"/>
          <p:nvPr/>
        </p:nvSpPr>
        <p:spPr>
          <a:xfrm>
            <a:off x="3132139" y="4284664"/>
            <a:ext cx="1152525" cy="369887"/>
          </a:xfrm>
          <a:prstGeom prst="rect">
            <a:avLst/>
          </a:prstGeom>
          <a:noFill/>
        </p:spPr>
        <p:txBody>
          <a:bodyPr>
            <a:spAutoFit/>
          </a:bodyPr>
          <a:lstStyle/>
          <a:p>
            <a:pPr>
              <a:defRPr/>
            </a:pPr>
            <a:r>
              <a:rPr lang="de-AT" dirty="0">
                <a:latin typeface="+mj-lt"/>
              </a:rPr>
              <a:t>Ice </a:t>
            </a:r>
            <a:r>
              <a:rPr lang="de-AT" dirty="0" err="1">
                <a:latin typeface="+mj-lt"/>
              </a:rPr>
              <a:t>ages</a:t>
            </a:r>
            <a:endParaRPr lang="de-AT" dirty="0">
              <a:latin typeface="+mj-lt"/>
            </a:endParaRPr>
          </a:p>
        </p:txBody>
      </p:sp>
      <p:sp>
        <p:nvSpPr>
          <p:cNvPr id="47131" name="Freeform 23">
            <a:extLst>
              <a:ext uri="{FF2B5EF4-FFF2-40B4-BE49-F238E27FC236}">
                <a16:creationId xmlns:a16="http://schemas.microsoft.com/office/drawing/2014/main" id="{4BAAABD0-3DF2-4829-9217-1A0328CA7F96}"/>
              </a:ext>
            </a:extLst>
          </p:cNvPr>
          <p:cNvSpPr>
            <a:spLocks/>
          </p:cNvSpPr>
          <p:nvPr/>
        </p:nvSpPr>
        <p:spPr bwMode="auto">
          <a:xfrm>
            <a:off x="3708401" y="3333751"/>
            <a:ext cx="862013" cy="373063"/>
          </a:xfrm>
          <a:custGeom>
            <a:avLst/>
            <a:gdLst>
              <a:gd name="T0" fmla="*/ 0 w 796324"/>
              <a:gd name="T1" fmla="*/ 13607096 h 347166"/>
              <a:gd name="T2" fmla="*/ 26751588 w 796324"/>
              <a:gd name="T3" fmla="*/ 435264 h 347166"/>
              <a:gd name="T4" fmla="*/ 44140161 w 796324"/>
              <a:gd name="T5" fmla="*/ 3192119 h 347166"/>
              <a:gd name="T6" fmla="*/ 42802534 w 796324"/>
              <a:gd name="T7" fmla="*/ 3498452 h 3471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6324" h="347166">
                <a:moveTo>
                  <a:pt x="0" y="347166"/>
                </a:moveTo>
                <a:cubicBezTo>
                  <a:pt x="169984" y="201279"/>
                  <a:pt x="339969" y="55392"/>
                  <a:pt x="468923" y="11105"/>
                </a:cubicBezTo>
                <a:cubicBezTo>
                  <a:pt x="597877" y="-33182"/>
                  <a:pt x="726831" y="68417"/>
                  <a:pt x="773723" y="81443"/>
                </a:cubicBezTo>
                <a:cubicBezTo>
                  <a:pt x="820615" y="94469"/>
                  <a:pt x="785446" y="91864"/>
                  <a:pt x="750277" y="89259"/>
                </a:cubicBezTo>
              </a:path>
            </a:pathLst>
          </a:custGeom>
          <a:noFill/>
          <a:ln w="28575" cap="flat" cmpd="sng" algn="ctr">
            <a:solidFill>
              <a:srgbClr val="0033CC"/>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7132" name="Isosceles Triangle 26">
            <a:extLst>
              <a:ext uri="{FF2B5EF4-FFF2-40B4-BE49-F238E27FC236}">
                <a16:creationId xmlns:a16="http://schemas.microsoft.com/office/drawing/2014/main" id="{22987523-8745-4DE1-A9DB-48BC4788CB5D}"/>
              </a:ext>
            </a:extLst>
          </p:cNvPr>
          <p:cNvSpPr>
            <a:spLocks noChangeArrowheads="1"/>
          </p:cNvSpPr>
          <p:nvPr/>
        </p:nvSpPr>
        <p:spPr bwMode="auto">
          <a:xfrm rot="7010799">
            <a:off x="4599926" y="3376151"/>
            <a:ext cx="166688" cy="223838"/>
          </a:xfrm>
          <a:prstGeom prst="triangle">
            <a:avLst>
              <a:gd name="adj" fmla="val 50000"/>
            </a:avLst>
          </a:prstGeom>
          <a:solidFill>
            <a:srgbClr val="FF0000"/>
          </a:solidFill>
          <a:ln w="9525" algn="ctr">
            <a:solidFill>
              <a:schemeClr val="tx1"/>
            </a:solidFill>
            <a:round/>
            <a:headEnd/>
            <a:tailEnd/>
          </a:ln>
        </p:spPr>
        <p:txBody>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0"/>
              </a:spcBef>
              <a:buFontTx/>
              <a:buNone/>
            </a:pPr>
            <a:endParaRPr lang="de-AT" altLang="de-DE" sz="2400">
              <a:solidFill>
                <a:schemeClr val="tx1"/>
              </a:solidFill>
              <a:latin typeface="Times New Roman" panose="02020603050405020304" pitchFamily="18" charset="0"/>
            </a:endParaRPr>
          </a:p>
        </p:txBody>
      </p:sp>
      <p:sp>
        <p:nvSpPr>
          <p:cNvPr id="47133" name="Isosceles Triangle 27">
            <a:extLst>
              <a:ext uri="{FF2B5EF4-FFF2-40B4-BE49-F238E27FC236}">
                <a16:creationId xmlns:a16="http://schemas.microsoft.com/office/drawing/2014/main" id="{1FD24FDC-D968-4EEF-9F6C-9BAA9B2E194B}"/>
              </a:ext>
            </a:extLst>
          </p:cNvPr>
          <p:cNvSpPr>
            <a:spLocks noChangeArrowheads="1"/>
          </p:cNvSpPr>
          <p:nvPr/>
        </p:nvSpPr>
        <p:spPr bwMode="auto">
          <a:xfrm rot="13412272">
            <a:off x="3624263" y="3556000"/>
            <a:ext cx="203200" cy="242888"/>
          </a:xfrm>
          <a:prstGeom prst="triangle">
            <a:avLst>
              <a:gd name="adj" fmla="val 50000"/>
            </a:avLst>
          </a:prstGeom>
          <a:solidFill>
            <a:srgbClr val="0000FF"/>
          </a:solidFill>
          <a:ln w="9525" algn="ctr">
            <a:solidFill>
              <a:schemeClr val="tx1"/>
            </a:solidFill>
            <a:round/>
            <a:headEnd/>
            <a:tailEnd/>
          </a:ln>
        </p:spPr>
        <p:txBody>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0"/>
              </a:spcBef>
              <a:buFontTx/>
              <a:buNone/>
            </a:pPr>
            <a:endParaRPr lang="de-AT" altLang="de-DE" sz="2400">
              <a:solidFill>
                <a:schemeClr val="tx1"/>
              </a:solidFill>
              <a:latin typeface="Times New Roman" panose="02020603050405020304" pitchFamily="18" charset="0"/>
            </a:endParaRPr>
          </a:p>
        </p:txBody>
      </p:sp>
      <p:sp>
        <p:nvSpPr>
          <p:cNvPr id="46" name="TextBox 45">
            <a:extLst>
              <a:ext uri="{FF2B5EF4-FFF2-40B4-BE49-F238E27FC236}">
                <a16:creationId xmlns:a16="http://schemas.microsoft.com/office/drawing/2014/main" id="{95518D35-8B41-49B0-9A75-B7CBDD2BD907}"/>
              </a:ext>
            </a:extLst>
          </p:cNvPr>
          <p:cNvSpPr txBox="1"/>
          <p:nvPr/>
        </p:nvSpPr>
        <p:spPr>
          <a:xfrm>
            <a:off x="3347082" y="2347140"/>
            <a:ext cx="1558925" cy="738664"/>
          </a:xfrm>
          <a:prstGeom prst="rect">
            <a:avLst/>
          </a:prstGeom>
          <a:noFill/>
        </p:spPr>
        <p:txBody>
          <a:bodyPr>
            <a:spAutoFit/>
          </a:bodyPr>
          <a:lstStyle/>
          <a:p>
            <a:pPr algn="ctr">
              <a:defRPr/>
            </a:pPr>
            <a:r>
              <a:rPr lang="de-AT" sz="1400" dirty="0" err="1">
                <a:latin typeface="+mj-lt"/>
              </a:rPr>
              <a:t>Astronomically</a:t>
            </a:r>
            <a:r>
              <a:rPr lang="de-AT" sz="1400" dirty="0">
                <a:latin typeface="+mj-lt"/>
              </a:rPr>
              <a:t> </a:t>
            </a:r>
            <a:r>
              <a:rPr lang="de-AT" sz="1400" dirty="0" err="1">
                <a:latin typeface="+mj-lt"/>
              </a:rPr>
              <a:t>induced</a:t>
            </a:r>
            <a:r>
              <a:rPr lang="de-AT" sz="1400" dirty="0">
                <a:latin typeface="+mj-lt"/>
              </a:rPr>
              <a:t> </a:t>
            </a:r>
            <a:r>
              <a:rPr lang="de-AT" sz="1400" dirty="0" err="1">
                <a:latin typeface="+mj-lt"/>
              </a:rPr>
              <a:t>climate</a:t>
            </a:r>
            <a:r>
              <a:rPr lang="de-AT" sz="1400" dirty="0">
                <a:latin typeface="+mj-lt"/>
              </a:rPr>
              <a:t> </a:t>
            </a:r>
            <a:r>
              <a:rPr lang="de-AT" sz="1400" dirty="0" err="1">
                <a:latin typeface="+mj-lt"/>
              </a:rPr>
              <a:t>shifts</a:t>
            </a:r>
            <a:endParaRPr lang="de-AT" sz="1400" dirty="0">
              <a:latin typeface="+mj-lt"/>
            </a:endParaRPr>
          </a:p>
        </p:txBody>
      </p:sp>
      <p:sp>
        <p:nvSpPr>
          <p:cNvPr id="47" name="TextBox 46">
            <a:extLst>
              <a:ext uri="{FF2B5EF4-FFF2-40B4-BE49-F238E27FC236}">
                <a16:creationId xmlns:a16="http://schemas.microsoft.com/office/drawing/2014/main" id="{A8ACE698-C111-4226-A258-84AB6E529187}"/>
              </a:ext>
            </a:extLst>
          </p:cNvPr>
          <p:cNvSpPr txBox="1"/>
          <p:nvPr/>
        </p:nvSpPr>
        <p:spPr>
          <a:xfrm>
            <a:off x="4921251" y="2276475"/>
            <a:ext cx="1685925" cy="738664"/>
          </a:xfrm>
          <a:prstGeom prst="rect">
            <a:avLst/>
          </a:prstGeom>
          <a:noFill/>
        </p:spPr>
        <p:txBody>
          <a:bodyPr>
            <a:spAutoFit/>
          </a:bodyPr>
          <a:lstStyle/>
          <a:p>
            <a:pPr algn="ctr">
              <a:defRPr/>
            </a:pPr>
            <a:r>
              <a:rPr lang="de-AT" sz="1400" dirty="0">
                <a:latin typeface="+mj-lt"/>
              </a:rPr>
              <a:t>GHG </a:t>
            </a:r>
            <a:r>
              <a:rPr lang="de-AT" sz="1400" dirty="0" err="1">
                <a:latin typeface="+mj-lt"/>
              </a:rPr>
              <a:t>accumulation</a:t>
            </a:r>
            <a:r>
              <a:rPr lang="de-AT" sz="1400" dirty="0">
                <a:latin typeface="+mj-lt"/>
              </a:rPr>
              <a:t> </a:t>
            </a:r>
            <a:r>
              <a:rPr lang="de-AT" sz="1400" dirty="0" err="1">
                <a:latin typeface="+mj-lt"/>
              </a:rPr>
              <a:t>over</a:t>
            </a:r>
            <a:r>
              <a:rPr lang="de-AT" sz="1400" dirty="0">
                <a:latin typeface="+mj-lt"/>
              </a:rPr>
              <a:t> </a:t>
            </a:r>
            <a:r>
              <a:rPr lang="de-AT" sz="1400" dirty="0" err="1">
                <a:latin typeface="+mj-lt"/>
              </a:rPr>
              <a:t>the</a:t>
            </a:r>
            <a:r>
              <a:rPr lang="de-AT" sz="1400" dirty="0">
                <a:latin typeface="+mj-lt"/>
              </a:rPr>
              <a:t> last 100 </a:t>
            </a:r>
            <a:r>
              <a:rPr lang="de-AT" sz="1400" dirty="0" err="1">
                <a:latin typeface="+mj-lt"/>
              </a:rPr>
              <a:t>years</a:t>
            </a:r>
            <a:endParaRPr lang="de-AT" sz="1400" dirty="0">
              <a:latin typeface="+mj-lt"/>
            </a:endParaRPr>
          </a:p>
        </p:txBody>
      </p:sp>
      <p:cxnSp>
        <p:nvCxnSpPr>
          <p:cNvPr id="47136" name="Straight Arrow Connector 33">
            <a:extLst>
              <a:ext uri="{FF2B5EF4-FFF2-40B4-BE49-F238E27FC236}">
                <a16:creationId xmlns:a16="http://schemas.microsoft.com/office/drawing/2014/main" id="{A2216C7C-8F4C-44CE-AE88-D67151BF73BB}"/>
              </a:ext>
            </a:extLst>
          </p:cNvPr>
          <p:cNvCxnSpPr>
            <a:cxnSpLocks noChangeShapeType="1"/>
          </p:cNvCxnSpPr>
          <p:nvPr/>
        </p:nvCxnSpPr>
        <p:spPr bwMode="auto">
          <a:xfrm flipV="1">
            <a:off x="5087939" y="3562351"/>
            <a:ext cx="236537" cy="92075"/>
          </a:xfrm>
          <a:prstGeom prst="straightConnector1">
            <a:avLst/>
          </a:prstGeom>
          <a:noFill/>
          <a:ln w="28575"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137" name="Isosceles Triangle 38">
            <a:extLst>
              <a:ext uri="{FF2B5EF4-FFF2-40B4-BE49-F238E27FC236}">
                <a16:creationId xmlns:a16="http://schemas.microsoft.com/office/drawing/2014/main" id="{FD7E6BDE-094B-4326-99D7-E916067E9ABF}"/>
              </a:ext>
            </a:extLst>
          </p:cNvPr>
          <p:cNvSpPr>
            <a:spLocks noChangeArrowheads="1"/>
          </p:cNvSpPr>
          <p:nvPr/>
        </p:nvSpPr>
        <p:spPr bwMode="auto">
          <a:xfrm rot="7959583">
            <a:off x="6266657" y="3564732"/>
            <a:ext cx="166688" cy="225425"/>
          </a:xfrm>
          <a:prstGeom prst="triangle">
            <a:avLst>
              <a:gd name="adj" fmla="val 50000"/>
            </a:avLst>
          </a:prstGeom>
          <a:solidFill>
            <a:srgbClr val="FF0000"/>
          </a:solidFill>
          <a:ln w="9525" algn="ctr">
            <a:solidFill>
              <a:schemeClr val="tx1"/>
            </a:solidFill>
            <a:round/>
            <a:headEnd/>
            <a:tailEnd/>
          </a:ln>
        </p:spPr>
        <p:txBody>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0"/>
              </a:spcBef>
              <a:buFontTx/>
              <a:buNone/>
            </a:pPr>
            <a:endParaRPr lang="de-AT" altLang="de-DE" sz="2400">
              <a:solidFill>
                <a:schemeClr val="tx1"/>
              </a:solidFill>
              <a:latin typeface="Times New Roman" panose="02020603050405020304" pitchFamily="18" charset="0"/>
            </a:endParaRPr>
          </a:p>
        </p:txBody>
      </p:sp>
      <p:sp>
        <p:nvSpPr>
          <p:cNvPr id="47138" name="Isosceles Triangle 38">
            <a:extLst>
              <a:ext uri="{FF2B5EF4-FFF2-40B4-BE49-F238E27FC236}">
                <a16:creationId xmlns:a16="http://schemas.microsoft.com/office/drawing/2014/main" id="{D9D9554E-791D-470B-B2F7-6F204ED060A3}"/>
              </a:ext>
            </a:extLst>
          </p:cNvPr>
          <p:cNvSpPr>
            <a:spLocks noChangeArrowheads="1"/>
          </p:cNvSpPr>
          <p:nvPr/>
        </p:nvSpPr>
        <p:spPr bwMode="auto">
          <a:xfrm rot="3856045">
            <a:off x="5214144" y="3440907"/>
            <a:ext cx="166688" cy="225425"/>
          </a:xfrm>
          <a:prstGeom prst="triangle">
            <a:avLst>
              <a:gd name="adj" fmla="val 50000"/>
            </a:avLst>
          </a:prstGeom>
          <a:solidFill>
            <a:srgbClr val="FF0000"/>
          </a:solidFill>
          <a:ln w="9525" algn="ctr">
            <a:solidFill>
              <a:schemeClr val="tx1"/>
            </a:solidFill>
            <a:round/>
            <a:headEnd/>
            <a:tailEnd/>
          </a:ln>
        </p:spPr>
        <p:txBody>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0"/>
              </a:spcBef>
              <a:buFontTx/>
              <a:buNone/>
            </a:pPr>
            <a:endParaRPr lang="de-AT" altLang="de-DE" sz="2400">
              <a:solidFill>
                <a:schemeClr val="tx1"/>
              </a:solidFill>
              <a:latin typeface="Times New Roman" panose="02020603050405020304" pitchFamily="18" charset="0"/>
            </a:endParaRPr>
          </a:p>
        </p:txBody>
      </p:sp>
      <p:sp>
        <p:nvSpPr>
          <p:cNvPr id="47139" name="Freeform 41">
            <a:extLst>
              <a:ext uri="{FF2B5EF4-FFF2-40B4-BE49-F238E27FC236}">
                <a16:creationId xmlns:a16="http://schemas.microsoft.com/office/drawing/2014/main" id="{F08741A2-B1E6-4D9F-90E5-2DAFEEA7CD85}"/>
              </a:ext>
            </a:extLst>
          </p:cNvPr>
          <p:cNvSpPr>
            <a:spLocks/>
          </p:cNvSpPr>
          <p:nvPr/>
        </p:nvSpPr>
        <p:spPr bwMode="auto">
          <a:xfrm>
            <a:off x="5810250" y="3376614"/>
            <a:ext cx="647700" cy="390525"/>
          </a:xfrm>
          <a:custGeom>
            <a:avLst/>
            <a:gdLst>
              <a:gd name="T0" fmla="*/ 0 w 647700"/>
              <a:gd name="T1" fmla="*/ 0 h 390525"/>
              <a:gd name="T2" fmla="*/ 238125 w 647700"/>
              <a:gd name="T3" fmla="*/ 80963 h 390525"/>
              <a:gd name="T4" fmla="*/ 409575 w 647700"/>
              <a:gd name="T5" fmla="*/ 176213 h 390525"/>
              <a:gd name="T6" fmla="*/ 647700 w 647700"/>
              <a:gd name="T7" fmla="*/ 390525 h 3905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7700" h="390525">
                <a:moveTo>
                  <a:pt x="0" y="0"/>
                </a:moveTo>
                <a:cubicBezTo>
                  <a:pt x="84931" y="25797"/>
                  <a:pt x="169863" y="51594"/>
                  <a:pt x="238125" y="80963"/>
                </a:cubicBezTo>
                <a:cubicBezTo>
                  <a:pt x="306388" y="110332"/>
                  <a:pt x="341313" y="124619"/>
                  <a:pt x="409575" y="176213"/>
                </a:cubicBezTo>
                <a:cubicBezTo>
                  <a:pt x="477837" y="227807"/>
                  <a:pt x="562768" y="309166"/>
                  <a:pt x="647700" y="390525"/>
                </a:cubicBezTo>
              </a:path>
            </a:pathLst>
          </a:custGeom>
          <a:noFill/>
          <a:ln w="28575" cap="flat" cmpd="sng" algn="ctr">
            <a:solidFill>
              <a:srgbClr val="FF0000"/>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cxnSp>
        <p:nvCxnSpPr>
          <p:cNvPr id="47140" name="Straight Arrow Connector 51">
            <a:extLst>
              <a:ext uri="{FF2B5EF4-FFF2-40B4-BE49-F238E27FC236}">
                <a16:creationId xmlns:a16="http://schemas.microsoft.com/office/drawing/2014/main" id="{B5730779-F8D0-4548-BF85-051465DE7CA2}"/>
              </a:ext>
            </a:extLst>
          </p:cNvPr>
          <p:cNvCxnSpPr>
            <a:cxnSpLocks noChangeShapeType="1"/>
          </p:cNvCxnSpPr>
          <p:nvPr/>
        </p:nvCxnSpPr>
        <p:spPr bwMode="auto">
          <a:xfrm flipH="1">
            <a:off x="5159376" y="2852738"/>
            <a:ext cx="138113" cy="576262"/>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141" name="Straight Arrow Connector 54">
            <a:extLst>
              <a:ext uri="{FF2B5EF4-FFF2-40B4-BE49-F238E27FC236}">
                <a16:creationId xmlns:a16="http://schemas.microsoft.com/office/drawing/2014/main" id="{B870A901-7861-43DF-891C-49D0703FCD5C}"/>
              </a:ext>
            </a:extLst>
          </p:cNvPr>
          <p:cNvCxnSpPr>
            <a:cxnSpLocks noChangeShapeType="1"/>
          </p:cNvCxnSpPr>
          <p:nvPr/>
        </p:nvCxnSpPr>
        <p:spPr bwMode="auto">
          <a:xfrm>
            <a:off x="3648075" y="3141663"/>
            <a:ext cx="234950" cy="23495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142" name="TextBox 45">
            <a:extLst>
              <a:ext uri="{FF2B5EF4-FFF2-40B4-BE49-F238E27FC236}">
                <a16:creationId xmlns:a16="http://schemas.microsoft.com/office/drawing/2014/main" id="{88D868CC-44B9-4546-88DA-1D20491BD6C0}"/>
              </a:ext>
            </a:extLst>
          </p:cNvPr>
          <p:cNvSpPr txBox="1">
            <a:spLocks noChangeArrowheads="1"/>
          </p:cNvSpPr>
          <p:nvPr/>
        </p:nvSpPr>
        <p:spPr bwMode="auto">
          <a:xfrm>
            <a:off x="6592889" y="3081339"/>
            <a:ext cx="511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0"/>
              </a:spcBef>
              <a:buFontTx/>
              <a:buNone/>
            </a:pPr>
            <a:r>
              <a:rPr lang="de-AT" altLang="de-DE" sz="4000" b="1">
                <a:solidFill>
                  <a:srgbClr val="FF0000"/>
                </a:solidFill>
                <a:latin typeface="Times New Roman" panose="02020603050405020304" pitchFamily="18" charset="0"/>
              </a:rPr>
              <a:t>?</a:t>
            </a:r>
          </a:p>
        </p:txBody>
      </p:sp>
      <p:sp>
        <p:nvSpPr>
          <p:cNvPr id="58" name="TextBox 57">
            <a:extLst>
              <a:ext uri="{FF2B5EF4-FFF2-40B4-BE49-F238E27FC236}">
                <a16:creationId xmlns:a16="http://schemas.microsoft.com/office/drawing/2014/main" id="{4D4329AB-8DE9-4748-AFD4-D4DDDABF3498}"/>
              </a:ext>
            </a:extLst>
          </p:cNvPr>
          <p:cNvSpPr txBox="1"/>
          <p:nvPr/>
        </p:nvSpPr>
        <p:spPr>
          <a:xfrm>
            <a:off x="6350001" y="4322764"/>
            <a:ext cx="1871663" cy="369887"/>
          </a:xfrm>
          <a:prstGeom prst="rect">
            <a:avLst/>
          </a:prstGeom>
          <a:noFill/>
        </p:spPr>
        <p:txBody>
          <a:bodyPr>
            <a:spAutoFit/>
          </a:bodyPr>
          <a:lstStyle/>
          <a:p>
            <a:pPr>
              <a:defRPr/>
            </a:pPr>
            <a:r>
              <a:rPr lang="de-AT" b="1" dirty="0">
                <a:solidFill>
                  <a:srgbClr val="FF0000"/>
                </a:solidFill>
                <a:latin typeface="+mj-lt"/>
              </a:rPr>
              <a:t>hothouse earth</a:t>
            </a:r>
          </a:p>
        </p:txBody>
      </p:sp>
      <p:sp>
        <p:nvSpPr>
          <p:cNvPr id="59" name="TextBox 58">
            <a:extLst>
              <a:ext uri="{FF2B5EF4-FFF2-40B4-BE49-F238E27FC236}">
                <a16:creationId xmlns:a16="http://schemas.microsoft.com/office/drawing/2014/main" id="{A1E8AC72-5110-4BEF-BC2F-1DF08BE0C441}"/>
              </a:ext>
            </a:extLst>
          </p:cNvPr>
          <p:cNvSpPr txBox="1"/>
          <p:nvPr/>
        </p:nvSpPr>
        <p:spPr>
          <a:xfrm>
            <a:off x="4176713" y="4125913"/>
            <a:ext cx="1414462" cy="923330"/>
          </a:xfrm>
          <a:prstGeom prst="rect">
            <a:avLst/>
          </a:prstGeom>
          <a:noFill/>
        </p:spPr>
        <p:txBody>
          <a:bodyPr>
            <a:spAutoFit/>
          </a:bodyPr>
          <a:lstStyle/>
          <a:p>
            <a:pPr algn="ctr">
              <a:defRPr/>
            </a:pPr>
            <a:r>
              <a:rPr lang="de-AT" dirty="0">
                <a:latin typeface="+mj-lt"/>
              </a:rPr>
              <a:t>Warm </a:t>
            </a:r>
            <a:r>
              <a:rPr lang="de-AT" dirty="0" err="1">
                <a:latin typeface="+mj-lt"/>
              </a:rPr>
              <a:t>periods</a:t>
            </a:r>
            <a:br>
              <a:rPr lang="de-AT" dirty="0">
                <a:latin typeface="+mj-lt"/>
              </a:rPr>
            </a:br>
            <a:r>
              <a:rPr lang="de-AT" dirty="0" err="1">
                <a:latin typeface="+mj-lt"/>
              </a:rPr>
              <a:t>eg</a:t>
            </a:r>
            <a:r>
              <a:rPr lang="de-AT" dirty="0">
                <a:latin typeface="+mj-lt"/>
              </a:rPr>
              <a:t>. </a:t>
            </a:r>
            <a:r>
              <a:rPr lang="de-AT" dirty="0" err="1">
                <a:latin typeface="+mj-lt"/>
              </a:rPr>
              <a:t>holocene</a:t>
            </a:r>
            <a:endParaRPr lang="de-AT" dirty="0">
              <a:latin typeface="+mj-lt"/>
            </a:endParaRPr>
          </a:p>
        </p:txBody>
      </p:sp>
      <p:sp>
        <p:nvSpPr>
          <p:cNvPr id="44" name="TextBox 43">
            <a:extLst>
              <a:ext uri="{FF2B5EF4-FFF2-40B4-BE49-F238E27FC236}">
                <a16:creationId xmlns:a16="http://schemas.microsoft.com/office/drawing/2014/main" id="{CF363BF9-0C77-4818-9C1F-E0D3432FFBAC}"/>
              </a:ext>
            </a:extLst>
          </p:cNvPr>
          <p:cNvSpPr txBox="1"/>
          <p:nvPr/>
        </p:nvSpPr>
        <p:spPr>
          <a:xfrm>
            <a:off x="7691438" y="1844676"/>
            <a:ext cx="2976562" cy="646113"/>
          </a:xfrm>
          <a:prstGeom prst="rect">
            <a:avLst/>
          </a:prstGeom>
          <a:noFill/>
        </p:spPr>
        <p:txBody>
          <a:bodyPr>
            <a:spAutoFit/>
          </a:bodyPr>
          <a:lstStyle/>
          <a:p>
            <a:pPr>
              <a:defRPr/>
            </a:pPr>
            <a:r>
              <a:rPr lang="de-AT" dirty="0">
                <a:latin typeface="+mj-lt"/>
              </a:rPr>
              <a:t> Steffen et al. 2018, </a:t>
            </a:r>
            <a:br>
              <a:rPr lang="de-AT" dirty="0">
                <a:latin typeface="+mj-lt"/>
              </a:rPr>
            </a:br>
            <a:r>
              <a:rPr lang="de-AT" dirty="0" err="1">
                <a:latin typeface="+mj-lt"/>
              </a:rPr>
              <a:t>strongly</a:t>
            </a:r>
            <a:r>
              <a:rPr lang="de-AT" dirty="0">
                <a:latin typeface="+mj-lt"/>
              </a:rPr>
              <a:t> </a:t>
            </a:r>
            <a:r>
              <a:rPr lang="de-AT" dirty="0" err="1">
                <a:latin typeface="+mj-lt"/>
              </a:rPr>
              <a:t>simplified</a:t>
            </a:r>
            <a:endParaRPr lang="de-AT" dirty="0">
              <a:latin typeface="+mj-lt"/>
            </a:endParaRPr>
          </a:p>
        </p:txBody>
      </p:sp>
      <p:cxnSp>
        <p:nvCxnSpPr>
          <p:cNvPr id="47146" name="Straight Arrow Connector 10">
            <a:extLst>
              <a:ext uri="{FF2B5EF4-FFF2-40B4-BE49-F238E27FC236}">
                <a16:creationId xmlns:a16="http://schemas.microsoft.com/office/drawing/2014/main" id="{6630CB61-82DD-45AA-ABE4-BE86E703FF9A}"/>
              </a:ext>
            </a:extLst>
          </p:cNvPr>
          <p:cNvCxnSpPr>
            <a:cxnSpLocks noChangeShapeType="1"/>
          </p:cNvCxnSpPr>
          <p:nvPr/>
        </p:nvCxnSpPr>
        <p:spPr bwMode="auto">
          <a:xfrm>
            <a:off x="3502025" y="5332413"/>
            <a:ext cx="1873250" cy="0"/>
          </a:xfrm>
          <a:prstGeom prst="straightConnector1">
            <a:avLst/>
          </a:prstGeom>
          <a:noFill/>
          <a:ln w="9525" algn="ctr">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295652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84DCD157-DD05-447C-A3A3-39FFD3A8CA20}"/>
              </a:ext>
            </a:extLst>
          </p:cNvPr>
          <p:cNvSpPr>
            <a:spLocks noGrp="1" noChangeArrowheads="1"/>
          </p:cNvSpPr>
          <p:nvPr>
            <p:ph type="title"/>
          </p:nvPr>
        </p:nvSpPr>
        <p:spPr>
          <a:xfrm>
            <a:off x="790575" y="395861"/>
            <a:ext cx="11244543" cy="1325563"/>
          </a:xfrm>
        </p:spPr>
        <p:txBody>
          <a:bodyPr/>
          <a:lstStyle/>
          <a:p>
            <a:r>
              <a:rPr lang="de-AT" altLang="de-DE" dirty="0" err="1"/>
              <a:t>Decision</a:t>
            </a:r>
            <a:r>
              <a:rPr lang="de-AT" altLang="de-DE" dirty="0"/>
              <a:t> </a:t>
            </a:r>
            <a:r>
              <a:rPr lang="de-AT" altLang="de-DE" dirty="0" err="1"/>
              <a:t>we</a:t>
            </a:r>
            <a:r>
              <a:rPr lang="de-AT" altLang="de-DE" dirty="0"/>
              <a:t> </a:t>
            </a:r>
            <a:r>
              <a:rPr lang="de-AT" altLang="de-DE" dirty="0" err="1"/>
              <a:t>are</a:t>
            </a:r>
            <a:r>
              <a:rPr lang="de-AT" altLang="de-DE" dirty="0"/>
              <a:t> </a:t>
            </a:r>
            <a:r>
              <a:rPr lang="de-AT" altLang="de-DE" dirty="0" err="1"/>
              <a:t>taking</a:t>
            </a:r>
            <a:r>
              <a:rPr lang="de-AT" altLang="de-DE" dirty="0"/>
              <a:t> NOW</a:t>
            </a:r>
          </a:p>
        </p:txBody>
      </p:sp>
      <p:sp>
        <p:nvSpPr>
          <p:cNvPr id="3" name="Content Placeholder 2">
            <a:extLst>
              <a:ext uri="{FF2B5EF4-FFF2-40B4-BE49-F238E27FC236}">
                <a16:creationId xmlns:a16="http://schemas.microsoft.com/office/drawing/2014/main" id="{13DF111A-30F9-4463-9C5E-EEC2602C5B57}"/>
              </a:ext>
            </a:extLst>
          </p:cNvPr>
          <p:cNvSpPr>
            <a:spLocks noGrp="1"/>
          </p:cNvSpPr>
          <p:nvPr>
            <p:ph idx="1"/>
          </p:nvPr>
        </p:nvSpPr>
        <p:spPr>
          <a:xfrm>
            <a:off x="790575" y="1819274"/>
            <a:ext cx="10987768" cy="4302125"/>
          </a:xfrm>
        </p:spPr>
        <p:txBody>
          <a:bodyPr>
            <a:normAutofit lnSpcReduction="10000"/>
          </a:bodyPr>
          <a:lstStyle/>
          <a:p>
            <a:pPr>
              <a:defRPr/>
            </a:pPr>
            <a:r>
              <a:rPr lang="de-AT" sz="3200" dirty="0" err="1"/>
              <a:t>Stabilizing</a:t>
            </a:r>
            <a:r>
              <a:rPr lang="de-AT" sz="3200" dirty="0"/>
              <a:t> </a:t>
            </a:r>
            <a:r>
              <a:rPr lang="de-AT" sz="3200" dirty="0" err="1"/>
              <a:t>climate</a:t>
            </a:r>
            <a:r>
              <a:rPr lang="de-AT" sz="3200" dirty="0"/>
              <a:t> at 1,5°C  </a:t>
            </a:r>
            <a:r>
              <a:rPr lang="de-AT" sz="3200" dirty="0" err="1"/>
              <a:t>or</a:t>
            </a:r>
            <a:endParaRPr lang="de-AT" sz="3200" dirty="0"/>
          </a:p>
          <a:p>
            <a:pPr>
              <a:defRPr/>
            </a:pPr>
            <a:r>
              <a:rPr lang="de-AT" sz="3200" dirty="0"/>
              <a:t>Not </a:t>
            </a:r>
            <a:r>
              <a:rPr lang="de-AT" sz="3200" dirty="0" err="1"/>
              <a:t>stabilizing</a:t>
            </a:r>
            <a:r>
              <a:rPr lang="de-AT" sz="3200" dirty="0"/>
              <a:t> </a:t>
            </a:r>
            <a:r>
              <a:rPr lang="de-AT" sz="3200" dirty="0" err="1"/>
              <a:t>it</a:t>
            </a:r>
            <a:r>
              <a:rPr lang="de-AT" sz="3200" dirty="0"/>
              <a:t> </a:t>
            </a:r>
            <a:r>
              <a:rPr lang="de-AT" sz="3200" dirty="0">
                <a:sym typeface="Wingdings" panose="05000000000000000000" pitchFamily="2" charset="2"/>
              </a:rPr>
              <a:t> </a:t>
            </a:r>
            <a:r>
              <a:rPr lang="de-AT" sz="3200" dirty="0" err="1">
                <a:sym typeface="Wingdings" panose="05000000000000000000" pitchFamily="2" charset="2"/>
              </a:rPr>
              <a:t>continuous</a:t>
            </a:r>
            <a:r>
              <a:rPr lang="de-AT" sz="3200" dirty="0">
                <a:sym typeface="Wingdings" panose="05000000000000000000" pitchFamily="2" charset="2"/>
              </a:rPr>
              <a:t> </a:t>
            </a:r>
            <a:r>
              <a:rPr lang="de-AT" sz="3200" dirty="0" err="1">
                <a:sym typeface="Wingdings" panose="05000000000000000000" pitchFamily="2" charset="2"/>
              </a:rPr>
              <a:t>warming</a:t>
            </a:r>
            <a:r>
              <a:rPr lang="de-AT" sz="3200" dirty="0">
                <a:sym typeface="Wingdings" panose="05000000000000000000" pitchFamily="2" charset="2"/>
              </a:rPr>
              <a:t> (hot house </a:t>
            </a:r>
            <a:r>
              <a:rPr lang="de-AT" sz="3200" dirty="0" err="1">
                <a:sym typeface="Wingdings" panose="05000000000000000000" pitchFamily="2" charset="2"/>
              </a:rPr>
              <a:t>earth</a:t>
            </a:r>
            <a:r>
              <a:rPr lang="de-AT" dirty="0">
                <a:sym typeface="Wingdings" panose="05000000000000000000" pitchFamily="2" charset="2"/>
              </a:rPr>
              <a:t>)</a:t>
            </a:r>
          </a:p>
          <a:p>
            <a:pPr>
              <a:defRPr/>
            </a:pPr>
            <a:endParaRPr lang="de-AT" dirty="0">
              <a:sym typeface="Wingdings" panose="05000000000000000000" pitchFamily="2" charset="2"/>
            </a:endParaRPr>
          </a:p>
          <a:p>
            <a:pPr>
              <a:defRPr/>
            </a:pPr>
            <a:r>
              <a:rPr lang="de-AT" dirty="0">
                <a:sym typeface="Wingdings" panose="05000000000000000000" pitchFamily="2" charset="2"/>
              </a:rPr>
              <a:t>1,5°C will </a:t>
            </a:r>
            <a:r>
              <a:rPr lang="de-AT" dirty="0" err="1">
                <a:sym typeface="Wingdings" panose="05000000000000000000" pitchFamily="2" charset="2"/>
              </a:rPr>
              <a:t>be</a:t>
            </a:r>
            <a:r>
              <a:rPr lang="de-AT" dirty="0">
                <a:sym typeface="Wingdings" panose="05000000000000000000" pitchFamily="2" charset="2"/>
              </a:rPr>
              <a:t> </a:t>
            </a:r>
            <a:r>
              <a:rPr lang="de-AT" dirty="0" err="1">
                <a:sym typeface="Wingdings" panose="05000000000000000000" pitchFamily="2" charset="2"/>
              </a:rPr>
              <a:t>exceeded</a:t>
            </a:r>
            <a:r>
              <a:rPr lang="de-AT" dirty="0">
                <a:sym typeface="Wingdings" panose="05000000000000000000" pitchFamily="2" charset="2"/>
              </a:rPr>
              <a:t> in </a:t>
            </a:r>
            <a:r>
              <a:rPr lang="de-AT" dirty="0" err="1">
                <a:sym typeface="Wingdings" panose="05000000000000000000" pitchFamily="2" charset="2"/>
              </a:rPr>
              <a:t>the</a:t>
            </a:r>
            <a:r>
              <a:rPr lang="de-AT" dirty="0">
                <a:sym typeface="Wingdings" panose="05000000000000000000" pitchFamily="2" charset="2"/>
              </a:rPr>
              <a:t> </a:t>
            </a:r>
            <a:r>
              <a:rPr lang="de-AT" dirty="0" err="1">
                <a:sym typeface="Wingdings" panose="05000000000000000000" pitchFamily="2" charset="2"/>
              </a:rPr>
              <a:t>early</a:t>
            </a:r>
            <a:r>
              <a:rPr lang="de-AT" dirty="0">
                <a:sym typeface="Wingdings" panose="05000000000000000000" pitchFamily="2" charset="2"/>
              </a:rPr>
              <a:t> 2030ies</a:t>
            </a:r>
          </a:p>
          <a:p>
            <a:pPr>
              <a:defRPr/>
            </a:pPr>
            <a:r>
              <a:rPr lang="de-AT" dirty="0" err="1">
                <a:sym typeface="Wingdings" panose="05000000000000000000" pitchFamily="2" charset="2"/>
              </a:rPr>
              <a:t>Measures</a:t>
            </a:r>
            <a:r>
              <a:rPr lang="de-AT" dirty="0">
                <a:sym typeface="Wingdings" panose="05000000000000000000" pitchFamily="2" charset="2"/>
              </a:rPr>
              <a:t> </a:t>
            </a:r>
            <a:r>
              <a:rPr lang="de-AT" dirty="0" err="1">
                <a:sym typeface="Wingdings" panose="05000000000000000000" pitchFamily="2" charset="2"/>
              </a:rPr>
              <a:t>that</a:t>
            </a:r>
            <a:r>
              <a:rPr lang="de-AT" dirty="0">
                <a:sym typeface="Wingdings" panose="05000000000000000000" pitchFamily="2" charset="2"/>
              </a:rPr>
              <a:t> </a:t>
            </a:r>
            <a:r>
              <a:rPr lang="de-AT" dirty="0" err="1">
                <a:sym typeface="Wingdings" panose="05000000000000000000" pitchFamily="2" charset="2"/>
              </a:rPr>
              <a:t>take</a:t>
            </a:r>
            <a:r>
              <a:rPr lang="de-AT" dirty="0">
                <a:sym typeface="Wingdings" panose="05000000000000000000" pitchFamily="2" charset="2"/>
              </a:rPr>
              <a:t> </a:t>
            </a:r>
            <a:r>
              <a:rPr lang="de-AT" dirty="0" err="1">
                <a:sym typeface="Wingdings" panose="05000000000000000000" pitchFamily="2" charset="2"/>
              </a:rPr>
              <a:t>effect</a:t>
            </a:r>
            <a:r>
              <a:rPr lang="de-AT" dirty="0">
                <a:sym typeface="Wingdings" panose="05000000000000000000" pitchFamily="2" charset="2"/>
              </a:rPr>
              <a:t> </a:t>
            </a:r>
            <a:r>
              <a:rPr lang="de-AT" dirty="0" err="1">
                <a:sym typeface="Wingdings" panose="05000000000000000000" pitchFamily="2" charset="2"/>
              </a:rPr>
              <a:t>this</a:t>
            </a:r>
            <a:r>
              <a:rPr lang="de-AT" dirty="0">
                <a:sym typeface="Wingdings" panose="05000000000000000000" pitchFamily="2" charset="2"/>
              </a:rPr>
              <a:t> </a:t>
            </a:r>
            <a:r>
              <a:rPr lang="de-AT" dirty="0" err="1">
                <a:sym typeface="Wingdings" panose="05000000000000000000" pitchFamily="2" charset="2"/>
              </a:rPr>
              <a:t>decade</a:t>
            </a:r>
            <a:r>
              <a:rPr lang="de-AT" dirty="0">
                <a:sym typeface="Wingdings" panose="05000000000000000000" pitchFamily="2" charset="2"/>
              </a:rPr>
              <a:t> </a:t>
            </a:r>
            <a:r>
              <a:rPr lang="de-AT" dirty="0" err="1">
                <a:sym typeface="Wingdings" panose="05000000000000000000" pitchFamily="2" charset="2"/>
              </a:rPr>
              <a:t>are</a:t>
            </a:r>
            <a:r>
              <a:rPr lang="de-AT" dirty="0">
                <a:sym typeface="Wingdings" panose="05000000000000000000" pitchFamily="2" charset="2"/>
              </a:rPr>
              <a:t> </a:t>
            </a:r>
            <a:r>
              <a:rPr lang="de-AT" dirty="0" err="1">
                <a:sym typeface="Wingdings" panose="05000000000000000000" pitchFamily="2" charset="2"/>
              </a:rPr>
              <a:t>needed</a:t>
            </a:r>
            <a:endParaRPr lang="de-AT" dirty="0">
              <a:sym typeface="Wingdings" panose="05000000000000000000" pitchFamily="2" charset="2"/>
            </a:endParaRPr>
          </a:p>
          <a:p>
            <a:pPr>
              <a:defRPr/>
            </a:pPr>
            <a:endParaRPr lang="de-AT" dirty="0"/>
          </a:p>
          <a:p>
            <a:pPr>
              <a:buFont typeface="Wingdings" panose="05000000000000000000" pitchFamily="2" charset="2"/>
              <a:buChar char="v"/>
              <a:defRPr/>
            </a:pPr>
            <a:r>
              <a:rPr lang="de-AT" b="1" dirty="0">
                <a:sym typeface="Wingdings" panose="05000000000000000000" pitchFamily="2" charset="2"/>
              </a:rPr>
              <a:t>This </a:t>
            </a:r>
            <a:r>
              <a:rPr lang="de-AT" b="1" dirty="0" err="1">
                <a:sym typeface="Wingdings" panose="05000000000000000000" pitchFamily="2" charset="2"/>
              </a:rPr>
              <a:t>dimension</a:t>
            </a:r>
            <a:r>
              <a:rPr lang="de-AT" b="1" dirty="0">
                <a:sym typeface="Wingdings" panose="05000000000000000000" pitchFamily="2" charset="2"/>
              </a:rPr>
              <a:t> </a:t>
            </a:r>
            <a:r>
              <a:rPr lang="de-AT" b="1" dirty="0" err="1">
                <a:sym typeface="Wingdings" panose="05000000000000000000" pitchFamily="2" charset="2"/>
              </a:rPr>
              <a:t>makes</a:t>
            </a:r>
            <a:r>
              <a:rPr lang="de-AT" b="1" dirty="0">
                <a:sym typeface="Wingdings" panose="05000000000000000000" pitchFamily="2" charset="2"/>
              </a:rPr>
              <a:t> </a:t>
            </a:r>
            <a:r>
              <a:rPr lang="de-AT" b="1" dirty="0" err="1">
                <a:sym typeface="Wingdings" panose="05000000000000000000" pitchFamily="2" charset="2"/>
              </a:rPr>
              <a:t>climate</a:t>
            </a:r>
            <a:r>
              <a:rPr lang="de-AT" b="1" dirty="0">
                <a:sym typeface="Wingdings" panose="05000000000000000000" pitchFamily="2" charset="2"/>
              </a:rPr>
              <a:t> </a:t>
            </a:r>
            <a:r>
              <a:rPr lang="de-AT" b="1" dirty="0" err="1">
                <a:sym typeface="Wingdings" panose="05000000000000000000" pitchFamily="2" charset="2"/>
              </a:rPr>
              <a:t>issue</a:t>
            </a:r>
            <a:r>
              <a:rPr lang="de-AT" b="1" dirty="0">
                <a:sym typeface="Wingdings" panose="05000000000000000000" pitchFamily="2" charset="2"/>
              </a:rPr>
              <a:t> </a:t>
            </a:r>
            <a:r>
              <a:rPr lang="de-AT" b="1" dirty="0" err="1">
                <a:sym typeface="Wingdings" panose="05000000000000000000" pitchFamily="2" charset="2"/>
              </a:rPr>
              <a:t>something</a:t>
            </a:r>
            <a:r>
              <a:rPr lang="de-AT" b="1" dirty="0">
                <a:sym typeface="Wingdings" panose="05000000000000000000" pitchFamily="2" charset="2"/>
              </a:rPr>
              <a:t> </a:t>
            </a:r>
            <a:r>
              <a:rPr lang="de-AT" b="1" dirty="0" err="1">
                <a:sym typeface="Wingdings" panose="05000000000000000000" pitchFamily="2" charset="2"/>
              </a:rPr>
              <a:t>special</a:t>
            </a:r>
            <a:r>
              <a:rPr lang="de-AT" b="1" dirty="0">
                <a:sym typeface="Wingdings" panose="05000000000000000000" pitchFamily="2" charset="2"/>
              </a:rPr>
              <a:t>! </a:t>
            </a:r>
            <a:br>
              <a:rPr lang="de-AT" b="1" dirty="0">
                <a:sym typeface="Wingdings" panose="05000000000000000000" pitchFamily="2" charset="2"/>
              </a:rPr>
            </a:br>
            <a:r>
              <a:rPr lang="de-AT" b="1" dirty="0">
                <a:sym typeface="Wingdings" panose="05000000000000000000" pitchFamily="2" charset="2"/>
              </a:rPr>
              <a:t>(„</a:t>
            </a:r>
            <a:r>
              <a:rPr lang="de-AT" b="1" dirty="0" err="1">
                <a:sym typeface="Wingdings" panose="05000000000000000000" pitchFamily="2" charset="2"/>
              </a:rPr>
              <a:t>Tipping</a:t>
            </a:r>
            <a:r>
              <a:rPr lang="de-AT" b="1" dirty="0">
                <a:sym typeface="Wingdings" panose="05000000000000000000" pitchFamily="2" charset="2"/>
              </a:rPr>
              <a:t> </a:t>
            </a:r>
            <a:r>
              <a:rPr lang="de-AT" b="1" dirty="0" err="1">
                <a:sym typeface="Wingdings" panose="05000000000000000000" pitchFamily="2" charset="2"/>
              </a:rPr>
              <a:t>points</a:t>
            </a:r>
            <a:r>
              <a:rPr lang="de-AT" b="1" dirty="0">
                <a:sym typeface="Wingdings" panose="05000000000000000000" pitchFamily="2" charset="2"/>
              </a:rPr>
              <a:t> - </a:t>
            </a:r>
            <a:r>
              <a:rPr lang="de-AT" b="1" dirty="0" err="1">
                <a:sym typeface="Wingdings" panose="05000000000000000000" pitchFamily="2" charset="2"/>
              </a:rPr>
              <a:t>too</a:t>
            </a:r>
            <a:r>
              <a:rPr lang="de-AT" b="1" dirty="0">
                <a:sym typeface="Wingdings" panose="05000000000000000000" pitchFamily="2" charset="2"/>
              </a:rPr>
              <a:t> </a:t>
            </a:r>
            <a:r>
              <a:rPr lang="de-AT" b="1" dirty="0" err="1">
                <a:sym typeface="Wingdings" panose="05000000000000000000" pitchFamily="2" charset="2"/>
              </a:rPr>
              <a:t>risky</a:t>
            </a:r>
            <a:r>
              <a:rPr lang="de-AT" b="1" dirty="0">
                <a:sym typeface="Wingdings" panose="05000000000000000000" pitchFamily="2" charset="2"/>
              </a:rPr>
              <a:t> </a:t>
            </a:r>
            <a:r>
              <a:rPr lang="de-AT" b="1" dirty="0" err="1">
                <a:sym typeface="Wingdings" panose="05000000000000000000" pitchFamily="2" charset="2"/>
              </a:rPr>
              <a:t>to</a:t>
            </a:r>
            <a:r>
              <a:rPr lang="de-AT" b="1" dirty="0">
                <a:sym typeface="Wingdings" panose="05000000000000000000" pitchFamily="2" charset="2"/>
              </a:rPr>
              <a:t> </a:t>
            </a:r>
            <a:r>
              <a:rPr lang="de-AT" b="1" dirty="0" err="1">
                <a:sym typeface="Wingdings" panose="05000000000000000000" pitchFamily="2" charset="2"/>
              </a:rPr>
              <a:t>bet</a:t>
            </a:r>
            <a:r>
              <a:rPr lang="de-AT" b="1" dirty="0">
                <a:sym typeface="Wingdings" panose="05000000000000000000" pitchFamily="2" charset="2"/>
              </a:rPr>
              <a:t> </a:t>
            </a:r>
            <a:r>
              <a:rPr lang="de-AT" b="1" dirty="0" err="1">
                <a:sym typeface="Wingdings" panose="05000000000000000000" pitchFamily="2" charset="2"/>
              </a:rPr>
              <a:t>against</a:t>
            </a:r>
            <a:r>
              <a:rPr lang="de-AT" b="1" dirty="0">
                <a:sym typeface="Wingdings" panose="05000000000000000000" pitchFamily="2" charset="2"/>
              </a:rPr>
              <a:t>“)</a:t>
            </a:r>
          </a:p>
          <a:p>
            <a:pPr>
              <a:buFont typeface="Wingdings" panose="05000000000000000000" pitchFamily="2" charset="2"/>
              <a:buChar char="v"/>
              <a:defRPr/>
            </a:pPr>
            <a:r>
              <a:rPr lang="de-AT" b="1" dirty="0" err="1">
                <a:sym typeface="Wingdings" panose="05000000000000000000" pitchFamily="2" charset="2"/>
              </a:rPr>
              <a:t>Biodiversity</a:t>
            </a:r>
            <a:r>
              <a:rPr lang="de-AT" b="1" dirty="0">
                <a:sym typeface="Wingdings" panose="05000000000000000000" pitchFamily="2" charset="2"/>
              </a:rPr>
              <a:t> </a:t>
            </a:r>
            <a:r>
              <a:rPr lang="de-AT" b="1" dirty="0" err="1">
                <a:sym typeface="Wingdings" panose="05000000000000000000" pitchFamily="2" charset="2"/>
              </a:rPr>
              <a:t>of</a:t>
            </a:r>
            <a:r>
              <a:rPr lang="de-AT" b="1" dirty="0">
                <a:sym typeface="Wingdings" panose="05000000000000000000" pitchFamily="2" charset="2"/>
              </a:rPr>
              <a:t> </a:t>
            </a:r>
            <a:r>
              <a:rPr lang="de-AT" b="1" dirty="0" err="1">
                <a:sym typeface="Wingdings" panose="05000000000000000000" pitchFamily="2" charset="2"/>
              </a:rPr>
              <a:t>similar</a:t>
            </a:r>
            <a:r>
              <a:rPr lang="de-AT" b="1" dirty="0">
                <a:sym typeface="Wingdings" panose="05000000000000000000" pitchFamily="2" charset="2"/>
              </a:rPr>
              <a:t> </a:t>
            </a:r>
            <a:r>
              <a:rPr lang="de-AT" b="1" dirty="0" err="1">
                <a:sym typeface="Wingdings" panose="05000000000000000000" pitchFamily="2" charset="2"/>
              </a:rPr>
              <a:t>urgency</a:t>
            </a:r>
            <a:r>
              <a:rPr lang="de-AT" b="1" dirty="0">
                <a:sym typeface="Wingdings" panose="05000000000000000000" pitchFamily="2" charset="2"/>
              </a:rPr>
              <a:t>, but </a:t>
            </a:r>
            <a:r>
              <a:rPr lang="de-AT" b="1" dirty="0" err="1">
                <a:sym typeface="Wingdings" panose="05000000000000000000" pitchFamily="2" charset="2"/>
              </a:rPr>
              <a:t>less</a:t>
            </a:r>
            <a:r>
              <a:rPr lang="de-AT" b="1" dirty="0">
                <a:sym typeface="Wingdings" panose="05000000000000000000" pitchFamily="2" charset="2"/>
              </a:rPr>
              <a:t> </a:t>
            </a:r>
            <a:r>
              <a:rPr lang="de-AT" b="1" dirty="0" err="1">
                <a:sym typeface="Wingdings" panose="05000000000000000000" pitchFamily="2" charset="2"/>
              </a:rPr>
              <a:t>well</a:t>
            </a:r>
            <a:r>
              <a:rPr lang="de-AT" b="1" dirty="0">
                <a:sym typeface="Wingdings" panose="05000000000000000000" pitchFamily="2" charset="2"/>
              </a:rPr>
              <a:t> </a:t>
            </a:r>
            <a:r>
              <a:rPr lang="de-AT" b="1" dirty="0" err="1">
                <a:sym typeface="Wingdings" panose="05000000000000000000" pitchFamily="2" charset="2"/>
              </a:rPr>
              <a:t>understood</a:t>
            </a:r>
            <a:r>
              <a:rPr lang="de-AT" b="1" dirty="0">
                <a:sym typeface="Wingdings" panose="05000000000000000000" pitchFamily="2" charset="2"/>
              </a:rPr>
              <a:t>.</a:t>
            </a:r>
            <a:endParaRPr lang="de-AT" b="1" dirty="0"/>
          </a:p>
        </p:txBody>
      </p:sp>
    </p:spTree>
    <p:extLst>
      <p:ext uri="{BB962C8B-B14F-4D97-AF65-F5344CB8AC3E}">
        <p14:creationId xmlns:p14="http://schemas.microsoft.com/office/powerpoint/2010/main" val="343831004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55B3DF35-AC20-4F1E-88A8-2864B372D54B}"/>
              </a:ext>
            </a:extLst>
          </p:cNvPr>
          <p:cNvSpPr>
            <a:spLocks noGrp="1"/>
          </p:cNvSpPr>
          <p:nvPr>
            <p:ph type="title"/>
          </p:nvPr>
        </p:nvSpPr>
        <p:spPr>
          <a:xfrm>
            <a:off x="1887539" y="1177926"/>
            <a:ext cx="7751761" cy="2031999"/>
          </a:xfrm>
        </p:spPr>
        <p:txBody>
          <a:bodyPr>
            <a:normAutofit/>
          </a:bodyPr>
          <a:lstStyle/>
          <a:p>
            <a:r>
              <a:rPr lang="de-AT" altLang="de-DE" dirty="0"/>
              <a:t>The </a:t>
            </a:r>
            <a:r>
              <a:rPr lang="de-AT" altLang="de-DE" dirty="0" err="1"/>
              <a:t>optimistic</a:t>
            </a:r>
            <a:r>
              <a:rPr lang="de-AT" altLang="de-DE" dirty="0"/>
              <a:t> </a:t>
            </a:r>
            <a:r>
              <a:rPr lang="de-AT" altLang="de-DE" dirty="0" err="1"/>
              <a:t>scenario</a:t>
            </a:r>
            <a:r>
              <a:rPr lang="de-AT" altLang="de-DE" dirty="0"/>
              <a:t>:</a:t>
            </a:r>
            <a:br>
              <a:rPr lang="de-AT" altLang="de-DE" dirty="0"/>
            </a:br>
            <a:br>
              <a:rPr lang="de-AT" altLang="de-DE" dirty="0"/>
            </a:br>
            <a:r>
              <a:rPr lang="de-AT" altLang="de-DE" dirty="0"/>
              <a:t>The fragile </a:t>
            </a:r>
            <a:r>
              <a:rPr lang="de-AT" altLang="de-DE" dirty="0" err="1"/>
              <a:t>stability</a:t>
            </a:r>
            <a:r>
              <a:rPr lang="de-AT" altLang="de-DE" dirty="0"/>
              <a:t> </a:t>
            </a:r>
            <a:r>
              <a:rPr lang="de-AT" altLang="de-DE" dirty="0" err="1"/>
              <a:t>path</a:t>
            </a:r>
            <a:r>
              <a:rPr lang="de-AT" altLang="de-DE" dirty="0"/>
              <a:t> </a:t>
            </a:r>
            <a:r>
              <a:rPr lang="de-AT" altLang="de-DE" dirty="0" err="1"/>
              <a:t>of</a:t>
            </a:r>
            <a:r>
              <a:rPr lang="de-AT" altLang="de-DE" dirty="0"/>
              <a:t> 1,5°C</a:t>
            </a:r>
          </a:p>
        </p:txBody>
      </p:sp>
      <p:sp>
        <p:nvSpPr>
          <p:cNvPr id="4" name="Footer Placeholder 3">
            <a:extLst>
              <a:ext uri="{FF2B5EF4-FFF2-40B4-BE49-F238E27FC236}">
                <a16:creationId xmlns:a16="http://schemas.microsoft.com/office/drawing/2014/main" id="{CD824834-6C25-4C5C-9495-F4BEFFFF9729}"/>
              </a:ext>
            </a:extLst>
          </p:cNvPr>
          <p:cNvSpPr>
            <a:spLocks noGrp="1"/>
          </p:cNvSpPr>
          <p:nvPr>
            <p:ph type="ftr" sz="quarter" idx="10"/>
          </p:nvPr>
        </p:nvSpPr>
        <p:spPr/>
        <p:txBody>
          <a:bodyPr/>
          <a:lstStyle/>
          <a:p>
            <a:pPr>
              <a:defRPr/>
            </a:pPr>
            <a:endParaRPr lang="en-US" dirty="0"/>
          </a:p>
        </p:txBody>
      </p:sp>
      <p:sp>
        <p:nvSpPr>
          <p:cNvPr id="2" name="Textfeld 1">
            <a:extLst>
              <a:ext uri="{FF2B5EF4-FFF2-40B4-BE49-F238E27FC236}">
                <a16:creationId xmlns:a16="http://schemas.microsoft.com/office/drawing/2014/main" id="{46D08564-CD35-43DB-A15E-B53ED653869B}"/>
              </a:ext>
            </a:extLst>
          </p:cNvPr>
          <p:cNvSpPr txBox="1"/>
          <p:nvPr/>
        </p:nvSpPr>
        <p:spPr>
          <a:xfrm>
            <a:off x="600075" y="3895725"/>
            <a:ext cx="10801350" cy="1846659"/>
          </a:xfrm>
          <a:prstGeom prst="rect">
            <a:avLst/>
          </a:prstGeom>
          <a:noFill/>
        </p:spPr>
        <p:txBody>
          <a:bodyPr wrap="square" rtlCol="0">
            <a:spAutoFit/>
          </a:bodyPr>
          <a:lstStyle/>
          <a:p>
            <a:r>
              <a:rPr lang="en-US" sz="3200" dirty="0"/>
              <a:t>The natural environment is a collective good, the patrimony of all humanity and the </a:t>
            </a:r>
            <a:r>
              <a:rPr lang="de-AT" sz="3200" dirty="0" err="1"/>
              <a:t>responsibility</a:t>
            </a:r>
            <a:r>
              <a:rPr lang="de-AT" sz="3200" dirty="0"/>
              <a:t> </a:t>
            </a:r>
            <a:r>
              <a:rPr lang="de-AT" sz="3200" dirty="0" err="1"/>
              <a:t>of</a:t>
            </a:r>
            <a:r>
              <a:rPr lang="de-AT" sz="3200" dirty="0"/>
              <a:t> </a:t>
            </a:r>
            <a:r>
              <a:rPr lang="de-AT" sz="3200" dirty="0" err="1"/>
              <a:t>everyone</a:t>
            </a:r>
            <a:r>
              <a:rPr lang="de-AT" sz="3200" dirty="0"/>
              <a:t>. </a:t>
            </a:r>
            <a:br>
              <a:rPr lang="de-AT" sz="3200" dirty="0"/>
            </a:br>
            <a:r>
              <a:rPr lang="de-AT" sz="3200" dirty="0"/>
              <a:t>(</a:t>
            </a:r>
            <a:r>
              <a:rPr lang="en-US" sz="3200" dirty="0" err="1"/>
              <a:t>Laudato</a:t>
            </a:r>
            <a:r>
              <a:rPr lang="en-US" sz="3200" dirty="0"/>
              <a:t> Si!; </a:t>
            </a:r>
            <a:r>
              <a:rPr lang="de-AT" sz="3200" dirty="0"/>
              <a:t>95)</a:t>
            </a:r>
            <a:endParaRPr lang="de-AT" altLang="de-DE" sz="3200" dirty="0"/>
          </a:p>
          <a:p>
            <a:endParaRPr lang="de-AT"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9F98F26F-7652-486B-A650-4767586B417F}"/>
              </a:ext>
            </a:extLst>
          </p:cNvPr>
          <p:cNvSpPr>
            <a:spLocks noGrp="1"/>
          </p:cNvSpPr>
          <p:nvPr>
            <p:ph type="title"/>
          </p:nvPr>
        </p:nvSpPr>
        <p:spPr>
          <a:xfrm>
            <a:off x="1093304" y="549275"/>
            <a:ext cx="7882421" cy="685800"/>
          </a:xfrm>
        </p:spPr>
        <p:txBody>
          <a:bodyPr>
            <a:normAutofit/>
          </a:bodyPr>
          <a:lstStyle/>
          <a:p>
            <a:r>
              <a:rPr lang="de-AT" altLang="de-DE" sz="4200" dirty="0"/>
              <a:t>Climate at +1,5°C</a:t>
            </a:r>
          </a:p>
        </p:txBody>
      </p:sp>
      <p:sp>
        <p:nvSpPr>
          <p:cNvPr id="49155" name="Content Placeholder 3">
            <a:extLst>
              <a:ext uri="{FF2B5EF4-FFF2-40B4-BE49-F238E27FC236}">
                <a16:creationId xmlns:a16="http://schemas.microsoft.com/office/drawing/2014/main" id="{2CF5A085-BD82-4271-A4D2-06E386032221}"/>
              </a:ext>
            </a:extLst>
          </p:cNvPr>
          <p:cNvSpPr>
            <a:spLocks noGrp="1"/>
          </p:cNvSpPr>
          <p:nvPr>
            <p:ph idx="1"/>
          </p:nvPr>
        </p:nvSpPr>
        <p:spPr>
          <a:xfrm>
            <a:off x="914399" y="1630363"/>
            <a:ext cx="10934701" cy="4678362"/>
          </a:xfrm>
        </p:spPr>
        <p:txBody>
          <a:bodyPr/>
          <a:lstStyle/>
          <a:p>
            <a:r>
              <a:rPr lang="de-AT" altLang="de-DE" sz="3200" dirty="0"/>
              <a:t>Max. </a:t>
            </a:r>
            <a:r>
              <a:rPr lang="de-AT" altLang="de-DE" sz="3200" dirty="0" err="1"/>
              <a:t>temp</a:t>
            </a:r>
            <a:r>
              <a:rPr lang="de-AT" altLang="de-DE" sz="3200" dirty="0"/>
              <a:t>. in Europe +3-4°C, </a:t>
            </a:r>
            <a:r>
              <a:rPr lang="de-AT" altLang="de-DE" sz="3200" dirty="0" err="1"/>
              <a:t>present</a:t>
            </a:r>
            <a:r>
              <a:rPr lang="de-AT" altLang="de-DE" sz="3200" dirty="0"/>
              <a:t> </a:t>
            </a:r>
            <a:r>
              <a:rPr lang="de-AT" altLang="de-DE" sz="3200" dirty="0" err="1"/>
              <a:t>day</a:t>
            </a:r>
            <a:r>
              <a:rPr lang="de-AT" altLang="de-DE" sz="3200" dirty="0"/>
              <a:t> extremes = </a:t>
            </a:r>
            <a:r>
              <a:rPr lang="de-AT" altLang="de-DE" sz="3200" dirty="0" err="1"/>
              <a:t>normals</a:t>
            </a:r>
            <a:endParaRPr lang="de-AT" altLang="de-DE" sz="3200" dirty="0"/>
          </a:p>
          <a:p>
            <a:r>
              <a:rPr lang="de-AT" altLang="de-DE" sz="3200" dirty="0"/>
              <a:t>Summers like 2003 </a:t>
            </a:r>
            <a:r>
              <a:rPr lang="de-AT" altLang="de-DE" sz="3200" dirty="0" err="1"/>
              <a:t>every</a:t>
            </a:r>
            <a:r>
              <a:rPr lang="de-AT" altLang="de-DE" sz="3200" dirty="0"/>
              <a:t> 2-3 </a:t>
            </a:r>
            <a:r>
              <a:rPr lang="de-AT" altLang="de-DE" sz="3200" dirty="0" err="1"/>
              <a:t>years</a:t>
            </a:r>
            <a:r>
              <a:rPr lang="de-AT" altLang="de-DE" sz="3200" dirty="0"/>
              <a:t>, </a:t>
            </a:r>
            <a:br>
              <a:rPr lang="de-AT" altLang="de-DE" sz="3200" dirty="0"/>
            </a:br>
            <a:r>
              <a:rPr lang="de-AT" altLang="de-DE" sz="3200" dirty="0"/>
              <a:t>700 </a:t>
            </a:r>
            <a:r>
              <a:rPr lang="de-AT" altLang="de-DE" sz="3200" dirty="0" err="1"/>
              <a:t>mio</a:t>
            </a:r>
            <a:r>
              <a:rPr lang="de-AT" altLang="de-DE" sz="3200" dirty="0"/>
              <a:t> </a:t>
            </a:r>
            <a:r>
              <a:rPr lang="de-AT" altLang="de-DE" sz="3200" dirty="0" err="1"/>
              <a:t>people</a:t>
            </a:r>
            <a:r>
              <a:rPr lang="de-AT" altLang="de-DE" sz="3200" dirty="0"/>
              <a:t> </a:t>
            </a:r>
            <a:r>
              <a:rPr lang="de-AT" altLang="de-DE" sz="3200" dirty="0" err="1"/>
              <a:t>under</a:t>
            </a:r>
            <a:r>
              <a:rPr lang="de-AT" altLang="de-DE" sz="3200" dirty="0"/>
              <a:t> </a:t>
            </a:r>
            <a:r>
              <a:rPr lang="de-AT" altLang="de-DE" sz="3200" dirty="0" err="1"/>
              <a:t>heat</a:t>
            </a:r>
            <a:r>
              <a:rPr lang="de-AT" altLang="de-DE" sz="3200" dirty="0"/>
              <a:t> stress</a:t>
            </a:r>
          </a:p>
          <a:p>
            <a:r>
              <a:rPr lang="de-AT" altLang="de-DE" sz="3200" dirty="0"/>
              <a:t>2,6 </a:t>
            </a:r>
            <a:r>
              <a:rPr lang="de-AT" altLang="de-DE" sz="3200" dirty="0" err="1"/>
              <a:t>month</a:t>
            </a:r>
            <a:r>
              <a:rPr lang="de-AT" altLang="de-DE" sz="3200" dirty="0"/>
              <a:t> </a:t>
            </a:r>
            <a:r>
              <a:rPr lang="de-AT" altLang="de-DE" sz="3200" dirty="0" err="1"/>
              <a:t>of</a:t>
            </a:r>
            <a:r>
              <a:rPr lang="de-AT" altLang="de-DE" sz="3200" dirty="0"/>
              <a:t> </a:t>
            </a:r>
            <a:r>
              <a:rPr lang="de-AT" altLang="de-DE" sz="3200" dirty="0" err="1"/>
              <a:t>drought</a:t>
            </a:r>
            <a:r>
              <a:rPr lang="de-AT" altLang="de-DE" sz="3200" dirty="0"/>
              <a:t> / </a:t>
            </a:r>
            <a:r>
              <a:rPr lang="de-AT" altLang="de-DE" sz="3200" dirty="0" err="1"/>
              <a:t>year</a:t>
            </a:r>
            <a:r>
              <a:rPr lang="de-AT" altLang="de-DE" sz="3200" dirty="0"/>
              <a:t> in </a:t>
            </a:r>
            <a:r>
              <a:rPr lang="de-AT" altLang="de-DE" sz="3200" dirty="0" err="1"/>
              <a:t>central</a:t>
            </a:r>
            <a:r>
              <a:rPr lang="de-AT" altLang="de-DE" sz="3200" dirty="0"/>
              <a:t> Europe, </a:t>
            </a:r>
            <a:br>
              <a:rPr lang="de-AT" altLang="de-DE" sz="3200" dirty="0"/>
            </a:br>
            <a:r>
              <a:rPr lang="de-AT" altLang="de-DE" sz="3200" dirty="0"/>
              <a:t>3,7 in </a:t>
            </a:r>
            <a:r>
              <a:rPr lang="de-AT" altLang="de-DE" sz="3200" dirty="0" err="1"/>
              <a:t>the</a:t>
            </a:r>
            <a:r>
              <a:rPr lang="de-AT" altLang="de-DE" sz="3200" dirty="0"/>
              <a:t> </a:t>
            </a:r>
            <a:r>
              <a:rPr lang="de-AT" altLang="de-DE" sz="3200" dirty="0" err="1"/>
              <a:t>mediterranean</a:t>
            </a:r>
            <a:r>
              <a:rPr lang="de-AT" altLang="de-DE" sz="3200" dirty="0"/>
              <a:t> </a:t>
            </a:r>
            <a:r>
              <a:rPr lang="de-AT" altLang="de-DE" sz="3200" dirty="0" err="1"/>
              <a:t>area</a:t>
            </a:r>
            <a:endParaRPr lang="de-AT" altLang="de-DE" sz="3200" dirty="0"/>
          </a:p>
          <a:p>
            <a:r>
              <a:rPr lang="de-AT" altLang="de-DE" sz="3200" dirty="0"/>
              <a:t>4 mm /a  </a:t>
            </a:r>
            <a:r>
              <a:rPr lang="de-AT" altLang="de-DE" sz="3200" dirty="0" err="1"/>
              <a:t>increase</a:t>
            </a:r>
            <a:r>
              <a:rPr lang="de-AT" altLang="de-DE" sz="3200" dirty="0"/>
              <a:t> </a:t>
            </a:r>
            <a:r>
              <a:rPr lang="de-AT" altLang="de-DE" sz="3200" dirty="0" err="1"/>
              <a:t>of</a:t>
            </a:r>
            <a:r>
              <a:rPr lang="de-AT" altLang="de-DE" sz="3200" dirty="0"/>
              <a:t> </a:t>
            </a:r>
            <a:r>
              <a:rPr lang="de-AT" altLang="de-DE" sz="3200" dirty="0" err="1"/>
              <a:t>sea</a:t>
            </a:r>
            <a:r>
              <a:rPr lang="de-AT" altLang="de-DE" sz="3200" dirty="0"/>
              <a:t> </a:t>
            </a:r>
            <a:r>
              <a:rPr lang="de-AT" altLang="de-DE" sz="3200" dirty="0" err="1"/>
              <a:t>level</a:t>
            </a:r>
            <a:r>
              <a:rPr lang="de-AT" altLang="de-DE" sz="3200" dirty="0"/>
              <a:t>; </a:t>
            </a:r>
            <a:br>
              <a:rPr lang="de-AT" altLang="de-DE" sz="3200" dirty="0"/>
            </a:br>
            <a:r>
              <a:rPr lang="de-AT" altLang="de-DE" sz="3200" dirty="0"/>
              <a:t>500 </a:t>
            </a:r>
            <a:r>
              <a:rPr lang="de-AT" altLang="de-DE" sz="3200" dirty="0" err="1"/>
              <a:t>year</a:t>
            </a:r>
            <a:r>
              <a:rPr lang="de-AT" altLang="de-DE" sz="3200" dirty="0"/>
              <a:t> </a:t>
            </a:r>
            <a:r>
              <a:rPr lang="de-AT" altLang="de-DE" sz="3200" dirty="0" err="1"/>
              <a:t>floods</a:t>
            </a:r>
            <a:r>
              <a:rPr lang="de-AT" altLang="de-DE" sz="3200" dirty="0"/>
              <a:t> </a:t>
            </a:r>
            <a:r>
              <a:rPr lang="de-AT" altLang="de-DE" sz="3200" dirty="0">
                <a:sym typeface="Wingdings" panose="05000000000000000000" pitchFamily="2" charset="2"/>
              </a:rPr>
              <a:t> 100 </a:t>
            </a:r>
            <a:r>
              <a:rPr lang="de-AT" altLang="de-DE" sz="3200" dirty="0" err="1">
                <a:sym typeface="Wingdings" panose="05000000000000000000" pitchFamily="2" charset="2"/>
              </a:rPr>
              <a:t>year</a:t>
            </a:r>
            <a:r>
              <a:rPr lang="de-AT" altLang="de-DE" sz="3200" dirty="0">
                <a:sym typeface="Wingdings" panose="05000000000000000000" pitchFamily="2" charset="2"/>
              </a:rPr>
              <a:t> </a:t>
            </a:r>
            <a:r>
              <a:rPr lang="de-AT" altLang="de-DE" sz="3200" dirty="0" err="1">
                <a:sym typeface="Wingdings" panose="05000000000000000000" pitchFamily="2" charset="2"/>
              </a:rPr>
              <a:t>floods</a:t>
            </a:r>
            <a:endParaRPr lang="de-AT" altLang="de-DE" sz="3200" dirty="0">
              <a:sym typeface="Wingdings" panose="05000000000000000000" pitchFamily="2" charset="2"/>
            </a:endParaRPr>
          </a:p>
          <a:p>
            <a:r>
              <a:rPr lang="de-AT" altLang="de-DE" sz="3200" dirty="0">
                <a:sym typeface="Wingdings" panose="05000000000000000000" pitchFamily="2" charset="2"/>
              </a:rPr>
              <a:t>70-90% </a:t>
            </a:r>
            <a:r>
              <a:rPr lang="de-AT" altLang="de-DE" sz="3200" dirty="0" err="1">
                <a:sym typeface="Wingdings" panose="05000000000000000000" pitchFamily="2" charset="2"/>
              </a:rPr>
              <a:t>of</a:t>
            </a:r>
            <a:r>
              <a:rPr lang="de-AT" altLang="de-DE" sz="3200" dirty="0">
                <a:sym typeface="Wingdings" panose="05000000000000000000" pitchFamily="2" charset="2"/>
              </a:rPr>
              <a:t> all </a:t>
            </a:r>
            <a:r>
              <a:rPr lang="de-AT" altLang="de-DE" sz="3200" dirty="0" err="1">
                <a:sym typeface="Wingdings" panose="05000000000000000000" pitchFamily="2" charset="2"/>
              </a:rPr>
              <a:t>coral</a:t>
            </a:r>
            <a:r>
              <a:rPr lang="de-AT" altLang="de-DE" sz="3200" dirty="0">
                <a:sym typeface="Wingdings" panose="05000000000000000000" pitchFamily="2" charset="2"/>
              </a:rPr>
              <a:t> </a:t>
            </a:r>
            <a:r>
              <a:rPr lang="de-AT" altLang="de-DE" sz="3200" dirty="0" err="1">
                <a:sym typeface="Wingdings" panose="05000000000000000000" pitchFamily="2" charset="2"/>
              </a:rPr>
              <a:t>reefs</a:t>
            </a:r>
            <a:r>
              <a:rPr lang="de-AT" altLang="de-DE" sz="3200" dirty="0">
                <a:sym typeface="Wingdings" panose="05000000000000000000" pitchFamily="2" charset="2"/>
              </a:rPr>
              <a:t> </a:t>
            </a:r>
            <a:r>
              <a:rPr lang="de-AT" altLang="de-DE" sz="3200" dirty="0" err="1">
                <a:sym typeface="Wingdings" panose="05000000000000000000" pitchFamily="2" charset="2"/>
              </a:rPr>
              <a:t>endangered</a:t>
            </a:r>
            <a:endParaRPr lang="de-AT" altLang="de-DE" sz="3200" dirty="0">
              <a:sym typeface="Wingdings" panose="05000000000000000000" pitchFamily="2" charset="2"/>
            </a:endParaRPr>
          </a:p>
          <a:p>
            <a:r>
              <a:rPr lang="de-AT" altLang="de-DE" sz="3200" dirty="0">
                <a:sym typeface="Wingdings" panose="05000000000000000000" pitchFamily="2" charset="2"/>
              </a:rPr>
              <a:t>.......</a:t>
            </a:r>
          </a:p>
          <a:p>
            <a:endParaRPr lang="de-AT" altLang="de-DE" sz="3200" dirty="0"/>
          </a:p>
          <a:p>
            <a:endParaRPr lang="de-AT" altLang="de-DE" sz="2600" dirty="0"/>
          </a:p>
          <a:p>
            <a:endParaRPr lang="de-AT" altLang="de-DE" sz="2600" dirty="0"/>
          </a:p>
          <a:p>
            <a:endParaRPr lang="de-AT" altLang="de-DE" sz="2600" dirty="0"/>
          </a:p>
        </p:txBody>
      </p:sp>
      <p:sp>
        <p:nvSpPr>
          <p:cNvPr id="3" name="Footer Placeholder 2">
            <a:extLst>
              <a:ext uri="{FF2B5EF4-FFF2-40B4-BE49-F238E27FC236}">
                <a16:creationId xmlns:a16="http://schemas.microsoft.com/office/drawing/2014/main" id="{6455FB48-BCA5-48AF-8766-05106A359B72}"/>
              </a:ext>
            </a:extLst>
          </p:cNvPr>
          <p:cNvSpPr>
            <a:spLocks noGrp="1"/>
          </p:cNvSpPr>
          <p:nvPr>
            <p:ph type="ftr" sz="quarter" idx="10"/>
          </p:nvPr>
        </p:nvSpPr>
        <p:spPr/>
        <p:txBody>
          <a:bodyPr/>
          <a:lstStyle/>
          <a:p>
            <a:pPr>
              <a:defRPr/>
            </a:pPr>
            <a:endParaRPr lang="en-US" dirty="0"/>
          </a:p>
        </p:txBody>
      </p:sp>
      <p:sp>
        <p:nvSpPr>
          <p:cNvPr id="2" name="TextBox 1">
            <a:extLst>
              <a:ext uri="{FF2B5EF4-FFF2-40B4-BE49-F238E27FC236}">
                <a16:creationId xmlns:a16="http://schemas.microsoft.com/office/drawing/2014/main" id="{3ED460E8-E401-43FB-9DEE-57734F783F5D}"/>
              </a:ext>
            </a:extLst>
          </p:cNvPr>
          <p:cNvSpPr txBox="1"/>
          <p:nvPr/>
        </p:nvSpPr>
        <p:spPr>
          <a:xfrm rot="19376418">
            <a:off x="5201688" y="3677156"/>
            <a:ext cx="8699928" cy="584775"/>
          </a:xfrm>
          <a:prstGeom prst="rect">
            <a:avLst/>
          </a:prstGeom>
          <a:solidFill>
            <a:schemeClr val="bg1"/>
          </a:solidFill>
        </p:spPr>
        <p:txBody>
          <a:bodyPr wrap="square">
            <a:spAutoFit/>
          </a:bodyPr>
          <a:lstStyle/>
          <a:p>
            <a:pPr>
              <a:defRPr/>
            </a:pPr>
            <a:r>
              <a:rPr lang="de-AT" sz="3200" b="1" dirty="0">
                <a:solidFill>
                  <a:srgbClr val="FF0000"/>
                </a:solidFill>
                <a:latin typeface="+mj-lt"/>
              </a:rPr>
              <a:t>Even at +1,5°C </a:t>
            </a:r>
            <a:r>
              <a:rPr lang="de-AT" sz="3200" b="1" dirty="0" err="1">
                <a:solidFill>
                  <a:srgbClr val="FF0000"/>
                </a:solidFill>
                <a:latin typeface="+mj-lt"/>
              </a:rPr>
              <a:t>the</a:t>
            </a:r>
            <a:r>
              <a:rPr lang="de-AT" sz="3200" b="1" dirty="0">
                <a:solidFill>
                  <a:srgbClr val="FF0000"/>
                </a:solidFill>
                <a:latin typeface="+mj-lt"/>
              </a:rPr>
              <a:t> </a:t>
            </a:r>
            <a:r>
              <a:rPr lang="de-AT" sz="3200" b="1" dirty="0" err="1">
                <a:solidFill>
                  <a:srgbClr val="FF0000"/>
                </a:solidFill>
                <a:latin typeface="+mj-lt"/>
              </a:rPr>
              <a:t>climate</a:t>
            </a:r>
            <a:r>
              <a:rPr lang="de-AT" sz="3200" b="1" dirty="0">
                <a:solidFill>
                  <a:srgbClr val="FF0000"/>
                </a:solidFill>
                <a:latin typeface="+mj-lt"/>
              </a:rPr>
              <a:t> will not be pleasant</a:t>
            </a:r>
          </a:p>
        </p:txBody>
      </p:sp>
      <p:sp>
        <p:nvSpPr>
          <p:cNvPr id="4" name="TextBox 3">
            <a:extLst>
              <a:ext uri="{FF2B5EF4-FFF2-40B4-BE49-F238E27FC236}">
                <a16:creationId xmlns:a16="http://schemas.microsoft.com/office/drawing/2014/main" id="{36D43980-F146-4B6D-9EA6-701CB9777717}"/>
              </a:ext>
            </a:extLst>
          </p:cNvPr>
          <p:cNvSpPr txBox="1"/>
          <p:nvPr/>
        </p:nvSpPr>
        <p:spPr>
          <a:xfrm>
            <a:off x="7796213" y="5651500"/>
            <a:ext cx="2374900" cy="369888"/>
          </a:xfrm>
          <a:prstGeom prst="rect">
            <a:avLst/>
          </a:prstGeom>
          <a:noFill/>
        </p:spPr>
        <p:txBody>
          <a:bodyPr>
            <a:spAutoFit/>
          </a:bodyPr>
          <a:lstStyle/>
          <a:p>
            <a:pPr>
              <a:defRPr/>
            </a:pPr>
            <a:r>
              <a:rPr lang="de-AT" dirty="0">
                <a:latin typeface="+mj-lt"/>
              </a:rPr>
              <a:t>IPCC SR15 (2018)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57A47E-F842-4C6D-8818-BCAC14AC79B0}"/>
              </a:ext>
            </a:extLst>
          </p:cNvPr>
          <p:cNvSpPr>
            <a:spLocks noGrp="1"/>
          </p:cNvSpPr>
          <p:nvPr>
            <p:ph type="title"/>
          </p:nvPr>
        </p:nvSpPr>
        <p:spPr/>
        <p:txBody>
          <a:bodyPr/>
          <a:lstStyle/>
          <a:p>
            <a:r>
              <a:rPr lang="de-DE" dirty="0"/>
              <a:t>Multiple </a:t>
            </a:r>
            <a:r>
              <a:rPr lang="de-DE" dirty="0" err="1"/>
              <a:t>crises</a:t>
            </a:r>
            <a:r>
              <a:rPr lang="de-DE" dirty="0"/>
              <a:t>: all man (</a:t>
            </a:r>
            <a:r>
              <a:rPr lang="de-DE" dirty="0" err="1"/>
              <a:t>self</a:t>
            </a:r>
            <a:r>
              <a:rPr lang="de-DE" dirty="0"/>
              <a:t>) </a:t>
            </a:r>
            <a:r>
              <a:rPr lang="de-DE" dirty="0" err="1"/>
              <a:t>made</a:t>
            </a:r>
            <a:r>
              <a:rPr lang="de-DE" dirty="0"/>
              <a:t>!</a:t>
            </a:r>
            <a:endParaRPr lang="de-AT" dirty="0"/>
          </a:p>
        </p:txBody>
      </p:sp>
      <p:pic>
        <p:nvPicPr>
          <p:cNvPr id="5" name="Inhaltsplatzhalter 4">
            <a:extLst>
              <a:ext uri="{FF2B5EF4-FFF2-40B4-BE49-F238E27FC236}">
                <a16:creationId xmlns:a16="http://schemas.microsoft.com/office/drawing/2014/main" id="{8F0048B2-42F6-499A-B981-A07EFDCFAA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568450"/>
            <a:ext cx="8029575" cy="4017967"/>
          </a:xfrm>
        </p:spPr>
      </p:pic>
      <p:sp>
        <p:nvSpPr>
          <p:cNvPr id="6" name="Textfeld 5">
            <a:extLst>
              <a:ext uri="{FF2B5EF4-FFF2-40B4-BE49-F238E27FC236}">
                <a16:creationId xmlns:a16="http://schemas.microsoft.com/office/drawing/2014/main" id="{9A5A8ADC-D364-40F8-B5D8-D82C5F416F72}"/>
              </a:ext>
            </a:extLst>
          </p:cNvPr>
          <p:cNvSpPr txBox="1"/>
          <p:nvPr/>
        </p:nvSpPr>
        <p:spPr>
          <a:xfrm>
            <a:off x="9115425" y="1903135"/>
            <a:ext cx="2876549" cy="3816429"/>
          </a:xfrm>
          <a:prstGeom prst="rect">
            <a:avLst/>
          </a:prstGeom>
          <a:noFill/>
        </p:spPr>
        <p:txBody>
          <a:bodyPr wrap="square" rtlCol="0">
            <a:spAutoFit/>
          </a:bodyPr>
          <a:lstStyle/>
          <a:p>
            <a:r>
              <a:rPr lang="de-AT" sz="2800" dirty="0"/>
              <a:t>An </a:t>
            </a:r>
            <a:r>
              <a:rPr lang="de-AT" sz="2800" dirty="0" err="1"/>
              <a:t>outsider</a:t>
            </a:r>
            <a:r>
              <a:rPr lang="de-AT" sz="2800" dirty="0"/>
              <a:t> </a:t>
            </a:r>
            <a:r>
              <a:rPr lang="de-AT" sz="2800" dirty="0" err="1"/>
              <a:t>looking</a:t>
            </a:r>
            <a:r>
              <a:rPr lang="de-AT" sz="2800" dirty="0"/>
              <a:t> at </a:t>
            </a:r>
            <a:r>
              <a:rPr lang="en-US" sz="2800" dirty="0"/>
              <a:t>our world would be amazed at such </a:t>
            </a:r>
            <a:r>
              <a:rPr lang="en-US" sz="2800" dirty="0" err="1"/>
              <a:t>behaviour</a:t>
            </a:r>
            <a:r>
              <a:rPr lang="en-US" sz="2800" dirty="0"/>
              <a:t>, which at times appears self-destructive. (</a:t>
            </a:r>
            <a:r>
              <a:rPr lang="de-AT" sz="2800" dirty="0"/>
              <a:t>Laudato Si!; </a:t>
            </a:r>
            <a:r>
              <a:rPr lang="en-US" sz="2800" dirty="0"/>
              <a:t>55)</a:t>
            </a:r>
            <a:endParaRPr lang="de-AT" altLang="de-DE" sz="2800" dirty="0"/>
          </a:p>
          <a:p>
            <a:endParaRPr lang="de-AT" dirty="0"/>
          </a:p>
        </p:txBody>
      </p:sp>
      <p:sp>
        <p:nvSpPr>
          <p:cNvPr id="7" name="Textfeld 6">
            <a:extLst>
              <a:ext uri="{FF2B5EF4-FFF2-40B4-BE49-F238E27FC236}">
                <a16:creationId xmlns:a16="http://schemas.microsoft.com/office/drawing/2014/main" id="{98798623-30F1-4582-9361-D572BCC9933F}"/>
              </a:ext>
            </a:extLst>
          </p:cNvPr>
          <p:cNvSpPr txBox="1"/>
          <p:nvPr/>
        </p:nvSpPr>
        <p:spPr>
          <a:xfrm rot="21135712">
            <a:off x="2554457" y="4926896"/>
            <a:ext cx="3127562" cy="584775"/>
          </a:xfrm>
          <a:prstGeom prst="rect">
            <a:avLst/>
          </a:prstGeom>
          <a:solidFill>
            <a:srgbClr val="FF0000">
              <a:alpha val="7059"/>
            </a:srgbClr>
          </a:solidFill>
        </p:spPr>
        <p:txBody>
          <a:bodyPr wrap="square" rtlCol="0">
            <a:spAutoFit/>
          </a:bodyPr>
          <a:lstStyle/>
          <a:p>
            <a:r>
              <a:rPr lang="de-DE" sz="3200" dirty="0" err="1"/>
              <a:t>Armed</a:t>
            </a:r>
            <a:r>
              <a:rPr lang="de-DE" sz="3200" dirty="0"/>
              <a:t> </a:t>
            </a:r>
            <a:r>
              <a:rPr lang="de-DE" sz="3200" dirty="0" err="1"/>
              <a:t>Conflicts</a:t>
            </a:r>
            <a:endParaRPr lang="de-AT" sz="3200" dirty="0"/>
          </a:p>
        </p:txBody>
      </p:sp>
      <p:sp>
        <p:nvSpPr>
          <p:cNvPr id="8" name="Rechteck: abgerundete Ecken 7">
            <a:extLst>
              <a:ext uri="{FF2B5EF4-FFF2-40B4-BE49-F238E27FC236}">
                <a16:creationId xmlns:a16="http://schemas.microsoft.com/office/drawing/2014/main" id="{EE3ABCF5-D2AC-4111-BAB3-C97B1EA763A7}"/>
              </a:ext>
            </a:extLst>
          </p:cNvPr>
          <p:cNvSpPr/>
          <p:nvPr/>
        </p:nvSpPr>
        <p:spPr>
          <a:xfrm>
            <a:off x="7477125" y="1568450"/>
            <a:ext cx="1390650" cy="746125"/>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2256950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1AAA4922-73B5-4D1F-A188-C66CC43272B6}"/>
              </a:ext>
            </a:extLst>
          </p:cNvPr>
          <p:cNvSpPr>
            <a:spLocks noGrp="1"/>
          </p:cNvSpPr>
          <p:nvPr>
            <p:ph type="title"/>
          </p:nvPr>
        </p:nvSpPr>
        <p:spPr>
          <a:xfrm>
            <a:off x="504825" y="692150"/>
            <a:ext cx="10344150" cy="1060450"/>
          </a:xfrm>
        </p:spPr>
        <p:txBody>
          <a:bodyPr>
            <a:normAutofit/>
          </a:bodyPr>
          <a:lstStyle/>
          <a:p>
            <a:r>
              <a:rPr lang="de-AT" altLang="de-DE" dirty="0"/>
              <a:t>Climate at +1,5°C </a:t>
            </a:r>
            <a:r>
              <a:rPr lang="de-AT" altLang="de-DE" dirty="0" err="1"/>
              <a:t>is</a:t>
            </a:r>
            <a:r>
              <a:rPr lang="de-AT" altLang="de-DE" dirty="0"/>
              <a:t> a </a:t>
            </a:r>
            <a:r>
              <a:rPr lang="de-AT" altLang="de-DE" dirty="0" err="1"/>
              <a:t>challenge</a:t>
            </a:r>
            <a:r>
              <a:rPr lang="de-AT" altLang="de-DE" dirty="0"/>
              <a:t>, but ….</a:t>
            </a:r>
          </a:p>
        </p:txBody>
      </p:sp>
      <p:sp>
        <p:nvSpPr>
          <p:cNvPr id="50179" name="Content Placeholder 2">
            <a:extLst>
              <a:ext uri="{FF2B5EF4-FFF2-40B4-BE49-F238E27FC236}">
                <a16:creationId xmlns:a16="http://schemas.microsoft.com/office/drawing/2014/main" id="{C1F885CA-A07E-47BE-8FF8-448F2234EBA4}"/>
              </a:ext>
            </a:extLst>
          </p:cNvPr>
          <p:cNvSpPr>
            <a:spLocks noGrp="1"/>
          </p:cNvSpPr>
          <p:nvPr>
            <p:ph idx="1"/>
          </p:nvPr>
        </p:nvSpPr>
        <p:spPr>
          <a:xfrm>
            <a:off x="838199" y="1825625"/>
            <a:ext cx="10887075" cy="4351338"/>
          </a:xfrm>
        </p:spPr>
        <p:txBody>
          <a:bodyPr/>
          <a:lstStyle/>
          <a:p>
            <a:r>
              <a:rPr lang="de-DE" altLang="de-DE" sz="3600" dirty="0"/>
              <a:t>Climate will </a:t>
            </a:r>
            <a:r>
              <a:rPr lang="de-DE" altLang="de-DE" sz="3600" dirty="0" err="1"/>
              <a:t>have</a:t>
            </a:r>
            <a:r>
              <a:rPr lang="de-DE" altLang="de-DE" sz="3600" dirty="0"/>
              <a:t> </a:t>
            </a:r>
            <a:r>
              <a:rPr lang="de-DE" altLang="de-DE" sz="3600" dirty="0" err="1"/>
              <a:t>stabilised</a:t>
            </a:r>
            <a:r>
              <a:rPr lang="de-DE" altLang="de-DE" sz="3600" dirty="0"/>
              <a:t> and </a:t>
            </a:r>
            <a:br>
              <a:rPr lang="de-DE" altLang="de-DE" sz="3600" dirty="0"/>
            </a:br>
            <a:r>
              <a:rPr lang="de-DE" altLang="de-DE" sz="3600" dirty="0" err="1"/>
              <a:t>we</a:t>
            </a:r>
            <a:r>
              <a:rPr lang="de-DE" altLang="de-DE" sz="3600" dirty="0"/>
              <a:t> </a:t>
            </a:r>
            <a:r>
              <a:rPr lang="de-DE" altLang="de-DE" sz="3600" dirty="0" err="1"/>
              <a:t>can</a:t>
            </a:r>
            <a:r>
              <a:rPr lang="de-DE" altLang="de-DE" sz="3600" dirty="0"/>
              <a:t> </a:t>
            </a:r>
            <a:r>
              <a:rPr lang="de-DE" altLang="de-DE" sz="3600" dirty="0" err="1"/>
              <a:t>adapt</a:t>
            </a:r>
            <a:r>
              <a:rPr lang="de-DE" altLang="de-DE" sz="3600" dirty="0"/>
              <a:t> (IPCC 2022)</a:t>
            </a:r>
            <a:endParaRPr lang="de-AT" altLang="de-DE" sz="3600" dirty="0"/>
          </a:p>
          <a:p>
            <a:endParaRPr lang="de-AT" altLang="de-DE" sz="3600" dirty="0"/>
          </a:p>
          <a:p>
            <a:r>
              <a:rPr lang="de-AT" altLang="de-DE" sz="3600" dirty="0" err="1"/>
              <a:t>To</a:t>
            </a:r>
            <a:r>
              <a:rPr lang="de-AT" altLang="de-DE" sz="3600" dirty="0"/>
              <a:t> </a:t>
            </a:r>
            <a:r>
              <a:rPr lang="de-AT" altLang="de-DE" sz="3600" dirty="0" err="1"/>
              <a:t>achieve</a:t>
            </a:r>
            <a:r>
              <a:rPr lang="de-AT" altLang="de-DE" sz="3600" dirty="0"/>
              <a:t> </a:t>
            </a:r>
            <a:r>
              <a:rPr lang="de-AT" altLang="de-DE" sz="3600" dirty="0" err="1"/>
              <a:t>necessary</a:t>
            </a:r>
            <a:r>
              <a:rPr lang="de-AT" altLang="de-DE" sz="3600" dirty="0"/>
              <a:t> </a:t>
            </a:r>
            <a:r>
              <a:rPr lang="de-AT" altLang="de-DE" sz="3600" dirty="0" err="1"/>
              <a:t>emission</a:t>
            </a:r>
            <a:r>
              <a:rPr lang="de-AT" altLang="de-DE" sz="3600" dirty="0"/>
              <a:t> </a:t>
            </a:r>
            <a:r>
              <a:rPr lang="de-AT" altLang="de-DE" sz="3600" dirty="0" err="1"/>
              <a:t>reductions</a:t>
            </a:r>
            <a:r>
              <a:rPr lang="de-AT" altLang="de-DE" sz="3600" dirty="0"/>
              <a:t>,  </a:t>
            </a:r>
            <a:br>
              <a:rPr lang="de-AT" altLang="de-DE" sz="3600" dirty="0"/>
            </a:br>
            <a:r>
              <a:rPr lang="de-AT" altLang="de-DE" sz="3600" dirty="0"/>
              <a:t>social and </a:t>
            </a:r>
            <a:r>
              <a:rPr lang="de-AT" altLang="de-DE" sz="3600" dirty="0" err="1"/>
              <a:t>economic</a:t>
            </a:r>
            <a:r>
              <a:rPr lang="de-AT" altLang="de-DE" sz="3600" dirty="0"/>
              <a:t> </a:t>
            </a:r>
            <a:r>
              <a:rPr lang="de-AT" altLang="de-DE" sz="3600" dirty="0" err="1"/>
              <a:t>conditions</a:t>
            </a:r>
            <a:r>
              <a:rPr lang="de-AT" altLang="de-DE" sz="3600" dirty="0"/>
              <a:t> </a:t>
            </a:r>
            <a:r>
              <a:rPr lang="de-AT" altLang="de-DE" sz="3600" dirty="0" err="1"/>
              <a:t>can</a:t>
            </a:r>
            <a:r>
              <a:rPr lang="de-AT" altLang="de-DE" sz="3600" dirty="0"/>
              <a:t> </a:t>
            </a:r>
            <a:r>
              <a:rPr lang="de-AT" altLang="de-DE" sz="3600" dirty="0" err="1"/>
              <a:t>have</a:t>
            </a:r>
            <a:r>
              <a:rPr lang="de-AT" altLang="de-DE" sz="3600" dirty="0"/>
              <a:t> </a:t>
            </a:r>
            <a:r>
              <a:rPr lang="de-AT" altLang="de-DE" sz="3600" dirty="0" err="1"/>
              <a:t>significantly</a:t>
            </a:r>
            <a:r>
              <a:rPr lang="de-AT" altLang="de-DE" sz="3600" dirty="0"/>
              <a:t> </a:t>
            </a:r>
            <a:r>
              <a:rPr lang="de-AT" altLang="de-DE" sz="3600" dirty="0" err="1"/>
              <a:t>improved</a:t>
            </a:r>
            <a:r>
              <a:rPr lang="de-AT" altLang="de-DE" sz="3600" dirty="0"/>
              <a:t>. </a:t>
            </a:r>
          </a:p>
          <a:p>
            <a:endParaRPr lang="de-AT" altLang="de-DE" dirty="0"/>
          </a:p>
        </p:txBody>
      </p:sp>
      <p:sp>
        <p:nvSpPr>
          <p:cNvPr id="4" name="Footer Placeholder 3">
            <a:extLst>
              <a:ext uri="{FF2B5EF4-FFF2-40B4-BE49-F238E27FC236}">
                <a16:creationId xmlns:a16="http://schemas.microsoft.com/office/drawing/2014/main" id="{311F1626-1C14-48A7-BC81-781B4E502B16}"/>
              </a:ext>
            </a:extLst>
          </p:cNvPr>
          <p:cNvSpPr>
            <a:spLocks noGrp="1"/>
          </p:cNvSpPr>
          <p:nvPr>
            <p:ph type="ftr" sz="quarter" idx="10"/>
          </p:nvPr>
        </p:nvSpPr>
        <p:spPr/>
        <p:txBody>
          <a:bodyPr/>
          <a:lstStyle/>
          <a:p>
            <a:pP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https://at.scientists4future.org/wp-content/uploads/sites/21/2021/11/15-5-1024x579.jpg">
            <a:extLst>
              <a:ext uri="{FF2B5EF4-FFF2-40B4-BE49-F238E27FC236}">
                <a16:creationId xmlns:a16="http://schemas.microsoft.com/office/drawing/2014/main" id="{64E94E9A-333B-44E5-BF44-14A51B2F5FC3}"/>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54127" y="996502"/>
            <a:ext cx="8339721" cy="4953864"/>
          </a:xfrm>
          <a:prstGeom prst="rect">
            <a:avLst/>
          </a:prstGeom>
          <a:noFill/>
          <a:ln>
            <a:noFill/>
          </a:ln>
        </p:spPr>
      </p:pic>
      <p:sp>
        <p:nvSpPr>
          <p:cNvPr id="2" name="Titel 1">
            <a:extLst>
              <a:ext uri="{FF2B5EF4-FFF2-40B4-BE49-F238E27FC236}">
                <a16:creationId xmlns:a16="http://schemas.microsoft.com/office/drawing/2014/main" id="{94CDCDCE-ABE9-4D64-9C6C-FD5BEA67AADA}"/>
              </a:ext>
            </a:extLst>
          </p:cNvPr>
          <p:cNvSpPr>
            <a:spLocks noGrp="1"/>
          </p:cNvSpPr>
          <p:nvPr>
            <p:ph type="title"/>
          </p:nvPr>
        </p:nvSpPr>
        <p:spPr>
          <a:xfrm>
            <a:off x="556591" y="333721"/>
            <a:ext cx="11340548" cy="1325563"/>
          </a:xfrm>
        </p:spPr>
        <p:txBody>
          <a:bodyPr/>
          <a:lstStyle/>
          <a:p>
            <a:r>
              <a:rPr lang="de-AT" dirty="0" err="1"/>
              <a:t>Halving</a:t>
            </a:r>
            <a:r>
              <a:rPr lang="de-AT" dirty="0"/>
              <a:t> </a:t>
            </a:r>
            <a:r>
              <a:rPr lang="de-AT" dirty="0" err="1"/>
              <a:t>emissions</a:t>
            </a:r>
            <a:r>
              <a:rPr lang="de-AT" dirty="0"/>
              <a:t> </a:t>
            </a:r>
            <a:r>
              <a:rPr lang="de-AT" dirty="0" err="1"/>
              <a:t>by</a:t>
            </a:r>
            <a:r>
              <a:rPr lang="de-AT" dirty="0"/>
              <a:t> 2030 and </a:t>
            </a:r>
            <a:r>
              <a:rPr lang="de-AT" dirty="0" err="1"/>
              <a:t>reaching</a:t>
            </a:r>
            <a:r>
              <a:rPr lang="de-AT" dirty="0"/>
              <a:t> </a:t>
            </a:r>
            <a:r>
              <a:rPr lang="de-AT" dirty="0" err="1"/>
              <a:t>net</a:t>
            </a:r>
            <a:r>
              <a:rPr lang="de-AT" dirty="0"/>
              <a:t> </a:t>
            </a:r>
            <a:r>
              <a:rPr lang="de-AT" dirty="0" err="1"/>
              <a:t>zero</a:t>
            </a:r>
            <a:r>
              <a:rPr lang="de-AT" dirty="0"/>
              <a:t> </a:t>
            </a:r>
            <a:r>
              <a:rPr lang="de-AT" dirty="0" err="1"/>
              <a:t>by</a:t>
            </a:r>
            <a:r>
              <a:rPr lang="de-AT" dirty="0"/>
              <a:t> 2050</a:t>
            </a:r>
            <a:endParaRPr lang="de-DE" dirty="0"/>
          </a:p>
        </p:txBody>
      </p:sp>
      <p:sp>
        <p:nvSpPr>
          <p:cNvPr id="6" name="Pfeil: nach oben 5">
            <a:extLst>
              <a:ext uri="{FF2B5EF4-FFF2-40B4-BE49-F238E27FC236}">
                <a16:creationId xmlns:a16="http://schemas.microsoft.com/office/drawing/2014/main" id="{0CCA6AB0-53D5-4D3C-8C20-51FFA6BB6D0C}"/>
              </a:ext>
            </a:extLst>
          </p:cNvPr>
          <p:cNvSpPr/>
          <p:nvPr/>
        </p:nvSpPr>
        <p:spPr bwMode="auto">
          <a:xfrm>
            <a:off x="8793932" y="5421884"/>
            <a:ext cx="144016" cy="216024"/>
          </a:xfrm>
          <a:prstGeom prst="up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de-DE" sz="2400">
              <a:latin typeface="Times New Roman" panose="02020603050405020304" pitchFamily="18" charset="0"/>
            </a:endParaRPr>
          </a:p>
        </p:txBody>
      </p:sp>
      <p:sp>
        <p:nvSpPr>
          <p:cNvPr id="7" name="Textfeld 6">
            <a:extLst>
              <a:ext uri="{FF2B5EF4-FFF2-40B4-BE49-F238E27FC236}">
                <a16:creationId xmlns:a16="http://schemas.microsoft.com/office/drawing/2014/main" id="{5346A510-5851-4B2D-8C51-708D19243885}"/>
              </a:ext>
            </a:extLst>
          </p:cNvPr>
          <p:cNvSpPr txBox="1"/>
          <p:nvPr/>
        </p:nvSpPr>
        <p:spPr>
          <a:xfrm>
            <a:off x="7444965" y="5676832"/>
            <a:ext cx="2697933" cy="369332"/>
          </a:xfrm>
          <a:prstGeom prst="rect">
            <a:avLst/>
          </a:prstGeom>
          <a:noFill/>
        </p:spPr>
        <p:txBody>
          <a:bodyPr wrap="square" rtlCol="0">
            <a:spAutoFit/>
          </a:bodyPr>
          <a:lstStyle/>
          <a:p>
            <a:r>
              <a:rPr lang="de-AT" dirty="0">
                <a:solidFill>
                  <a:srgbClr val="FF0000"/>
                </a:solidFill>
              </a:rPr>
              <a:t>Budget </a:t>
            </a:r>
            <a:r>
              <a:rPr lang="de-AT" dirty="0" err="1">
                <a:solidFill>
                  <a:srgbClr val="FF0000"/>
                </a:solidFill>
              </a:rPr>
              <a:t>exhausted</a:t>
            </a:r>
            <a:r>
              <a:rPr lang="de-AT" dirty="0">
                <a:solidFill>
                  <a:srgbClr val="FF0000"/>
                </a:solidFill>
              </a:rPr>
              <a:t> </a:t>
            </a:r>
            <a:r>
              <a:rPr lang="de-AT" dirty="0" err="1">
                <a:solidFill>
                  <a:srgbClr val="FF0000"/>
                </a:solidFill>
              </a:rPr>
              <a:t>by</a:t>
            </a:r>
            <a:r>
              <a:rPr lang="de-AT" dirty="0">
                <a:solidFill>
                  <a:srgbClr val="FF0000"/>
                </a:solidFill>
              </a:rPr>
              <a:t> 2050</a:t>
            </a:r>
            <a:endParaRPr lang="de-DE" dirty="0">
              <a:solidFill>
                <a:srgbClr val="FF0000"/>
              </a:solidFill>
            </a:endParaRPr>
          </a:p>
        </p:txBody>
      </p:sp>
      <p:sp>
        <p:nvSpPr>
          <p:cNvPr id="3" name="Textfeld 2">
            <a:extLst>
              <a:ext uri="{FF2B5EF4-FFF2-40B4-BE49-F238E27FC236}">
                <a16:creationId xmlns:a16="http://schemas.microsoft.com/office/drawing/2014/main" id="{F56D1FDE-A02A-45FA-ACE0-9D4CBA585E4A}"/>
              </a:ext>
            </a:extLst>
          </p:cNvPr>
          <p:cNvSpPr txBox="1"/>
          <p:nvPr/>
        </p:nvSpPr>
        <p:spPr>
          <a:xfrm>
            <a:off x="556591" y="2267674"/>
            <a:ext cx="3000828" cy="2800767"/>
          </a:xfrm>
          <a:prstGeom prst="rect">
            <a:avLst/>
          </a:prstGeom>
          <a:noFill/>
        </p:spPr>
        <p:txBody>
          <a:bodyPr wrap="square" rtlCol="0">
            <a:spAutoFit/>
          </a:bodyPr>
          <a:lstStyle/>
          <a:p>
            <a:r>
              <a:rPr lang="de-AT" sz="4400" b="1" dirty="0">
                <a:solidFill>
                  <a:schemeClr val="accent1">
                    <a:lumMod val="75000"/>
                  </a:schemeClr>
                </a:solidFill>
                <a:ea typeface="+mj-ea"/>
                <a:cs typeface="+mj-cs"/>
                <a:sym typeface="Wingdings" panose="05000000000000000000" pitchFamily="2" charset="2"/>
              </a:rPr>
              <a:t> </a:t>
            </a:r>
            <a:r>
              <a:rPr lang="de-AT" sz="4400" b="1" dirty="0" err="1">
                <a:solidFill>
                  <a:schemeClr val="accent1">
                    <a:lumMod val="75000"/>
                  </a:schemeClr>
                </a:solidFill>
                <a:ea typeface="+mj-ea"/>
                <a:cs typeface="+mj-cs"/>
                <a:sym typeface="Wingdings" panose="05000000000000000000" pitchFamily="2" charset="2"/>
              </a:rPr>
              <a:t>keeping</a:t>
            </a:r>
            <a:r>
              <a:rPr lang="de-AT" sz="4400" b="1" dirty="0">
                <a:solidFill>
                  <a:schemeClr val="accent1">
                    <a:lumMod val="75000"/>
                  </a:schemeClr>
                </a:solidFill>
                <a:ea typeface="+mj-ea"/>
                <a:cs typeface="+mj-cs"/>
                <a:sym typeface="Wingdings" panose="05000000000000000000" pitchFamily="2" charset="2"/>
              </a:rPr>
              <a:t> </a:t>
            </a:r>
            <a:r>
              <a:rPr lang="de-AT" sz="4400" b="1" dirty="0" err="1">
                <a:solidFill>
                  <a:schemeClr val="accent1">
                    <a:lumMod val="75000"/>
                  </a:schemeClr>
                </a:solidFill>
                <a:ea typeface="+mj-ea"/>
                <a:cs typeface="+mj-cs"/>
                <a:sym typeface="Wingdings" panose="05000000000000000000" pitchFamily="2" charset="2"/>
              </a:rPr>
              <a:t>within</a:t>
            </a:r>
            <a:r>
              <a:rPr lang="de-AT" sz="4400" b="1" dirty="0">
                <a:solidFill>
                  <a:schemeClr val="accent1">
                    <a:lumMod val="75000"/>
                  </a:schemeClr>
                </a:solidFill>
                <a:ea typeface="+mj-ea"/>
                <a:cs typeface="+mj-cs"/>
                <a:sym typeface="Wingdings" panose="05000000000000000000" pitchFamily="2" charset="2"/>
              </a:rPr>
              <a:t> 1,5°C </a:t>
            </a:r>
            <a:r>
              <a:rPr lang="de-AT" sz="4400" b="1" dirty="0" err="1">
                <a:solidFill>
                  <a:schemeClr val="accent1">
                    <a:lumMod val="75000"/>
                  </a:schemeClr>
                </a:solidFill>
                <a:ea typeface="+mj-ea"/>
                <a:cs typeface="+mj-cs"/>
                <a:sym typeface="Wingdings" panose="05000000000000000000" pitchFamily="2" charset="2"/>
              </a:rPr>
              <a:t>with</a:t>
            </a:r>
            <a:r>
              <a:rPr lang="de-AT" sz="4400" b="1" dirty="0">
                <a:solidFill>
                  <a:schemeClr val="accent1">
                    <a:lumMod val="75000"/>
                  </a:schemeClr>
                </a:solidFill>
                <a:ea typeface="+mj-ea"/>
                <a:cs typeface="+mj-cs"/>
                <a:sym typeface="Wingdings" panose="05000000000000000000" pitchFamily="2" charset="2"/>
              </a:rPr>
              <a:t> 50% </a:t>
            </a:r>
            <a:r>
              <a:rPr lang="de-AT" sz="4400" b="1" dirty="0" err="1">
                <a:solidFill>
                  <a:schemeClr val="accent1">
                    <a:lumMod val="75000"/>
                  </a:schemeClr>
                </a:solidFill>
                <a:ea typeface="+mj-ea"/>
                <a:cs typeface="+mj-cs"/>
                <a:sym typeface="Wingdings" panose="05000000000000000000" pitchFamily="2" charset="2"/>
              </a:rPr>
              <a:t>likelihood</a:t>
            </a:r>
            <a:endParaRPr lang="de-AT" sz="4400" b="1" dirty="0">
              <a:solidFill>
                <a:schemeClr val="accent1">
                  <a:lumMod val="75000"/>
                </a:schemeClr>
              </a:solidFill>
              <a:ea typeface="+mj-ea"/>
              <a:cs typeface="+mj-cs"/>
            </a:endParaRPr>
          </a:p>
        </p:txBody>
      </p:sp>
    </p:spTree>
    <p:extLst>
      <p:ext uri="{BB962C8B-B14F-4D97-AF65-F5344CB8AC3E}">
        <p14:creationId xmlns:p14="http://schemas.microsoft.com/office/powerpoint/2010/main" val="303040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91A241-B066-476B-BF76-09B8857FB166}"/>
              </a:ext>
            </a:extLst>
          </p:cNvPr>
          <p:cNvSpPr>
            <a:spLocks noGrp="1"/>
          </p:cNvSpPr>
          <p:nvPr>
            <p:ph type="title"/>
          </p:nvPr>
        </p:nvSpPr>
        <p:spPr/>
        <p:txBody>
          <a:bodyPr/>
          <a:lstStyle/>
          <a:p>
            <a:r>
              <a:rPr lang="de-DE" dirty="0" err="1"/>
              <a:t>Necessary</a:t>
            </a:r>
            <a:r>
              <a:rPr lang="de-DE" dirty="0"/>
              <a:t> </a:t>
            </a:r>
            <a:r>
              <a:rPr lang="de-DE" dirty="0" err="1"/>
              <a:t>measures</a:t>
            </a:r>
            <a:endParaRPr lang="de-AT" dirty="0"/>
          </a:p>
        </p:txBody>
      </p:sp>
      <p:sp>
        <p:nvSpPr>
          <p:cNvPr id="3" name="Inhaltsplatzhalter 2">
            <a:extLst>
              <a:ext uri="{FF2B5EF4-FFF2-40B4-BE49-F238E27FC236}">
                <a16:creationId xmlns:a16="http://schemas.microsoft.com/office/drawing/2014/main" id="{ECFEFEAA-74B2-42E4-8C1E-EB1F48B2E316}"/>
              </a:ext>
            </a:extLst>
          </p:cNvPr>
          <p:cNvSpPr>
            <a:spLocks noGrp="1"/>
          </p:cNvSpPr>
          <p:nvPr>
            <p:ph idx="1"/>
          </p:nvPr>
        </p:nvSpPr>
        <p:spPr>
          <a:xfrm>
            <a:off x="838200" y="1825625"/>
            <a:ext cx="8743950" cy="4351338"/>
          </a:xfrm>
        </p:spPr>
        <p:txBody>
          <a:bodyPr>
            <a:normAutofit/>
          </a:bodyPr>
          <a:lstStyle/>
          <a:p>
            <a:r>
              <a:rPr lang="de-DE" sz="3600" dirty="0" err="1"/>
              <a:t>Replace</a:t>
            </a:r>
            <a:r>
              <a:rPr lang="de-DE" sz="3600" dirty="0"/>
              <a:t> fossile </a:t>
            </a:r>
            <a:r>
              <a:rPr lang="de-DE" sz="3600" dirty="0" err="1"/>
              <a:t>energy</a:t>
            </a:r>
            <a:r>
              <a:rPr lang="de-DE" sz="3600" dirty="0"/>
              <a:t> </a:t>
            </a:r>
            <a:r>
              <a:rPr lang="de-DE" sz="3600" dirty="0" err="1"/>
              <a:t>by</a:t>
            </a:r>
            <a:r>
              <a:rPr lang="de-DE" sz="3600" dirty="0"/>
              <a:t> </a:t>
            </a:r>
            <a:r>
              <a:rPr lang="de-DE" sz="3600" dirty="0" err="1"/>
              <a:t>renewable</a:t>
            </a:r>
            <a:r>
              <a:rPr lang="de-DE" sz="3600" dirty="0"/>
              <a:t> </a:t>
            </a:r>
            <a:r>
              <a:rPr lang="de-DE" sz="3600" dirty="0" err="1"/>
              <a:t>energy</a:t>
            </a:r>
            <a:r>
              <a:rPr lang="de-DE" sz="3600" dirty="0"/>
              <a:t>.</a:t>
            </a:r>
            <a:br>
              <a:rPr lang="de-DE" sz="3600" dirty="0"/>
            </a:br>
            <a:r>
              <a:rPr lang="de-DE" sz="3600" dirty="0"/>
              <a:t>(</a:t>
            </a:r>
            <a:r>
              <a:rPr lang="de-DE" sz="3600" dirty="0" err="1"/>
              <a:t>technology</a:t>
            </a:r>
            <a:r>
              <a:rPr lang="de-DE" sz="3600" dirty="0"/>
              <a:t>)</a:t>
            </a:r>
          </a:p>
          <a:p>
            <a:r>
              <a:rPr lang="de-DE" sz="3600" dirty="0" err="1"/>
              <a:t>Increase</a:t>
            </a:r>
            <a:r>
              <a:rPr lang="de-DE" sz="3600" dirty="0"/>
              <a:t> </a:t>
            </a:r>
            <a:r>
              <a:rPr lang="de-DE" sz="3600" dirty="0" err="1"/>
              <a:t>efficiency</a:t>
            </a:r>
            <a:r>
              <a:rPr lang="de-DE" sz="3600" dirty="0"/>
              <a:t> – </a:t>
            </a:r>
            <a:r>
              <a:rPr lang="de-DE" sz="3600" dirty="0" err="1"/>
              <a:t>similar</a:t>
            </a:r>
            <a:r>
              <a:rPr lang="de-DE" sz="3600" dirty="0"/>
              <a:t> </a:t>
            </a:r>
            <a:r>
              <a:rPr lang="de-DE" sz="3600" dirty="0" err="1"/>
              <a:t>service</a:t>
            </a:r>
            <a:r>
              <a:rPr lang="de-DE" sz="3600" dirty="0"/>
              <a:t> </a:t>
            </a:r>
            <a:r>
              <a:rPr lang="de-DE" sz="3600" dirty="0" err="1"/>
              <a:t>with</a:t>
            </a:r>
            <a:r>
              <a:rPr lang="de-DE" sz="3600" dirty="0"/>
              <a:t> </a:t>
            </a:r>
            <a:br>
              <a:rPr lang="de-DE" sz="3600" dirty="0"/>
            </a:br>
            <a:r>
              <a:rPr lang="de-DE" sz="3600" dirty="0" err="1"/>
              <a:t>less</a:t>
            </a:r>
            <a:r>
              <a:rPr lang="de-DE" sz="3600" dirty="0"/>
              <a:t> </a:t>
            </a:r>
            <a:r>
              <a:rPr lang="de-DE" sz="3600" dirty="0" err="1"/>
              <a:t>energy</a:t>
            </a:r>
            <a:r>
              <a:rPr lang="de-DE" sz="3600" dirty="0"/>
              <a:t> and </a:t>
            </a:r>
            <a:r>
              <a:rPr lang="de-DE" sz="3600" dirty="0" err="1"/>
              <a:t>other</a:t>
            </a:r>
            <a:r>
              <a:rPr lang="de-DE" sz="3600" dirty="0"/>
              <a:t> </a:t>
            </a:r>
            <a:r>
              <a:rPr lang="de-DE" sz="3600" dirty="0" err="1"/>
              <a:t>ressources</a:t>
            </a:r>
            <a:r>
              <a:rPr lang="de-DE" sz="3600" dirty="0"/>
              <a:t>.</a:t>
            </a:r>
            <a:br>
              <a:rPr lang="de-DE" sz="3600" dirty="0"/>
            </a:br>
            <a:r>
              <a:rPr lang="de-DE" sz="3600" dirty="0"/>
              <a:t>(</a:t>
            </a:r>
            <a:r>
              <a:rPr lang="de-DE" sz="3600" dirty="0" err="1"/>
              <a:t>technology</a:t>
            </a:r>
            <a:r>
              <a:rPr lang="de-DE" sz="3600" dirty="0"/>
              <a:t> and </a:t>
            </a:r>
            <a:r>
              <a:rPr lang="de-DE" sz="3600" dirty="0" err="1"/>
              <a:t>life</a:t>
            </a:r>
            <a:r>
              <a:rPr lang="de-DE" sz="3600" dirty="0"/>
              <a:t> style)</a:t>
            </a:r>
          </a:p>
          <a:p>
            <a:r>
              <a:rPr lang="de-DE" sz="3600" dirty="0"/>
              <a:t>Focus on </a:t>
            </a:r>
            <a:r>
              <a:rPr lang="de-DE" sz="3600" dirty="0" err="1"/>
              <a:t>sufficiency</a:t>
            </a:r>
            <a:r>
              <a:rPr lang="de-DE" sz="3600" dirty="0"/>
              <a:t> – </a:t>
            </a:r>
            <a:r>
              <a:rPr lang="de-DE" sz="3600" dirty="0" err="1"/>
              <a:t>make</a:t>
            </a:r>
            <a:r>
              <a:rPr lang="de-DE" sz="3600" dirty="0"/>
              <a:t> do </a:t>
            </a:r>
            <a:r>
              <a:rPr lang="de-DE" sz="3600" dirty="0" err="1"/>
              <a:t>with</a:t>
            </a:r>
            <a:r>
              <a:rPr lang="de-DE" sz="3600" dirty="0"/>
              <a:t> </a:t>
            </a:r>
            <a:r>
              <a:rPr lang="de-DE" sz="3600" dirty="0" err="1"/>
              <a:t>less</a:t>
            </a:r>
            <a:r>
              <a:rPr lang="de-DE" sz="3600" dirty="0"/>
              <a:t>. </a:t>
            </a:r>
            <a:br>
              <a:rPr lang="de-DE" sz="3600" dirty="0"/>
            </a:br>
            <a:r>
              <a:rPr lang="de-DE" sz="3600" dirty="0"/>
              <a:t>(</a:t>
            </a:r>
            <a:r>
              <a:rPr lang="de-DE" sz="3600" dirty="0" err="1"/>
              <a:t>mindset</a:t>
            </a:r>
            <a:r>
              <a:rPr lang="de-DE" sz="3600" dirty="0"/>
              <a:t> and </a:t>
            </a:r>
            <a:r>
              <a:rPr lang="de-DE" sz="3600" dirty="0" err="1"/>
              <a:t>life</a:t>
            </a:r>
            <a:r>
              <a:rPr lang="de-DE" sz="3600" dirty="0"/>
              <a:t> style)</a:t>
            </a:r>
          </a:p>
          <a:p>
            <a:endParaRPr lang="de-DE" sz="3600" dirty="0"/>
          </a:p>
          <a:p>
            <a:endParaRPr lang="de-AT" sz="3600" dirty="0"/>
          </a:p>
        </p:txBody>
      </p:sp>
      <p:sp>
        <p:nvSpPr>
          <p:cNvPr id="4" name="Gleichschenkliges Dreieck 3">
            <a:extLst>
              <a:ext uri="{FF2B5EF4-FFF2-40B4-BE49-F238E27FC236}">
                <a16:creationId xmlns:a16="http://schemas.microsoft.com/office/drawing/2014/main" id="{2A955128-DD3C-4398-866B-6D9423B710AC}"/>
              </a:ext>
            </a:extLst>
          </p:cNvPr>
          <p:cNvSpPr/>
          <p:nvPr/>
        </p:nvSpPr>
        <p:spPr>
          <a:xfrm rot="10800000">
            <a:off x="10420350" y="1825625"/>
            <a:ext cx="723900" cy="375761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Textfeld 4">
            <a:extLst>
              <a:ext uri="{FF2B5EF4-FFF2-40B4-BE49-F238E27FC236}">
                <a16:creationId xmlns:a16="http://schemas.microsoft.com/office/drawing/2014/main" id="{07C657B4-98F6-49FC-AA4E-0A26DD7B1B4D}"/>
              </a:ext>
            </a:extLst>
          </p:cNvPr>
          <p:cNvSpPr txBox="1"/>
          <p:nvPr/>
        </p:nvSpPr>
        <p:spPr>
          <a:xfrm>
            <a:off x="9334500" y="550852"/>
            <a:ext cx="3200400" cy="954107"/>
          </a:xfrm>
          <a:prstGeom prst="rect">
            <a:avLst/>
          </a:prstGeom>
          <a:noFill/>
        </p:spPr>
        <p:txBody>
          <a:bodyPr wrap="square" rtlCol="0">
            <a:spAutoFit/>
          </a:bodyPr>
          <a:lstStyle/>
          <a:p>
            <a:r>
              <a:rPr lang="de-DE" sz="2800" dirty="0"/>
              <a:t>Incentives </a:t>
            </a:r>
            <a:r>
              <a:rPr lang="de-DE" sz="2800" dirty="0" err="1"/>
              <a:t>within</a:t>
            </a:r>
            <a:r>
              <a:rPr lang="de-DE" sz="2800" dirty="0"/>
              <a:t> </a:t>
            </a:r>
            <a:r>
              <a:rPr lang="de-DE" sz="2800" dirty="0" err="1"/>
              <a:t>economic</a:t>
            </a:r>
            <a:r>
              <a:rPr lang="de-DE" sz="2800" dirty="0"/>
              <a:t> </a:t>
            </a:r>
            <a:r>
              <a:rPr lang="de-DE" sz="2800" dirty="0" err="1"/>
              <a:t>system</a:t>
            </a:r>
            <a:endParaRPr lang="de-AT" sz="2800" dirty="0"/>
          </a:p>
        </p:txBody>
      </p:sp>
    </p:spTree>
    <p:extLst>
      <p:ext uri="{BB962C8B-B14F-4D97-AF65-F5344CB8AC3E}">
        <p14:creationId xmlns:p14="http://schemas.microsoft.com/office/powerpoint/2010/main" val="1467906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5">
            <a:extLst>
              <a:ext uri="{FF2B5EF4-FFF2-40B4-BE49-F238E27FC236}">
                <a16:creationId xmlns:a16="http://schemas.microsoft.com/office/drawing/2014/main" id="{5295003E-7A66-45FD-A191-F16143602127}"/>
              </a:ext>
            </a:extLst>
          </p:cNvPr>
          <p:cNvSpPr>
            <a:spLocks noGrp="1" noChangeArrowheads="1"/>
          </p:cNvSpPr>
          <p:nvPr>
            <p:ph type="title"/>
          </p:nvPr>
        </p:nvSpPr>
        <p:spPr>
          <a:xfrm>
            <a:off x="571500" y="301424"/>
            <a:ext cx="10624136" cy="1010540"/>
          </a:xfrm>
        </p:spPr>
        <p:txBody>
          <a:bodyPr>
            <a:normAutofit fontScale="90000"/>
          </a:bodyPr>
          <a:lstStyle/>
          <a:p>
            <a:r>
              <a:rPr lang="de-AT" dirty="0"/>
              <a:t>„ …. </a:t>
            </a:r>
            <a:r>
              <a:rPr lang="en-US" dirty="0"/>
              <a:t>full transformation of our economy</a:t>
            </a:r>
            <a:r>
              <a:rPr lang="de-AT" dirty="0"/>
              <a:t>“ </a:t>
            </a:r>
            <a:br>
              <a:rPr lang="de-AT" dirty="0"/>
            </a:br>
            <a:r>
              <a:rPr lang="de-AT" sz="3200" dirty="0"/>
              <a:t>(A. Merkel, 2021.07.15)</a:t>
            </a:r>
            <a:endParaRPr lang="de-AT" altLang="de-DE" dirty="0"/>
          </a:p>
        </p:txBody>
      </p:sp>
      <p:sp>
        <p:nvSpPr>
          <p:cNvPr id="62467" name="Content Placeholder 6">
            <a:extLst>
              <a:ext uri="{FF2B5EF4-FFF2-40B4-BE49-F238E27FC236}">
                <a16:creationId xmlns:a16="http://schemas.microsoft.com/office/drawing/2014/main" id="{65FC876E-61F9-44C4-AABF-EC88A5014E06}"/>
              </a:ext>
            </a:extLst>
          </p:cNvPr>
          <p:cNvSpPr>
            <a:spLocks noGrp="1" noChangeArrowheads="1"/>
          </p:cNvSpPr>
          <p:nvPr>
            <p:ph idx="1"/>
          </p:nvPr>
        </p:nvSpPr>
        <p:spPr>
          <a:xfrm>
            <a:off x="663389" y="1569139"/>
            <a:ext cx="11176186" cy="4558811"/>
          </a:xfrm>
        </p:spPr>
        <p:txBody>
          <a:bodyPr>
            <a:normAutofit fontScale="92500" lnSpcReduction="10000"/>
          </a:bodyPr>
          <a:lstStyle/>
          <a:p>
            <a:r>
              <a:rPr lang="de-AT" altLang="de-DE" sz="2600" dirty="0"/>
              <a:t>Energy </a:t>
            </a:r>
            <a:r>
              <a:rPr lang="de-AT" altLang="de-DE" sz="2600" dirty="0">
                <a:sym typeface="Wingdings" panose="05000000000000000000" pitchFamily="2" charset="2"/>
              </a:rPr>
              <a:t> </a:t>
            </a:r>
            <a:r>
              <a:rPr lang="de-AT" altLang="de-DE" sz="2600" dirty="0" err="1">
                <a:sym typeface="Wingdings" panose="05000000000000000000" pitchFamily="2" charset="2"/>
              </a:rPr>
              <a:t>geopolitics</a:t>
            </a:r>
            <a:r>
              <a:rPr lang="de-AT" altLang="de-DE" sz="2600" dirty="0">
                <a:sym typeface="Wingdings" panose="05000000000000000000" pitchFamily="2" charset="2"/>
              </a:rPr>
              <a:t> </a:t>
            </a:r>
            <a:r>
              <a:rPr lang="de-AT" altLang="de-DE" sz="2600" dirty="0" err="1">
                <a:sym typeface="Wingdings" panose="05000000000000000000" pitchFamily="2" charset="2"/>
              </a:rPr>
              <a:t>more</a:t>
            </a:r>
            <a:r>
              <a:rPr lang="de-AT" altLang="de-DE" sz="2600" dirty="0">
                <a:sym typeface="Wingdings" panose="05000000000000000000" pitchFamily="2" charset="2"/>
              </a:rPr>
              <a:t> </a:t>
            </a:r>
            <a:r>
              <a:rPr lang="de-AT" altLang="de-DE" sz="2600" dirty="0" err="1">
                <a:sym typeface="Wingdings" panose="05000000000000000000" pitchFamily="2" charset="2"/>
              </a:rPr>
              <a:t>peaceful</a:t>
            </a:r>
            <a:r>
              <a:rPr lang="de-AT" altLang="de-DE" sz="2600" dirty="0">
                <a:sym typeface="Wingdings" panose="05000000000000000000" pitchFamily="2" charset="2"/>
              </a:rPr>
              <a:t>, </a:t>
            </a:r>
            <a:r>
              <a:rPr lang="de-AT" altLang="de-DE" sz="2600" dirty="0" err="1">
                <a:sym typeface="Wingdings" panose="05000000000000000000" pitchFamily="2" charset="2"/>
              </a:rPr>
              <a:t>money</a:t>
            </a:r>
            <a:r>
              <a:rPr lang="de-AT" altLang="de-DE" sz="2600" dirty="0">
                <a:sym typeface="Wingdings" panose="05000000000000000000" pitchFamily="2" charset="2"/>
              </a:rPr>
              <a:t> </a:t>
            </a:r>
            <a:r>
              <a:rPr lang="de-AT" altLang="de-DE" sz="2600" dirty="0" err="1">
                <a:sym typeface="Wingdings" panose="05000000000000000000" pitchFamily="2" charset="2"/>
              </a:rPr>
              <a:t>remains</a:t>
            </a:r>
            <a:r>
              <a:rPr lang="de-AT" altLang="de-DE" sz="2600" dirty="0">
                <a:sym typeface="Wingdings" panose="05000000000000000000" pitchFamily="2" charset="2"/>
              </a:rPr>
              <a:t> in </a:t>
            </a:r>
            <a:r>
              <a:rPr lang="de-AT" altLang="de-DE" sz="2600" dirty="0" err="1">
                <a:sym typeface="Wingdings" panose="05000000000000000000" pitchFamily="2" charset="2"/>
              </a:rPr>
              <a:t>communities</a:t>
            </a:r>
            <a:r>
              <a:rPr lang="de-AT" altLang="de-DE" sz="2600" dirty="0">
                <a:sym typeface="Wingdings" panose="05000000000000000000" pitchFamily="2" charset="2"/>
              </a:rPr>
              <a:t>, </a:t>
            </a:r>
            <a:r>
              <a:rPr lang="de-AT" altLang="de-DE" sz="2600" dirty="0" err="1">
                <a:sym typeface="Wingdings" panose="05000000000000000000" pitchFamily="2" charset="2"/>
              </a:rPr>
              <a:t>incentives</a:t>
            </a:r>
            <a:r>
              <a:rPr lang="de-AT" altLang="de-DE" sz="2600" dirty="0">
                <a:sym typeface="Wingdings" panose="05000000000000000000" pitchFamily="2" charset="2"/>
              </a:rPr>
              <a:t> </a:t>
            </a:r>
            <a:r>
              <a:rPr lang="de-AT" altLang="de-DE" sz="2600" dirty="0" err="1">
                <a:sym typeface="Wingdings" panose="05000000000000000000" pitchFamily="2" charset="2"/>
              </a:rPr>
              <a:t>to</a:t>
            </a:r>
            <a:r>
              <a:rPr lang="de-AT" altLang="de-DE" sz="2600" dirty="0">
                <a:sym typeface="Wingdings" panose="05000000000000000000" pitchFamily="2" charset="2"/>
              </a:rPr>
              <a:t> </a:t>
            </a:r>
            <a:r>
              <a:rPr lang="de-AT" altLang="de-DE" sz="2600" dirty="0" err="1">
                <a:sym typeface="Wingdings" panose="05000000000000000000" pitchFamily="2" charset="2"/>
              </a:rPr>
              <a:t>new</a:t>
            </a:r>
            <a:r>
              <a:rPr lang="de-AT" altLang="de-DE" sz="2600" dirty="0">
                <a:sym typeface="Wingdings" panose="05000000000000000000" pitchFamily="2" charset="2"/>
              </a:rPr>
              <a:t> </a:t>
            </a:r>
            <a:r>
              <a:rPr lang="de-AT" altLang="de-DE" sz="2600" dirty="0" err="1">
                <a:sym typeface="Wingdings" panose="05000000000000000000" pitchFamily="2" charset="2"/>
              </a:rPr>
              <a:t>thinking</a:t>
            </a:r>
            <a:r>
              <a:rPr lang="de-AT" altLang="de-DE" sz="2600" dirty="0">
                <a:sym typeface="Wingdings" panose="05000000000000000000" pitchFamily="2" charset="2"/>
              </a:rPr>
              <a:t>, ..</a:t>
            </a:r>
          </a:p>
          <a:p>
            <a:r>
              <a:rPr lang="en-US" altLang="de-DE" sz="2600" dirty="0">
                <a:sym typeface="Wingdings" panose="05000000000000000000" pitchFamily="2" charset="2"/>
              </a:rPr>
              <a:t>Industry  durable products, repair economy, possession --&gt; rental, ...</a:t>
            </a:r>
          </a:p>
          <a:p>
            <a:r>
              <a:rPr lang="en-US" altLang="de-DE" sz="2600" dirty="0">
                <a:sym typeface="Wingdings" panose="05000000000000000000" pitchFamily="2" charset="2"/>
              </a:rPr>
              <a:t>Mobility  improved health and safety, ...</a:t>
            </a:r>
          </a:p>
          <a:p>
            <a:r>
              <a:rPr lang="en-US" altLang="de-DE" sz="2600" dirty="0">
                <a:sym typeface="Wingdings" panose="05000000000000000000" pitchFamily="2" charset="2"/>
              </a:rPr>
              <a:t>Infrastructure  flexible, adaptive, climate friendly, ...</a:t>
            </a:r>
          </a:p>
          <a:p>
            <a:r>
              <a:rPr lang="en-US" altLang="de-DE" sz="2600" dirty="0">
                <a:sym typeface="Wingdings" panose="05000000000000000000" pitchFamily="2" charset="2"/>
              </a:rPr>
              <a:t>Agriculture  resilient, healthy foods &amp; soils, ...</a:t>
            </a:r>
          </a:p>
          <a:p>
            <a:r>
              <a:rPr lang="en-US" altLang="de-DE" sz="2600" dirty="0">
                <a:sym typeface="Wingdings" panose="05000000000000000000" pitchFamily="2" charset="2"/>
              </a:rPr>
              <a:t>Health system  preventive medicine, health promotion, ...</a:t>
            </a:r>
          </a:p>
          <a:p>
            <a:r>
              <a:rPr lang="en-US" altLang="de-DE" sz="2600" dirty="0">
                <a:sym typeface="Wingdings" panose="05000000000000000000" pitchFamily="2" charset="2"/>
              </a:rPr>
              <a:t>Education  fosters creativity, cooperation, ...</a:t>
            </a:r>
          </a:p>
          <a:p>
            <a:r>
              <a:rPr lang="en-US" altLang="de-DE" sz="2600" dirty="0">
                <a:sym typeface="Wingdings" panose="05000000000000000000" pitchFamily="2" charset="2"/>
              </a:rPr>
              <a:t>Economic system  circular </a:t>
            </a:r>
            <a:r>
              <a:rPr lang="en-US" altLang="de-DE" sz="2600" dirty="0" err="1">
                <a:sym typeface="Wingdings" panose="05000000000000000000" pitchFamily="2" charset="2"/>
              </a:rPr>
              <a:t>eonomy</a:t>
            </a:r>
            <a:r>
              <a:rPr lang="en-US" altLang="de-DE" sz="2600" dirty="0">
                <a:sym typeface="Wingdings" panose="05000000000000000000" pitchFamily="2" charset="2"/>
              </a:rPr>
              <a:t>, no growth paradigm, ….</a:t>
            </a:r>
          </a:p>
          <a:p>
            <a:r>
              <a:rPr lang="en-US" altLang="de-DE" sz="2600" dirty="0">
                <a:sym typeface="Wingdings" panose="05000000000000000000" pitchFamily="2" charset="2"/>
              </a:rPr>
              <a:t>Financial system  serves real economy, biotope of currencies, ....</a:t>
            </a:r>
          </a:p>
          <a:p>
            <a:r>
              <a:rPr lang="en-US" altLang="de-DE" sz="2600" dirty="0">
                <a:sym typeface="Wingdings" panose="05000000000000000000" pitchFamily="2" charset="2"/>
              </a:rPr>
              <a:t>Democracy  participation, ethics of responsibility, LNB, …</a:t>
            </a:r>
            <a:endParaRPr lang="de-AT" altLang="de-DE" sz="2600" dirty="0">
              <a:sym typeface="Wingdings" panose="05000000000000000000" pitchFamily="2" charset="2"/>
            </a:endParaRPr>
          </a:p>
        </p:txBody>
      </p:sp>
      <p:pic>
        <p:nvPicPr>
          <p:cNvPr id="4" name="Picture 2" descr="https://nl4worldbank.files.wordpress.com/2015/09/sustainable-development-goals.png">
            <a:extLst>
              <a:ext uri="{FF2B5EF4-FFF2-40B4-BE49-F238E27FC236}">
                <a16:creationId xmlns:a16="http://schemas.microsoft.com/office/drawing/2014/main" id="{20544995-EF72-45E7-8707-698C341866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4811" y="3286325"/>
            <a:ext cx="2663825"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3049188"/>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F4EC01-331B-461B-8520-D1D415A5A689}"/>
              </a:ext>
            </a:extLst>
          </p:cNvPr>
          <p:cNvSpPr>
            <a:spLocks noGrp="1"/>
          </p:cNvSpPr>
          <p:nvPr>
            <p:ph type="title"/>
          </p:nvPr>
        </p:nvSpPr>
        <p:spPr/>
        <p:txBody>
          <a:bodyPr/>
          <a:lstStyle/>
          <a:p>
            <a:r>
              <a:rPr lang="de-DE" dirty="0"/>
              <a:t>Change </a:t>
            </a:r>
            <a:r>
              <a:rPr lang="de-DE" dirty="0" err="1"/>
              <a:t>the</a:t>
            </a:r>
            <a:r>
              <a:rPr lang="de-DE" dirty="0"/>
              <a:t> </a:t>
            </a:r>
            <a:r>
              <a:rPr lang="de-DE" dirty="0" err="1"/>
              <a:t>way</a:t>
            </a:r>
            <a:r>
              <a:rPr lang="de-DE" dirty="0"/>
              <a:t> </a:t>
            </a:r>
            <a:r>
              <a:rPr lang="de-DE" dirty="0" err="1"/>
              <a:t>of</a:t>
            </a:r>
            <a:r>
              <a:rPr lang="de-DE" dirty="0"/>
              <a:t> </a:t>
            </a:r>
            <a:r>
              <a:rPr lang="de-DE" dirty="0" err="1"/>
              <a:t>thinking</a:t>
            </a:r>
            <a:r>
              <a:rPr lang="de-DE" dirty="0"/>
              <a:t>; </a:t>
            </a:r>
            <a:r>
              <a:rPr lang="de-DE" dirty="0" err="1"/>
              <a:t>integrated</a:t>
            </a:r>
            <a:r>
              <a:rPr lang="de-DE" dirty="0"/>
              <a:t> </a:t>
            </a:r>
            <a:r>
              <a:rPr lang="de-DE" dirty="0" err="1"/>
              <a:t>solutions</a:t>
            </a:r>
            <a:endParaRPr lang="de-AT" dirty="0"/>
          </a:p>
        </p:txBody>
      </p:sp>
      <p:sp>
        <p:nvSpPr>
          <p:cNvPr id="3" name="Inhaltsplatzhalter 2">
            <a:extLst>
              <a:ext uri="{FF2B5EF4-FFF2-40B4-BE49-F238E27FC236}">
                <a16:creationId xmlns:a16="http://schemas.microsoft.com/office/drawing/2014/main" id="{BBE984B0-1753-445F-9A63-0727DCF2BD3C}"/>
              </a:ext>
            </a:extLst>
          </p:cNvPr>
          <p:cNvSpPr>
            <a:spLocks noGrp="1"/>
          </p:cNvSpPr>
          <p:nvPr>
            <p:ph idx="1"/>
          </p:nvPr>
        </p:nvSpPr>
        <p:spPr/>
        <p:txBody>
          <a:bodyPr>
            <a:normAutofit/>
          </a:bodyPr>
          <a:lstStyle/>
          <a:p>
            <a:r>
              <a:rPr lang="en-US" dirty="0"/>
              <a:t>“</a:t>
            </a:r>
            <a:r>
              <a:rPr lang="en-US" b="1" dirty="0"/>
              <a:t>Ecological culture cannot be reduced to a series of urgent and partial responses to the immediate problems </a:t>
            </a:r>
            <a:r>
              <a:rPr lang="en-US" dirty="0"/>
              <a:t>of pollution, environmental decay and the depletion of natural resources. </a:t>
            </a:r>
          </a:p>
          <a:p>
            <a:r>
              <a:rPr lang="en-US" dirty="0"/>
              <a:t>There needs to </a:t>
            </a:r>
            <a:r>
              <a:rPr lang="en-US" b="1" dirty="0"/>
              <a:t>be a distinctive way of looking at things, a way of thinking</a:t>
            </a:r>
            <a:r>
              <a:rPr lang="en-US" dirty="0"/>
              <a:t>, policies, an educational </a:t>
            </a:r>
            <a:r>
              <a:rPr lang="en-US" dirty="0" err="1"/>
              <a:t>programme</a:t>
            </a:r>
            <a:r>
              <a:rPr lang="en-US" b="1" dirty="0"/>
              <a:t>, a lifestyle and a spirituality</a:t>
            </a:r>
            <a:r>
              <a:rPr lang="en-US" dirty="0"/>
              <a:t> which together </a:t>
            </a:r>
            <a:r>
              <a:rPr lang="en-US" b="1" dirty="0"/>
              <a:t>generate resistance to the assault of the technocratic paradigm. </a:t>
            </a:r>
          </a:p>
          <a:p>
            <a:r>
              <a:rPr lang="en-US" dirty="0"/>
              <a:t>Otherwise, even the best ecological initiatives can find themselves caught up in the same globalized logic.” </a:t>
            </a:r>
            <a:r>
              <a:rPr lang="de-AT" dirty="0"/>
              <a:t>(Laudato Si!; 111)</a:t>
            </a:r>
            <a:endParaRPr lang="en-US" dirty="0"/>
          </a:p>
        </p:txBody>
      </p:sp>
    </p:spTree>
    <p:extLst>
      <p:ext uri="{BB962C8B-B14F-4D97-AF65-F5344CB8AC3E}">
        <p14:creationId xmlns:p14="http://schemas.microsoft.com/office/powerpoint/2010/main" val="3149147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DA9A91-2CA8-4E3C-AE1F-A15EA92BC975}"/>
              </a:ext>
            </a:extLst>
          </p:cNvPr>
          <p:cNvSpPr>
            <a:spLocks noGrp="1"/>
          </p:cNvSpPr>
          <p:nvPr>
            <p:ph type="title"/>
          </p:nvPr>
        </p:nvSpPr>
        <p:spPr/>
        <p:txBody>
          <a:bodyPr/>
          <a:lstStyle/>
          <a:p>
            <a:r>
              <a:rPr lang="de-DE" dirty="0"/>
              <a:t>Change </a:t>
            </a:r>
            <a:r>
              <a:rPr lang="de-DE" dirty="0" err="1"/>
              <a:t>the</a:t>
            </a:r>
            <a:r>
              <a:rPr lang="de-DE" dirty="0"/>
              <a:t> </a:t>
            </a:r>
            <a:r>
              <a:rPr lang="de-DE" dirty="0" err="1"/>
              <a:t>system</a:t>
            </a:r>
            <a:endParaRPr lang="de-AT" dirty="0"/>
          </a:p>
        </p:txBody>
      </p:sp>
      <p:sp>
        <p:nvSpPr>
          <p:cNvPr id="3" name="Inhaltsplatzhalter 2">
            <a:extLst>
              <a:ext uri="{FF2B5EF4-FFF2-40B4-BE49-F238E27FC236}">
                <a16:creationId xmlns:a16="http://schemas.microsoft.com/office/drawing/2014/main" id="{075812A5-CD71-4C38-9E45-7EFF611659D7}"/>
              </a:ext>
            </a:extLst>
          </p:cNvPr>
          <p:cNvSpPr>
            <a:spLocks noGrp="1"/>
          </p:cNvSpPr>
          <p:nvPr>
            <p:ph idx="1"/>
          </p:nvPr>
        </p:nvSpPr>
        <p:spPr/>
        <p:txBody>
          <a:bodyPr/>
          <a:lstStyle/>
          <a:p>
            <a:r>
              <a:rPr lang="en-US" dirty="0">
                <a:solidFill>
                  <a:srgbClr val="002060"/>
                </a:solidFill>
                <a:latin typeface="Lato" panose="020F0502020204030203" pitchFamily="34" charset="0"/>
              </a:rPr>
              <a:t>“To seek only a technical remedy to each environmental problem which comes up is to separate what is in reality interconnected and </a:t>
            </a:r>
            <a:r>
              <a:rPr lang="en-US" b="1" dirty="0">
                <a:solidFill>
                  <a:srgbClr val="002060"/>
                </a:solidFill>
                <a:latin typeface="Lato" panose="020F0502020204030203" pitchFamily="34" charset="0"/>
              </a:rPr>
              <a:t>to mask the true and deepest problems of </a:t>
            </a:r>
            <a:r>
              <a:rPr lang="de-AT" b="1" dirty="0" err="1">
                <a:solidFill>
                  <a:srgbClr val="002060"/>
                </a:solidFill>
                <a:latin typeface="Lato" panose="020F0502020204030203" pitchFamily="34" charset="0"/>
              </a:rPr>
              <a:t>the</a:t>
            </a:r>
            <a:r>
              <a:rPr lang="de-AT" b="1" dirty="0">
                <a:solidFill>
                  <a:srgbClr val="002060"/>
                </a:solidFill>
                <a:latin typeface="Lato" panose="020F0502020204030203" pitchFamily="34" charset="0"/>
              </a:rPr>
              <a:t> global </a:t>
            </a:r>
            <a:r>
              <a:rPr lang="de-AT" b="1" dirty="0" err="1">
                <a:solidFill>
                  <a:srgbClr val="002060"/>
                </a:solidFill>
                <a:latin typeface="Lato" panose="020F0502020204030203" pitchFamily="34" charset="0"/>
              </a:rPr>
              <a:t>system</a:t>
            </a:r>
            <a:r>
              <a:rPr lang="de-AT" b="1" dirty="0">
                <a:solidFill>
                  <a:srgbClr val="002060"/>
                </a:solidFill>
                <a:latin typeface="Lato" panose="020F0502020204030203" pitchFamily="34" charset="0"/>
              </a:rPr>
              <a:t>.</a:t>
            </a:r>
            <a:r>
              <a:rPr lang="de-AT" dirty="0">
                <a:solidFill>
                  <a:srgbClr val="002060"/>
                </a:solidFill>
                <a:latin typeface="Lato" panose="020F0502020204030203" pitchFamily="34" charset="0"/>
              </a:rPr>
              <a:t>“ (Laudato Si!; 111)</a:t>
            </a:r>
          </a:p>
          <a:p>
            <a:endParaRPr lang="en-US" dirty="0">
              <a:solidFill>
                <a:srgbClr val="002060"/>
              </a:solidFill>
              <a:latin typeface="Lato" panose="020F0502020204030203" pitchFamily="34" charset="0"/>
              <a:ea typeface="Lato" panose="020F0502020204030203" pitchFamily="34" charset="0"/>
              <a:cs typeface="Lato" panose="020F0502020204030203" pitchFamily="34" charset="0"/>
            </a:endParaRPr>
          </a:p>
          <a:p>
            <a:r>
              <a:rPr lang="en-US" dirty="0">
                <a:solidFill>
                  <a:srgbClr val="002060"/>
                </a:solidFill>
                <a:latin typeface="Lato" panose="020F0502020204030203" pitchFamily="34" charset="0"/>
                <a:ea typeface="Lato" panose="020F0502020204030203" pitchFamily="34" charset="0"/>
                <a:cs typeface="Lato" panose="020F0502020204030203" pitchFamily="34" charset="0"/>
              </a:rPr>
              <a:t>If solutions are so impossible to find within the system, then maybe we should change the system. (Greta Thunberg) </a:t>
            </a:r>
          </a:p>
          <a:p>
            <a:endParaRPr lang="en-US" dirty="0"/>
          </a:p>
          <a:p>
            <a:endParaRPr lang="en-US" dirty="0">
              <a:solidFill>
                <a:srgbClr val="002060"/>
              </a:solidFill>
              <a:latin typeface="Lato" panose="020F0502020204030203" pitchFamily="34" charset="0"/>
              <a:ea typeface="Lato" panose="020F0502020204030203" pitchFamily="34" charset="0"/>
              <a:cs typeface="Lato" panose="020F0502020204030203" pitchFamily="34" charset="0"/>
            </a:endParaRPr>
          </a:p>
          <a:p>
            <a:endParaRPr lang="de-AT" dirty="0"/>
          </a:p>
        </p:txBody>
      </p:sp>
    </p:spTree>
    <p:extLst>
      <p:ext uri="{BB962C8B-B14F-4D97-AF65-F5344CB8AC3E}">
        <p14:creationId xmlns:p14="http://schemas.microsoft.com/office/powerpoint/2010/main" val="2618567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653529"/>
            <a:ext cx="10972800" cy="771878"/>
          </a:xfrm>
        </p:spPr>
        <p:txBody>
          <a:bodyPr/>
          <a:lstStyle/>
          <a:p>
            <a:pPr>
              <a:lnSpc>
                <a:spcPct val="110000"/>
              </a:lnSpc>
              <a:spcBef>
                <a:spcPts val="1440"/>
              </a:spcBef>
            </a:pPr>
            <a:r>
              <a:rPr lang="de-DE" sz="4800" dirty="0" err="1"/>
              <a:t>Necessities</a:t>
            </a:r>
            <a:r>
              <a:rPr lang="de-DE" sz="4800" dirty="0"/>
              <a:t> </a:t>
            </a:r>
            <a:r>
              <a:rPr lang="de-DE" sz="4800" dirty="0" err="1"/>
              <a:t>rather</a:t>
            </a:r>
            <a:r>
              <a:rPr lang="de-DE" sz="4800" dirty="0"/>
              <a:t> </a:t>
            </a:r>
            <a:r>
              <a:rPr lang="de-DE" sz="4800" dirty="0" err="1"/>
              <a:t>than</a:t>
            </a:r>
            <a:r>
              <a:rPr lang="de-DE" sz="4800" dirty="0"/>
              <a:t> </a:t>
            </a:r>
            <a:r>
              <a:rPr lang="de-DE" sz="4800" dirty="0" err="1"/>
              <a:t>options</a:t>
            </a:r>
            <a:endParaRPr lang="de-DE" sz="4800" dirty="0"/>
          </a:p>
        </p:txBody>
      </p:sp>
      <p:sp>
        <p:nvSpPr>
          <p:cNvPr id="5" name="Text Placeholder 4"/>
          <p:cNvSpPr>
            <a:spLocks noGrp="1"/>
          </p:cNvSpPr>
          <p:nvPr>
            <p:ph type="body" sz="quarter" idx="10"/>
          </p:nvPr>
        </p:nvSpPr>
        <p:spPr/>
        <p:txBody>
          <a:bodyPr/>
          <a:lstStyle/>
          <a:p>
            <a:r>
              <a:rPr lang="en-US" dirty="0"/>
              <a:t>© Gregor Hagedorn, CC BY-SA 4.0, Quote by Greta Thunberg.</a:t>
            </a:r>
            <a:endParaRPr lang="de-DE" dirty="0"/>
          </a:p>
        </p:txBody>
      </p:sp>
      <p:sp>
        <p:nvSpPr>
          <p:cNvPr id="4" name="Content Placeholder 1"/>
          <p:cNvSpPr txBox="1">
            <a:spLocks/>
          </p:cNvSpPr>
          <p:nvPr/>
        </p:nvSpPr>
        <p:spPr bwMode="auto">
          <a:xfrm>
            <a:off x="902875" y="2107535"/>
            <a:ext cx="10231850" cy="1952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9728" tIns="54864" rIns="109728" bIns="54864" numCol="1" anchor="t" anchorCtr="0" compatLnSpc="1">
            <a:prstTxWarp prst="textNoShape">
              <a:avLst/>
            </a:prstTxWarp>
            <a:spAutoFit/>
          </a:bodyPr>
          <a:lstStyle>
            <a:lvl1pPr marL="257175" indent="-257175" algn="l" defTabSz="342900" rtl="0" eaLnBrk="0" fontAlgn="base" hangingPunct="0">
              <a:spcBef>
                <a:spcPct val="20000"/>
              </a:spcBef>
              <a:spcAft>
                <a:spcPct val="0"/>
              </a:spcAft>
              <a:buFont typeface="Lato" panose="020B0604020202020204" pitchFamily="34" charset="0"/>
              <a:buChar char="•"/>
              <a:defRPr lang="de-DE" altLang="de-DE" sz="2400" kern="1200" dirty="0" smtClean="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57213" indent="-214313" algn="l" defTabSz="342900" rtl="0" eaLnBrk="0" fontAlgn="base" hangingPunct="0">
              <a:spcBef>
                <a:spcPct val="20000"/>
              </a:spcBef>
              <a:spcAft>
                <a:spcPct val="0"/>
              </a:spcAft>
              <a:buFont typeface="Lato" panose="020B0604020202020204" pitchFamily="34" charset="0"/>
              <a:buChar char="–"/>
              <a:defRPr lang="de-DE" altLang="de-DE" sz="2100" kern="1200" dirty="0" smtClean="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857250" indent="-171450" algn="l" defTabSz="342900" rtl="0" eaLnBrk="0" fontAlgn="base" hangingPunct="0">
              <a:spcBef>
                <a:spcPct val="20000"/>
              </a:spcBef>
              <a:spcAft>
                <a:spcPct val="0"/>
              </a:spcAft>
              <a:buFont typeface="Lato" panose="020B0604020202020204" pitchFamily="34" charset="0"/>
              <a:buChar char="•"/>
              <a:defRPr lang="de-DE" altLang="de-DE" sz="1800" kern="1200" dirty="0" smtClean="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200150" indent="-171450" algn="l" defTabSz="342900" rtl="0" eaLnBrk="0" fontAlgn="base" hangingPunct="0">
              <a:spcBef>
                <a:spcPct val="20000"/>
              </a:spcBef>
              <a:spcAft>
                <a:spcPct val="0"/>
              </a:spcAft>
              <a:buFont typeface="Lato" panose="020B0604020202020204" pitchFamily="34" charset="0"/>
              <a:buChar char="–"/>
              <a:defRPr lang="de-DE" altLang="de-DE" sz="1500" kern="1200" dirty="0" smtClean="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543050" indent="-171450" algn="l" defTabSz="342900" rtl="0" eaLnBrk="0" fontAlgn="base" hangingPunct="0">
              <a:spcBef>
                <a:spcPct val="20000"/>
              </a:spcBef>
              <a:spcAft>
                <a:spcPct val="0"/>
              </a:spcAft>
              <a:buFont typeface="Lato" panose="020B0604020202020204" pitchFamily="34" charset="0"/>
              <a:buChar char="»"/>
              <a:defRPr lang="de-DE" altLang="de-DE" sz="1500" kern="1200" dirty="0" smtClean="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1885950" indent="-171450" algn="l" defTabSz="342900" rtl="0" eaLnBrk="1" latinLnBrk="0" hangingPunct="1">
              <a:spcBef>
                <a:spcPct val="20000"/>
              </a:spcBef>
              <a:buFont typeface="Lato"/>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Lato"/>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Lato"/>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Lato"/>
              <a:buChar char="•"/>
              <a:defRPr sz="1500" kern="1200">
                <a:solidFill>
                  <a:schemeClr val="tx1"/>
                </a:solidFill>
                <a:latin typeface="+mn-lt"/>
                <a:ea typeface="+mn-ea"/>
                <a:cs typeface="+mn-cs"/>
              </a:defRPr>
            </a:lvl9pPr>
          </a:lstStyle>
          <a:p>
            <a:pPr marL="0" indent="0">
              <a:lnSpc>
                <a:spcPct val="110000"/>
              </a:lnSpc>
              <a:spcBef>
                <a:spcPts val="1440"/>
              </a:spcBef>
              <a:buNone/>
            </a:pPr>
            <a:r>
              <a:rPr lang="de-DE" sz="3360" dirty="0">
                <a:solidFill>
                  <a:srgbClr val="002060"/>
                </a:solidFill>
                <a:latin typeface="Lato" panose="020F0502020204030203" pitchFamily="34" charset="0"/>
                <a:ea typeface="Lato" panose="020F0502020204030203" pitchFamily="34" charset="0"/>
                <a:cs typeface="Lato" panose="020F0502020204030203" pitchFamily="34" charset="0"/>
              </a:rPr>
              <a:t>„</a:t>
            </a:r>
            <a:r>
              <a:rPr lang="en-US" sz="3360" dirty="0">
                <a:solidFill>
                  <a:srgbClr val="002060"/>
                </a:solidFill>
                <a:latin typeface="Lato" panose="020F0502020204030203" pitchFamily="34" charset="0"/>
                <a:ea typeface="Lato" panose="020F0502020204030203" pitchFamily="34" charset="0"/>
                <a:cs typeface="Lato" panose="020F0502020204030203" pitchFamily="34" charset="0"/>
              </a:rPr>
              <a:t>As long as we focus on what is politically possible instead of what is necessary, there is no hope.</a:t>
            </a:r>
          </a:p>
          <a:p>
            <a:pPr marL="0" indent="0">
              <a:lnSpc>
                <a:spcPct val="110000"/>
              </a:lnSpc>
              <a:spcBef>
                <a:spcPts val="1440"/>
              </a:spcBef>
              <a:buNone/>
            </a:pPr>
            <a:r>
              <a:rPr lang="de-DE" sz="3360" i="1" dirty="0">
                <a:solidFill>
                  <a:srgbClr val="002060"/>
                </a:solidFill>
                <a:latin typeface="Lato" panose="020F0502020204030203" pitchFamily="34" charset="0"/>
                <a:ea typeface="Lato" panose="020F0502020204030203" pitchFamily="34" charset="0"/>
                <a:cs typeface="Lato" panose="020F0502020204030203" pitchFamily="34" charset="0"/>
              </a:rPr>
              <a:t>(Greta </a:t>
            </a:r>
            <a:r>
              <a:rPr lang="de-DE" sz="3360" i="1" dirty="0" err="1">
                <a:solidFill>
                  <a:srgbClr val="002060"/>
                </a:solidFill>
                <a:latin typeface="Lato" panose="020F0502020204030203" pitchFamily="34" charset="0"/>
                <a:ea typeface="Lato" panose="020F0502020204030203" pitchFamily="34" charset="0"/>
                <a:cs typeface="Lato" panose="020F0502020204030203" pitchFamily="34" charset="0"/>
              </a:rPr>
              <a:t>Thunberg</a:t>
            </a:r>
            <a:r>
              <a:rPr lang="de-DE" sz="3360" i="1" dirty="0">
                <a:solidFill>
                  <a:srgbClr val="002060"/>
                </a:solidFill>
                <a:latin typeface="Lato" panose="020F0502020204030203" pitchFamily="34" charset="0"/>
                <a:ea typeface="Lato" panose="020F0502020204030203" pitchFamily="34" charset="0"/>
                <a:cs typeface="Lato" panose="020F0502020204030203" pitchFamily="34" charset="0"/>
              </a:rPr>
              <a:t> 2018)</a:t>
            </a:r>
          </a:p>
        </p:txBody>
      </p:sp>
    </p:spTree>
    <p:extLst>
      <p:ext uri="{BB962C8B-B14F-4D97-AF65-F5344CB8AC3E}">
        <p14:creationId xmlns:p14="http://schemas.microsoft.com/office/powerpoint/2010/main" val="34149774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9B93C7-9C57-43E6-9D19-9C378DCFEE73}"/>
              </a:ext>
            </a:extLst>
          </p:cNvPr>
          <p:cNvSpPr>
            <a:spLocks noGrp="1"/>
          </p:cNvSpPr>
          <p:nvPr>
            <p:ph type="title"/>
          </p:nvPr>
        </p:nvSpPr>
        <p:spPr>
          <a:xfrm>
            <a:off x="838200" y="365125"/>
            <a:ext cx="2981325" cy="4873625"/>
          </a:xfrm>
        </p:spPr>
        <p:txBody>
          <a:bodyPr>
            <a:normAutofit fontScale="90000"/>
          </a:bodyPr>
          <a:lstStyle/>
          <a:p>
            <a:r>
              <a:rPr lang="de-DE" dirty="0"/>
              <a:t>Change </a:t>
            </a:r>
            <a:r>
              <a:rPr lang="de-DE" dirty="0" err="1"/>
              <a:t>of</a:t>
            </a:r>
            <a:r>
              <a:rPr lang="de-DE" dirty="0"/>
              <a:t> </a:t>
            </a:r>
            <a:r>
              <a:rPr lang="de-DE" dirty="0" err="1"/>
              <a:t>minds</a:t>
            </a:r>
            <a:r>
              <a:rPr lang="de-DE" dirty="0"/>
              <a:t> and </a:t>
            </a:r>
            <a:r>
              <a:rPr lang="de-DE" dirty="0" err="1"/>
              <a:t>hearts</a:t>
            </a:r>
            <a:r>
              <a:rPr lang="de-DE" dirty="0"/>
              <a:t>:</a:t>
            </a:r>
            <a:br>
              <a:rPr lang="de-DE" dirty="0"/>
            </a:br>
            <a:br>
              <a:rPr lang="de-DE" dirty="0"/>
            </a:br>
            <a:r>
              <a:rPr lang="de-DE" dirty="0"/>
              <a:t>rate </a:t>
            </a:r>
            <a:r>
              <a:rPr lang="de-DE" dirty="0" err="1"/>
              <a:t>intrinsic</a:t>
            </a:r>
            <a:r>
              <a:rPr lang="de-DE" dirty="0"/>
              <a:t> </a:t>
            </a:r>
            <a:r>
              <a:rPr lang="de-DE" dirty="0" err="1"/>
              <a:t>over</a:t>
            </a:r>
            <a:r>
              <a:rPr lang="de-DE" dirty="0"/>
              <a:t> </a:t>
            </a:r>
            <a:r>
              <a:rPr lang="de-DE" dirty="0" err="1"/>
              <a:t>extrinsic</a:t>
            </a:r>
            <a:r>
              <a:rPr lang="de-DE" dirty="0"/>
              <a:t> </a:t>
            </a:r>
            <a:r>
              <a:rPr lang="de-DE" dirty="0" err="1"/>
              <a:t>values</a:t>
            </a:r>
            <a:endParaRPr lang="de-AT" dirty="0"/>
          </a:p>
        </p:txBody>
      </p:sp>
      <p:pic>
        <p:nvPicPr>
          <p:cNvPr id="4" name="Inhaltsplatzhalter 3">
            <a:extLst>
              <a:ext uri="{FF2B5EF4-FFF2-40B4-BE49-F238E27FC236}">
                <a16:creationId xmlns:a16="http://schemas.microsoft.com/office/drawing/2014/main" id="{643E1001-10D8-4023-A63D-530AC3B87826}"/>
              </a:ext>
            </a:extLst>
          </p:cNvPr>
          <p:cNvPicPr>
            <a:picLocks noGrp="1" noChangeAspect="1"/>
          </p:cNvPicPr>
          <p:nvPr>
            <p:ph idx="1"/>
          </p:nvPr>
        </p:nvPicPr>
        <p:blipFill>
          <a:blip r:embed="rId2"/>
          <a:stretch>
            <a:fillRect/>
          </a:stretch>
        </p:blipFill>
        <p:spPr>
          <a:xfrm>
            <a:off x="3944297" y="139607"/>
            <a:ext cx="7732410" cy="6245409"/>
          </a:xfrm>
          <a:prstGeom prst="rect">
            <a:avLst/>
          </a:prstGeom>
        </p:spPr>
      </p:pic>
      <p:sp>
        <p:nvSpPr>
          <p:cNvPr id="5" name="Ellipse 4">
            <a:extLst>
              <a:ext uri="{FF2B5EF4-FFF2-40B4-BE49-F238E27FC236}">
                <a16:creationId xmlns:a16="http://schemas.microsoft.com/office/drawing/2014/main" id="{E16B89DD-90E0-4B26-9D90-352F1E3A34B1}"/>
              </a:ext>
            </a:extLst>
          </p:cNvPr>
          <p:cNvSpPr/>
          <p:nvPr/>
        </p:nvSpPr>
        <p:spPr>
          <a:xfrm>
            <a:off x="5212374" y="1238250"/>
            <a:ext cx="1893276" cy="3552825"/>
          </a:xfrm>
          <a:prstGeom prst="ellipse">
            <a:avLst/>
          </a:prstGeom>
          <a:solidFill>
            <a:srgbClr val="DAE3F3">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Ellipse 5">
            <a:extLst>
              <a:ext uri="{FF2B5EF4-FFF2-40B4-BE49-F238E27FC236}">
                <a16:creationId xmlns:a16="http://schemas.microsoft.com/office/drawing/2014/main" id="{4779A99C-2820-4FD2-95B6-7A66C151DDD7}"/>
              </a:ext>
            </a:extLst>
          </p:cNvPr>
          <p:cNvSpPr/>
          <p:nvPr/>
        </p:nvSpPr>
        <p:spPr>
          <a:xfrm rot="19557716">
            <a:off x="8195243" y="-215588"/>
            <a:ext cx="2019300" cy="4961569"/>
          </a:xfrm>
          <a:prstGeom prst="ellipse">
            <a:avLst/>
          </a:prstGeom>
          <a:solidFill>
            <a:srgbClr val="FF9900">
              <a:alpha val="38039"/>
            </a:srgb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Pfeil: nach rechts 6">
            <a:extLst>
              <a:ext uri="{FF2B5EF4-FFF2-40B4-BE49-F238E27FC236}">
                <a16:creationId xmlns:a16="http://schemas.microsoft.com/office/drawing/2014/main" id="{C75F79C1-7106-471F-9CC4-302AB3819EFD}"/>
              </a:ext>
            </a:extLst>
          </p:cNvPr>
          <p:cNvSpPr/>
          <p:nvPr/>
        </p:nvSpPr>
        <p:spPr>
          <a:xfrm rot="20382215">
            <a:off x="6798203" y="2346524"/>
            <a:ext cx="1893276" cy="7143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Textfeld 7">
            <a:extLst>
              <a:ext uri="{FF2B5EF4-FFF2-40B4-BE49-F238E27FC236}">
                <a16:creationId xmlns:a16="http://schemas.microsoft.com/office/drawing/2014/main" id="{14A1BB79-A721-46D0-9B25-5FE2A162CF16}"/>
              </a:ext>
            </a:extLst>
          </p:cNvPr>
          <p:cNvSpPr txBox="1"/>
          <p:nvPr/>
        </p:nvSpPr>
        <p:spPr>
          <a:xfrm>
            <a:off x="4155607" y="189134"/>
            <a:ext cx="3111967" cy="1077218"/>
          </a:xfrm>
          <a:prstGeom prst="rect">
            <a:avLst/>
          </a:prstGeom>
          <a:noFill/>
        </p:spPr>
        <p:txBody>
          <a:bodyPr wrap="square" rtlCol="0">
            <a:spAutoFit/>
          </a:bodyPr>
          <a:lstStyle/>
          <a:p>
            <a:r>
              <a:rPr lang="de-DE" sz="3200" dirty="0"/>
              <a:t>Value </a:t>
            </a:r>
            <a:r>
              <a:rPr lang="de-DE" sz="3200" dirty="0" err="1"/>
              <a:t>circumplex</a:t>
            </a:r>
            <a:br>
              <a:rPr lang="de-DE" sz="3200" dirty="0"/>
            </a:br>
            <a:r>
              <a:rPr lang="de-DE" sz="3200" dirty="0" err="1"/>
              <a:t>Kasser</a:t>
            </a:r>
            <a:r>
              <a:rPr lang="de-DE" sz="3200" dirty="0"/>
              <a:t> 2016</a:t>
            </a:r>
            <a:endParaRPr lang="de-AT" sz="3200" dirty="0"/>
          </a:p>
        </p:txBody>
      </p:sp>
    </p:spTree>
    <p:extLst>
      <p:ext uri="{BB962C8B-B14F-4D97-AF65-F5344CB8AC3E}">
        <p14:creationId xmlns:p14="http://schemas.microsoft.com/office/powerpoint/2010/main" val="327287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9C4F25-2344-4CAF-A2A1-97A723808824}"/>
              </a:ext>
            </a:extLst>
          </p:cNvPr>
          <p:cNvSpPr>
            <a:spLocks noGrp="1"/>
          </p:cNvSpPr>
          <p:nvPr>
            <p:ph type="title"/>
          </p:nvPr>
        </p:nvSpPr>
        <p:spPr/>
        <p:txBody>
          <a:bodyPr/>
          <a:lstStyle/>
          <a:p>
            <a:r>
              <a:rPr lang="de-DE" dirty="0"/>
              <a:t>Shift in </a:t>
            </a:r>
            <a:r>
              <a:rPr lang="de-DE" dirty="0" err="1"/>
              <a:t>values</a:t>
            </a:r>
            <a:endParaRPr lang="de-AT" dirty="0"/>
          </a:p>
        </p:txBody>
      </p:sp>
      <p:sp>
        <p:nvSpPr>
          <p:cNvPr id="3" name="Inhaltsplatzhalter 2">
            <a:extLst>
              <a:ext uri="{FF2B5EF4-FFF2-40B4-BE49-F238E27FC236}">
                <a16:creationId xmlns:a16="http://schemas.microsoft.com/office/drawing/2014/main" id="{E296BA6E-8A4D-4DCC-A0FE-64B08BBB6981}"/>
              </a:ext>
            </a:extLst>
          </p:cNvPr>
          <p:cNvSpPr>
            <a:spLocks noGrp="1"/>
          </p:cNvSpPr>
          <p:nvPr>
            <p:ph idx="1"/>
          </p:nvPr>
        </p:nvSpPr>
        <p:spPr>
          <a:xfrm>
            <a:off x="838200" y="1514475"/>
            <a:ext cx="10515600" cy="4662488"/>
          </a:xfrm>
        </p:spPr>
        <p:txBody>
          <a:bodyPr>
            <a:normAutofit lnSpcReduction="10000"/>
          </a:bodyPr>
          <a:lstStyle/>
          <a:p>
            <a:r>
              <a:rPr lang="de-DE" sz="3600" dirty="0" err="1"/>
              <a:t>Hedonistic</a:t>
            </a:r>
            <a:r>
              <a:rPr lang="de-DE" sz="3600" dirty="0"/>
              <a:t> and </a:t>
            </a:r>
            <a:r>
              <a:rPr lang="de-DE" sz="3600" dirty="0" err="1"/>
              <a:t>extrinsic</a:t>
            </a:r>
            <a:r>
              <a:rPr lang="de-DE" sz="3600" dirty="0"/>
              <a:t> </a:t>
            </a:r>
            <a:r>
              <a:rPr lang="de-DE" sz="3600" dirty="0" err="1"/>
              <a:t>values</a:t>
            </a:r>
            <a:r>
              <a:rPr lang="de-DE" sz="3600" dirty="0"/>
              <a:t> </a:t>
            </a:r>
            <a:r>
              <a:rPr lang="de-DE" sz="3600" dirty="0" err="1"/>
              <a:t>are</a:t>
            </a:r>
            <a:r>
              <a:rPr lang="de-DE" sz="3600" dirty="0"/>
              <a:t> </a:t>
            </a:r>
            <a:r>
              <a:rPr lang="de-DE" sz="3600" dirty="0" err="1"/>
              <a:t>nurtured</a:t>
            </a:r>
            <a:r>
              <a:rPr lang="de-DE" sz="3600" dirty="0"/>
              <a:t> </a:t>
            </a:r>
            <a:r>
              <a:rPr lang="de-DE" sz="3600" dirty="0" err="1"/>
              <a:t>by</a:t>
            </a:r>
            <a:r>
              <a:rPr lang="de-DE" sz="3600" dirty="0"/>
              <a:t> </a:t>
            </a:r>
            <a:r>
              <a:rPr lang="de-DE" sz="3600" dirty="0" err="1"/>
              <a:t>present</a:t>
            </a:r>
            <a:r>
              <a:rPr lang="de-DE" sz="3600" dirty="0"/>
              <a:t> </a:t>
            </a:r>
            <a:r>
              <a:rPr lang="de-DE" sz="3600" dirty="0" err="1"/>
              <a:t>economic</a:t>
            </a:r>
            <a:r>
              <a:rPr lang="de-DE" sz="3600" dirty="0"/>
              <a:t> and </a:t>
            </a:r>
            <a:r>
              <a:rPr lang="de-DE" sz="3600" dirty="0" err="1"/>
              <a:t>societal</a:t>
            </a:r>
            <a:r>
              <a:rPr lang="de-DE" sz="3600" dirty="0"/>
              <a:t> </a:t>
            </a:r>
            <a:r>
              <a:rPr lang="de-DE" sz="3600" dirty="0" err="1"/>
              <a:t>systems</a:t>
            </a:r>
            <a:r>
              <a:rPr lang="de-DE" sz="3600" dirty="0"/>
              <a:t> </a:t>
            </a:r>
          </a:p>
          <a:p>
            <a:r>
              <a:rPr lang="de-DE" sz="3600" dirty="0"/>
              <a:t>Self-</a:t>
            </a:r>
            <a:r>
              <a:rPr lang="de-DE" sz="3600" dirty="0" err="1"/>
              <a:t>transcendant</a:t>
            </a:r>
            <a:r>
              <a:rPr lang="de-DE" sz="3600" dirty="0"/>
              <a:t> and </a:t>
            </a:r>
            <a:r>
              <a:rPr lang="de-DE" sz="3600" dirty="0" err="1"/>
              <a:t>intrinsic</a:t>
            </a:r>
            <a:r>
              <a:rPr lang="de-DE" sz="3600" dirty="0"/>
              <a:t> </a:t>
            </a:r>
            <a:r>
              <a:rPr lang="de-DE" sz="3600" dirty="0" err="1"/>
              <a:t>values</a:t>
            </a:r>
            <a:r>
              <a:rPr lang="de-DE" sz="3600" dirty="0"/>
              <a:t> </a:t>
            </a:r>
            <a:r>
              <a:rPr lang="de-DE" sz="3600" dirty="0" err="1"/>
              <a:t>are</a:t>
            </a:r>
            <a:r>
              <a:rPr lang="de-DE" sz="3600" dirty="0"/>
              <a:t> </a:t>
            </a:r>
            <a:r>
              <a:rPr lang="de-DE" sz="3600" dirty="0" err="1"/>
              <a:t>embedded</a:t>
            </a:r>
            <a:r>
              <a:rPr lang="de-DE" sz="3600" dirty="0"/>
              <a:t> in </a:t>
            </a:r>
            <a:r>
              <a:rPr lang="de-DE" sz="3600" dirty="0" err="1"/>
              <a:t>very</a:t>
            </a:r>
            <a:r>
              <a:rPr lang="de-DE" sz="3600" dirty="0"/>
              <a:t> </a:t>
            </a:r>
            <a:r>
              <a:rPr lang="de-DE" sz="3600" dirty="0" err="1"/>
              <a:t>world</a:t>
            </a:r>
            <a:r>
              <a:rPr lang="de-DE" sz="3600" dirty="0"/>
              <a:t> </a:t>
            </a:r>
            <a:r>
              <a:rPr lang="de-DE" sz="3600" dirty="0" err="1"/>
              <a:t>religion</a:t>
            </a:r>
            <a:endParaRPr lang="de-DE" sz="3600" dirty="0"/>
          </a:p>
          <a:p>
            <a:r>
              <a:rPr lang="de-DE" sz="3600" dirty="0"/>
              <a:t>By </a:t>
            </a:r>
            <a:r>
              <a:rPr lang="de-DE" sz="3600" dirty="0" err="1"/>
              <a:t>adressing</a:t>
            </a:r>
            <a:r>
              <a:rPr lang="de-DE" sz="3600" dirty="0"/>
              <a:t> </a:t>
            </a:r>
            <a:r>
              <a:rPr lang="de-DE" sz="3600" dirty="0" err="1"/>
              <a:t>values</a:t>
            </a:r>
            <a:r>
              <a:rPr lang="de-DE" sz="3600" dirty="0"/>
              <a:t>, </a:t>
            </a:r>
            <a:r>
              <a:rPr lang="de-DE" sz="3600" dirty="0" err="1"/>
              <a:t>you</a:t>
            </a:r>
            <a:r>
              <a:rPr lang="de-DE" sz="3600" dirty="0"/>
              <a:t> </a:t>
            </a:r>
            <a:r>
              <a:rPr lang="de-DE" sz="3600" dirty="0" err="1"/>
              <a:t>strengthen</a:t>
            </a:r>
            <a:r>
              <a:rPr lang="de-DE" sz="3600" dirty="0"/>
              <a:t> </a:t>
            </a:r>
            <a:r>
              <a:rPr lang="de-DE" sz="3600" dirty="0" err="1"/>
              <a:t>them</a:t>
            </a:r>
            <a:r>
              <a:rPr lang="de-DE" sz="3600" dirty="0"/>
              <a:t>.</a:t>
            </a:r>
          </a:p>
          <a:p>
            <a:r>
              <a:rPr lang="de-DE" sz="3600" dirty="0"/>
              <a:t>By </a:t>
            </a:r>
            <a:r>
              <a:rPr lang="de-DE" sz="3600" dirty="0" err="1"/>
              <a:t>giving</a:t>
            </a:r>
            <a:r>
              <a:rPr lang="de-DE" sz="3600" dirty="0"/>
              <a:t> </a:t>
            </a:r>
            <a:r>
              <a:rPr lang="de-DE" sz="3600" dirty="0" err="1"/>
              <a:t>hope</a:t>
            </a:r>
            <a:r>
              <a:rPr lang="de-DE" sz="3600" dirty="0"/>
              <a:t> </a:t>
            </a:r>
            <a:r>
              <a:rPr lang="de-DE" sz="3600" dirty="0" err="1"/>
              <a:t>you</a:t>
            </a:r>
            <a:r>
              <a:rPr lang="de-DE" sz="3600" dirty="0"/>
              <a:t>, </a:t>
            </a:r>
            <a:r>
              <a:rPr lang="de-DE" sz="3600" dirty="0" err="1"/>
              <a:t>you</a:t>
            </a:r>
            <a:r>
              <a:rPr lang="de-DE" sz="3600" dirty="0"/>
              <a:t> </a:t>
            </a:r>
            <a:r>
              <a:rPr lang="de-DE" sz="3600" dirty="0" err="1"/>
              <a:t>strengthen</a:t>
            </a:r>
            <a:r>
              <a:rPr lang="de-DE" sz="3600" dirty="0"/>
              <a:t> </a:t>
            </a:r>
            <a:r>
              <a:rPr lang="de-DE" sz="3600" dirty="0" err="1"/>
              <a:t>them</a:t>
            </a:r>
            <a:r>
              <a:rPr lang="de-DE" sz="3600" dirty="0"/>
              <a:t>.</a:t>
            </a:r>
          </a:p>
          <a:p>
            <a:r>
              <a:rPr lang="de-DE" sz="3600" dirty="0" err="1"/>
              <a:t>Religions</a:t>
            </a:r>
            <a:r>
              <a:rPr lang="de-DE" sz="3600" dirty="0"/>
              <a:t> </a:t>
            </a:r>
            <a:r>
              <a:rPr lang="de-DE" sz="3600" dirty="0" err="1"/>
              <a:t>should</a:t>
            </a:r>
            <a:r>
              <a:rPr lang="de-DE" sz="3600" dirty="0"/>
              <a:t> not </a:t>
            </a:r>
            <a:r>
              <a:rPr lang="de-DE" sz="3600" dirty="0" err="1"/>
              <a:t>be</a:t>
            </a:r>
            <a:r>
              <a:rPr lang="de-DE" sz="3600" dirty="0"/>
              <a:t> </a:t>
            </a:r>
            <a:r>
              <a:rPr lang="de-DE" sz="3600" dirty="0" err="1"/>
              <a:t>afraid</a:t>
            </a:r>
            <a:r>
              <a:rPr lang="de-DE" sz="3600" dirty="0"/>
              <a:t> </a:t>
            </a:r>
            <a:r>
              <a:rPr lang="de-DE" sz="3600" dirty="0" err="1"/>
              <a:t>of</a:t>
            </a:r>
            <a:r>
              <a:rPr lang="de-DE" sz="3600" dirty="0"/>
              <a:t> </a:t>
            </a:r>
            <a:r>
              <a:rPr lang="de-DE" sz="3600" dirty="0" err="1"/>
              <a:t>addressing</a:t>
            </a:r>
            <a:r>
              <a:rPr lang="de-DE" sz="3600" dirty="0"/>
              <a:t> </a:t>
            </a:r>
            <a:r>
              <a:rPr lang="de-DE" sz="3600" dirty="0" err="1"/>
              <a:t>the</a:t>
            </a:r>
            <a:r>
              <a:rPr lang="de-DE" sz="3600" dirty="0"/>
              <a:t> </a:t>
            </a:r>
            <a:r>
              <a:rPr lang="de-DE" sz="3600" dirty="0" err="1"/>
              <a:t>values</a:t>
            </a:r>
            <a:r>
              <a:rPr lang="de-DE" sz="3600" dirty="0"/>
              <a:t> </a:t>
            </a:r>
            <a:r>
              <a:rPr lang="de-DE" sz="3600" dirty="0" err="1"/>
              <a:t>they</a:t>
            </a:r>
            <a:r>
              <a:rPr lang="de-DE" sz="3600" dirty="0"/>
              <a:t> stand </a:t>
            </a:r>
            <a:r>
              <a:rPr lang="de-DE" sz="3600" dirty="0" err="1"/>
              <a:t>for</a:t>
            </a:r>
            <a:r>
              <a:rPr lang="de-DE" sz="3600" dirty="0"/>
              <a:t> </a:t>
            </a:r>
            <a:r>
              <a:rPr lang="de-DE" sz="3600" dirty="0">
                <a:sym typeface="Wingdings" panose="05000000000000000000" pitchFamily="2" charset="2"/>
              </a:rPr>
              <a:t> </a:t>
            </a:r>
            <a:r>
              <a:rPr lang="de-DE" sz="3600" dirty="0" err="1"/>
              <a:t>transformation</a:t>
            </a:r>
            <a:r>
              <a:rPr lang="de-DE" sz="3600" dirty="0"/>
              <a:t> will not happen </a:t>
            </a:r>
            <a:r>
              <a:rPr lang="de-DE" sz="3600" dirty="0" err="1"/>
              <a:t>without</a:t>
            </a:r>
            <a:r>
              <a:rPr lang="de-DE" sz="3600" dirty="0"/>
              <a:t> shift </a:t>
            </a:r>
            <a:r>
              <a:rPr lang="de-DE" sz="3600" dirty="0" err="1"/>
              <a:t>of</a:t>
            </a:r>
            <a:r>
              <a:rPr lang="de-DE" sz="3600" dirty="0"/>
              <a:t> </a:t>
            </a:r>
            <a:r>
              <a:rPr lang="de-DE" sz="3600" dirty="0" err="1"/>
              <a:t>values</a:t>
            </a:r>
            <a:r>
              <a:rPr lang="de-DE" sz="3600" dirty="0"/>
              <a:t>!</a:t>
            </a:r>
          </a:p>
          <a:p>
            <a:endParaRPr lang="de-DE" sz="3600" dirty="0"/>
          </a:p>
          <a:p>
            <a:endParaRPr lang="de-AT" sz="3600" dirty="0"/>
          </a:p>
        </p:txBody>
      </p:sp>
    </p:spTree>
    <p:extLst>
      <p:ext uri="{BB962C8B-B14F-4D97-AF65-F5344CB8AC3E}">
        <p14:creationId xmlns:p14="http://schemas.microsoft.com/office/powerpoint/2010/main" val="20736672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Text Box 3">
            <a:extLst>
              <a:ext uri="{FF2B5EF4-FFF2-40B4-BE49-F238E27FC236}">
                <a16:creationId xmlns:a16="http://schemas.microsoft.com/office/drawing/2014/main" id="{B0DC7E35-3220-4153-9C4A-0B1D68432DBA}"/>
              </a:ext>
            </a:extLst>
          </p:cNvPr>
          <p:cNvSpPr txBox="1">
            <a:spLocks noChangeArrowheads="1"/>
          </p:cNvSpPr>
          <p:nvPr/>
        </p:nvSpPr>
        <p:spPr bwMode="auto">
          <a:xfrm>
            <a:off x="1653058" y="2046980"/>
            <a:ext cx="8106578"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0"/>
              </a:spcBef>
              <a:buFontTx/>
              <a:buNone/>
            </a:pPr>
            <a:r>
              <a:rPr lang="de-DE" altLang="de-DE" sz="2200" dirty="0" err="1">
                <a:solidFill>
                  <a:srgbClr val="000099"/>
                </a:solidFill>
              </a:rPr>
              <a:t>Em</a:t>
            </a:r>
            <a:r>
              <a:rPr lang="de-DE" altLang="de-DE" sz="2200" dirty="0">
                <a:solidFill>
                  <a:srgbClr val="000099"/>
                </a:solidFill>
              </a:rPr>
              <a:t>. Univ. Prof. Dr. Helga Kromp-Kolb</a:t>
            </a:r>
            <a:r>
              <a:rPr lang="de-DE" altLang="de-DE" sz="2200" b="1" dirty="0">
                <a:solidFill>
                  <a:srgbClr val="003399"/>
                </a:solidFill>
              </a:rPr>
              <a:t> </a:t>
            </a:r>
          </a:p>
          <a:p>
            <a:pPr>
              <a:spcBef>
                <a:spcPct val="0"/>
              </a:spcBef>
              <a:buFontTx/>
              <a:buNone/>
            </a:pPr>
            <a:endParaRPr lang="de-DE" altLang="de-DE" sz="2200" b="1" dirty="0">
              <a:solidFill>
                <a:srgbClr val="003399"/>
              </a:solidFill>
            </a:endParaRPr>
          </a:p>
          <a:p>
            <a:pPr>
              <a:spcBef>
                <a:spcPct val="0"/>
              </a:spcBef>
              <a:buFontTx/>
              <a:buNone/>
            </a:pPr>
            <a:r>
              <a:rPr lang="de-DE" altLang="de-DE" sz="2200" b="1" dirty="0">
                <a:solidFill>
                  <a:srgbClr val="003399"/>
                </a:solidFill>
              </a:rPr>
              <a:t>University </a:t>
            </a:r>
            <a:r>
              <a:rPr lang="de-DE" altLang="de-DE" sz="2200" b="1" dirty="0" err="1">
                <a:solidFill>
                  <a:srgbClr val="003399"/>
                </a:solidFill>
              </a:rPr>
              <a:t>of</a:t>
            </a:r>
            <a:r>
              <a:rPr lang="de-DE" altLang="de-DE" sz="2200" b="1" dirty="0">
                <a:solidFill>
                  <a:srgbClr val="003399"/>
                </a:solidFill>
              </a:rPr>
              <a:t> Natural Resources and Life Sciences, Vienna</a:t>
            </a:r>
          </a:p>
          <a:p>
            <a:pPr>
              <a:spcBef>
                <a:spcPct val="0"/>
              </a:spcBef>
              <a:buFontTx/>
              <a:buNone/>
            </a:pPr>
            <a:r>
              <a:rPr lang="de-DE" altLang="de-DE" sz="2200" dirty="0">
                <a:solidFill>
                  <a:srgbClr val="003399"/>
                </a:solidFill>
              </a:rPr>
              <a:t>Institute </a:t>
            </a:r>
            <a:r>
              <a:rPr lang="de-DE" altLang="de-DE" sz="2200" dirty="0" err="1">
                <a:solidFill>
                  <a:srgbClr val="003399"/>
                </a:solidFill>
              </a:rPr>
              <a:t>of</a:t>
            </a:r>
            <a:r>
              <a:rPr lang="de-DE" altLang="de-DE" sz="2200" dirty="0">
                <a:solidFill>
                  <a:srgbClr val="003399"/>
                </a:solidFill>
              </a:rPr>
              <a:t> </a:t>
            </a:r>
            <a:r>
              <a:rPr lang="de-DE" altLang="de-DE" sz="2200" dirty="0" err="1">
                <a:solidFill>
                  <a:srgbClr val="003399"/>
                </a:solidFill>
              </a:rPr>
              <a:t>Meteorology</a:t>
            </a:r>
            <a:r>
              <a:rPr lang="de-DE" altLang="de-DE" sz="2200" dirty="0">
                <a:solidFill>
                  <a:srgbClr val="003399"/>
                </a:solidFill>
              </a:rPr>
              <a:t> and </a:t>
            </a:r>
            <a:r>
              <a:rPr lang="de-DE" altLang="de-DE" sz="2200" dirty="0" err="1">
                <a:solidFill>
                  <a:srgbClr val="003399"/>
                </a:solidFill>
              </a:rPr>
              <a:t>Climatology</a:t>
            </a:r>
            <a:endParaRPr lang="de-DE" altLang="de-DE" sz="2200" dirty="0">
              <a:solidFill>
                <a:srgbClr val="003399"/>
              </a:solidFill>
            </a:endParaRPr>
          </a:p>
          <a:p>
            <a:pPr>
              <a:spcBef>
                <a:spcPct val="0"/>
              </a:spcBef>
              <a:buFontTx/>
              <a:buNone/>
            </a:pPr>
            <a:r>
              <a:rPr lang="de-DE" altLang="de-DE" sz="2200" dirty="0">
                <a:solidFill>
                  <a:srgbClr val="003399"/>
                </a:solidFill>
              </a:rPr>
              <a:t>and</a:t>
            </a:r>
            <a:br>
              <a:rPr lang="de-DE" altLang="de-DE" sz="2200" dirty="0">
                <a:solidFill>
                  <a:srgbClr val="003399"/>
                </a:solidFill>
              </a:rPr>
            </a:br>
            <a:r>
              <a:rPr lang="de-DE" altLang="de-DE" sz="2200" dirty="0">
                <a:solidFill>
                  <a:srgbClr val="003399"/>
                </a:solidFill>
              </a:rPr>
              <a:t>Center </a:t>
            </a:r>
            <a:r>
              <a:rPr lang="de-DE" altLang="de-DE" sz="2200" dirty="0" err="1">
                <a:solidFill>
                  <a:srgbClr val="003399"/>
                </a:solidFill>
              </a:rPr>
              <a:t>for</a:t>
            </a:r>
            <a:r>
              <a:rPr lang="de-DE" altLang="de-DE" sz="2200" dirty="0">
                <a:solidFill>
                  <a:srgbClr val="003399"/>
                </a:solidFill>
              </a:rPr>
              <a:t> Global Change and </a:t>
            </a:r>
            <a:r>
              <a:rPr lang="de-DE" altLang="de-DE" sz="2200" dirty="0" err="1">
                <a:solidFill>
                  <a:srgbClr val="003399"/>
                </a:solidFill>
              </a:rPr>
              <a:t>Sustainability</a:t>
            </a:r>
            <a:endParaRPr lang="de-DE" altLang="de-DE" sz="2200" dirty="0">
              <a:solidFill>
                <a:srgbClr val="003399"/>
              </a:solidFill>
            </a:endParaRPr>
          </a:p>
          <a:p>
            <a:pPr>
              <a:spcBef>
                <a:spcPct val="0"/>
              </a:spcBef>
              <a:buFontTx/>
              <a:buNone/>
            </a:pPr>
            <a:endParaRPr lang="de-DE" altLang="de-DE" sz="2200" dirty="0">
              <a:solidFill>
                <a:srgbClr val="000099"/>
              </a:solidFill>
            </a:endParaRPr>
          </a:p>
          <a:p>
            <a:pPr>
              <a:spcBef>
                <a:spcPct val="0"/>
              </a:spcBef>
              <a:buFontTx/>
              <a:buNone/>
            </a:pPr>
            <a:r>
              <a:rPr lang="de-DE" altLang="de-DE" sz="2200" dirty="0" err="1">
                <a:solidFill>
                  <a:srgbClr val="000099"/>
                </a:solidFill>
              </a:rPr>
              <a:t>Daenenstrasse</a:t>
            </a:r>
            <a:r>
              <a:rPr lang="de-DE" altLang="de-DE" sz="2200" dirty="0">
                <a:solidFill>
                  <a:srgbClr val="000099"/>
                </a:solidFill>
              </a:rPr>
              <a:t> 4, A-1190 Wien</a:t>
            </a:r>
          </a:p>
          <a:p>
            <a:pPr>
              <a:spcBef>
                <a:spcPct val="0"/>
              </a:spcBef>
              <a:buFontTx/>
              <a:buNone/>
            </a:pPr>
            <a:r>
              <a:rPr lang="de-DE" altLang="de-DE" sz="2200" dirty="0">
                <a:solidFill>
                  <a:srgbClr val="000099"/>
                </a:solidFill>
              </a:rPr>
              <a:t>Tel.: +43 664 325 9704</a:t>
            </a:r>
          </a:p>
          <a:p>
            <a:pPr>
              <a:spcBef>
                <a:spcPct val="0"/>
              </a:spcBef>
              <a:buFontTx/>
              <a:buNone/>
            </a:pPr>
            <a:r>
              <a:rPr lang="de-DE" altLang="de-DE" sz="2200" dirty="0">
                <a:solidFill>
                  <a:srgbClr val="000099"/>
                </a:solidFill>
              </a:rPr>
              <a:t>helga.kromp-kolb@boku.ac.at, www.boku.ac.at</a:t>
            </a:r>
          </a:p>
        </p:txBody>
      </p:sp>
      <p:sp>
        <p:nvSpPr>
          <p:cNvPr id="96261" name="Text Box 4">
            <a:extLst>
              <a:ext uri="{FF2B5EF4-FFF2-40B4-BE49-F238E27FC236}">
                <a16:creationId xmlns:a16="http://schemas.microsoft.com/office/drawing/2014/main" id="{ACC0050F-F75E-4772-859D-90B2CFFF5BAE}"/>
              </a:ext>
            </a:extLst>
          </p:cNvPr>
          <p:cNvSpPr txBox="1">
            <a:spLocks noChangeArrowheads="1"/>
          </p:cNvSpPr>
          <p:nvPr/>
        </p:nvSpPr>
        <p:spPr bwMode="auto">
          <a:xfrm>
            <a:off x="1653058" y="1128491"/>
            <a:ext cx="72009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50000"/>
              </a:spcBef>
              <a:buFontTx/>
              <a:buNone/>
            </a:pPr>
            <a:r>
              <a:rPr lang="de-DE" altLang="de-DE" sz="4000" b="1" dirty="0" err="1">
                <a:solidFill>
                  <a:srgbClr val="003399"/>
                </a:solidFill>
                <a:latin typeface="Arial Narrow" panose="020B0606020202030204" pitchFamily="34" charset="0"/>
              </a:rPr>
              <a:t>Thank</a:t>
            </a:r>
            <a:r>
              <a:rPr lang="de-DE" altLang="de-DE" sz="4000" b="1" dirty="0">
                <a:solidFill>
                  <a:srgbClr val="003399"/>
                </a:solidFill>
                <a:latin typeface="Arial Narrow" panose="020B0606020202030204" pitchFamily="34" charset="0"/>
              </a:rPr>
              <a:t> </a:t>
            </a:r>
            <a:r>
              <a:rPr lang="de-DE" altLang="de-DE" sz="4000" b="1" dirty="0" err="1">
                <a:solidFill>
                  <a:srgbClr val="003399"/>
                </a:solidFill>
                <a:latin typeface="Arial Narrow" panose="020B0606020202030204" pitchFamily="34" charset="0"/>
              </a:rPr>
              <a:t>you</a:t>
            </a:r>
            <a:r>
              <a:rPr lang="de-DE" altLang="de-DE" sz="4000" b="1" dirty="0">
                <a:solidFill>
                  <a:srgbClr val="003399"/>
                </a:solidFill>
                <a:latin typeface="Arial Narrow" panose="020B0606020202030204" pitchFamily="34" charset="0"/>
              </a:rPr>
              <a:t> </a:t>
            </a:r>
            <a:r>
              <a:rPr lang="de-DE" altLang="de-DE" sz="4000" b="1" dirty="0" err="1">
                <a:solidFill>
                  <a:srgbClr val="003399"/>
                </a:solidFill>
                <a:latin typeface="Arial Narrow" panose="020B0606020202030204" pitchFamily="34" charset="0"/>
              </a:rPr>
              <a:t>for</a:t>
            </a:r>
            <a:r>
              <a:rPr lang="de-DE" altLang="de-DE" sz="4000" b="1" dirty="0">
                <a:solidFill>
                  <a:srgbClr val="003399"/>
                </a:solidFill>
                <a:latin typeface="Arial Narrow" panose="020B0606020202030204" pitchFamily="34" charset="0"/>
              </a:rPr>
              <a:t> </a:t>
            </a:r>
            <a:r>
              <a:rPr lang="de-DE" altLang="de-DE" sz="4000" b="1" dirty="0" err="1">
                <a:solidFill>
                  <a:srgbClr val="003399"/>
                </a:solidFill>
                <a:latin typeface="Arial Narrow" panose="020B0606020202030204" pitchFamily="34" charset="0"/>
              </a:rPr>
              <a:t>your</a:t>
            </a:r>
            <a:r>
              <a:rPr lang="de-DE" altLang="de-DE" sz="4000" b="1" dirty="0">
                <a:solidFill>
                  <a:srgbClr val="003399"/>
                </a:solidFill>
                <a:latin typeface="Arial Narrow" panose="020B0606020202030204" pitchFamily="34" charset="0"/>
              </a:rPr>
              <a:t> </a:t>
            </a:r>
            <a:r>
              <a:rPr lang="de-DE" altLang="de-DE" sz="4000" b="1" dirty="0" err="1">
                <a:solidFill>
                  <a:srgbClr val="003399"/>
                </a:solidFill>
                <a:latin typeface="Arial Narrow" panose="020B0606020202030204" pitchFamily="34" charset="0"/>
              </a:rPr>
              <a:t>attention</a:t>
            </a:r>
            <a:r>
              <a:rPr lang="de-DE" altLang="de-DE" sz="4000" b="1" dirty="0">
                <a:solidFill>
                  <a:srgbClr val="003399"/>
                </a:solidFill>
                <a:latin typeface="Arial Narrow" panose="020B0606020202030204" pitchFamily="34" charset="0"/>
              </a:rPr>
              <a:t>!</a:t>
            </a:r>
          </a:p>
        </p:txBody>
      </p:sp>
    </p:spTree>
    <p:extLst>
      <p:ext uri="{BB962C8B-B14F-4D97-AF65-F5344CB8AC3E}">
        <p14:creationId xmlns:p14="http://schemas.microsoft.com/office/powerpoint/2010/main" val="17120017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0278800E-DCB1-4DD1-BE44-CB95AEDADF7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6292" t="7953" r="30870" b="8866"/>
          <a:stretch/>
        </p:blipFill>
        <p:spPr>
          <a:xfrm>
            <a:off x="4391026" y="95249"/>
            <a:ext cx="7715250" cy="6963886"/>
          </a:xfrm>
        </p:spPr>
      </p:pic>
      <p:pic>
        <p:nvPicPr>
          <p:cNvPr id="7" name="Grafik 6">
            <a:extLst>
              <a:ext uri="{FF2B5EF4-FFF2-40B4-BE49-F238E27FC236}">
                <a16:creationId xmlns:a16="http://schemas.microsoft.com/office/drawing/2014/main" id="{4ED2C80E-B305-432B-96B4-43FD81BAC5A6}"/>
              </a:ext>
            </a:extLst>
          </p:cNvPr>
          <p:cNvPicPr>
            <a:picLocks noChangeAspect="1"/>
          </p:cNvPicPr>
          <p:nvPr/>
        </p:nvPicPr>
        <p:blipFill rotWithShape="1">
          <a:blip r:embed="rId3">
            <a:extLst>
              <a:ext uri="{28A0092B-C50C-407E-A947-70E740481C1C}">
                <a14:useLocalDpi xmlns:a14="http://schemas.microsoft.com/office/drawing/2010/main" val="0"/>
              </a:ext>
            </a:extLst>
          </a:blip>
          <a:srcRect l="30937" t="16554" r="55860" b="46807"/>
          <a:stretch/>
        </p:blipFill>
        <p:spPr>
          <a:xfrm>
            <a:off x="1562101" y="3085320"/>
            <a:ext cx="2600325" cy="3354265"/>
          </a:xfrm>
          <a:prstGeom prst="rect">
            <a:avLst/>
          </a:prstGeom>
        </p:spPr>
      </p:pic>
      <p:sp>
        <p:nvSpPr>
          <p:cNvPr id="2" name="Titel 1">
            <a:extLst>
              <a:ext uri="{FF2B5EF4-FFF2-40B4-BE49-F238E27FC236}">
                <a16:creationId xmlns:a16="http://schemas.microsoft.com/office/drawing/2014/main" id="{6E6C4B24-BEAD-48AA-BFF6-C7470006E980}"/>
              </a:ext>
            </a:extLst>
          </p:cNvPr>
          <p:cNvSpPr>
            <a:spLocks noGrp="1"/>
          </p:cNvSpPr>
          <p:nvPr>
            <p:ph type="title"/>
          </p:nvPr>
        </p:nvSpPr>
        <p:spPr>
          <a:xfrm>
            <a:off x="532033" y="670357"/>
            <a:ext cx="4067175" cy="1930400"/>
          </a:xfrm>
        </p:spPr>
        <p:txBody>
          <a:bodyPr/>
          <a:lstStyle/>
          <a:p>
            <a:r>
              <a:rPr lang="de-DE" dirty="0"/>
              <a:t>Global Risk Report 2021:</a:t>
            </a:r>
            <a:br>
              <a:rPr lang="de-DE" dirty="0"/>
            </a:br>
            <a:r>
              <a:rPr lang="de-DE" dirty="0"/>
              <a:t>Risk </a:t>
            </a:r>
            <a:r>
              <a:rPr lang="de-DE" dirty="0" err="1"/>
              <a:t>perception</a:t>
            </a:r>
            <a:endParaRPr lang="de-AT" dirty="0"/>
          </a:p>
        </p:txBody>
      </p:sp>
      <p:sp>
        <p:nvSpPr>
          <p:cNvPr id="8" name="Textfeld 7">
            <a:extLst>
              <a:ext uri="{FF2B5EF4-FFF2-40B4-BE49-F238E27FC236}">
                <a16:creationId xmlns:a16="http://schemas.microsoft.com/office/drawing/2014/main" id="{AE42D0FC-52E6-4D83-A453-BED885E558BA}"/>
              </a:ext>
            </a:extLst>
          </p:cNvPr>
          <p:cNvSpPr txBox="1"/>
          <p:nvPr/>
        </p:nvSpPr>
        <p:spPr>
          <a:xfrm>
            <a:off x="10048875" y="970518"/>
            <a:ext cx="1590675" cy="646331"/>
          </a:xfrm>
          <a:prstGeom prst="rect">
            <a:avLst/>
          </a:prstGeom>
          <a:noFill/>
        </p:spPr>
        <p:txBody>
          <a:bodyPr wrap="square" rtlCol="0">
            <a:spAutoFit/>
          </a:bodyPr>
          <a:lstStyle/>
          <a:p>
            <a:pPr algn="ctr"/>
            <a:r>
              <a:rPr lang="de-DE" dirty="0"/>
              <a:t>Climate </a:t>
            </a:r>
            <a:r>
              <a:rPr lang="de-DE" dirty="0" err="1"/>
              <a:t>action</a:t>
            </a:r>
            <a:r>
              <a:rPr lang="de-DE" dirty="0"/>
              <a:t> </a:t>
            </a:r>
            <a:r>
              <a:rPr lang="de-DE" dirty="0" err="1"/>
              <a:t>failure</a:t>
            </a:r>
            <a:endParaRPr lang="de-AT" dirty="0"/>
          </a:p>
        </p:txBody>
      </p:sp>
      <p:sp>
        <p:nvSpPr>
          <p:cNvPr id="9" name="Textfeld 8">
            <a:extLst>
              <a:ext uri="{FF2B5EF4-FFF2-40B4-BE49-F238E27FC236}">
                <a16:creationId xmlns:a16="http://schemas.microsoft.com/office/drawing/2014/main" id="{912AF235-4BDA-45B8-A407-F072EF0CFD6F}"/>
              </a:ext>
            </a:extLst>
          </p:cNvPr>
          <p:cNvSpPr txBox="1"/>
          <p:nvPr/>
        </p:nvSpPr>
        <p:spPr>
          <a:xfrm>
            <a:off x="4819652" y="1513443"/>
            <a:ext cx="2362198" cy="646331"/>
          </a:xfrm>
          <a:prstGeom prst="rect">
            <a:avLst/>
          </a:prstGeom>
          <a:noFill/>
        </p:spPr>
        <p:txBody>
          <a:bodyPr wrap="square" rtlCol="0">
            <a:spAutoFit/>
          </a:bodyPr>
          <a:lstStyle/>
          <a:p>
            <a:pPr algn="ctr"/>
            <a:r>
              <a:rPr lang="de-DE" dirty="0" err="1"/>
              <a:t>Weapons</a:t>
            </a:r>
            <a:r>
              <a:rPr lang="de-DE" dirty="0"/>
              <a:t> </a:t>
            </a:r>
            <a:r>
              <a:rPr lang="de-DE" dirty="0" err="1"/>
              <a:t>of</a:t>
            </a:r>
            <a:r>
              <a:rPr lang="de-DE" dirty="0"/>
              <a:t> </a:t>
            </a:r>
            <a:r>
              <a:rPr lang="de-DE" dirty="0" err="1"/>
              <a:t>mass</a:t>
            </a:r>
            <a:r>
              <a:rPr lang="de-DE" dirty="0"/>
              <a:t> </a:t>
            </a:r>
            <a:r>
              <a:rPr lang="de-DE" dirty="0" err="1"/>
              <a:t>destruction</a:t>
            </a:r>
            <a:endParaRPr lang="de-AT" dirty="0"/>
          </a:p>
        </p:txBody>
      </p:sp>
      <p:sp>
        <p:nvSpPr>
          <p:cNvPr id="10" name="Textfeld 9">
            <a:extLst>
              <a:ext uri="{FF2B5EF4-FFF2-40B4-BE49-F238E27FC236}">
                <a16:creationId xmlns:a16="http://schemas.microsoft.com/office/drawing/2014/main" id="{D10B6685-86C5-44C1-BDF0-3ABF055166C1}"/>
              </a:ext>
            </a:extLst>
          </p:cNvPr>
          <p:cNvSpPr txBox="1"/>
          <p:nvPr/>
        </p:nvSpPr>
        <p:spPr>
          <a:xfrm>
            <a:off x="8601075" y="856555"/>
            <a:ext cx="1590675" cy="646331"/>
          </a:xfrm>
          <a:prstGeom prst="rect">
            <a:avLst/>
          </a:prstGeom>
          <a:noFill/>
        </p:spPr>
        <p:txBody>
          <a:bodyPr wrap="square" rtlCol="0">
            <a:spAutoFit/>
          </a:bodyPr>
          <a:lstStyle/>
          <a:p>
            <a:pPr algn="ctr"/>
            <a:r>
              <a:rPr lang="de-DE" dirty="0" err="1"/>
              <a:t>Infectious</a:t>
            </a:r>
            <a:r>
              <a:rPr lang="de-DE" dirty="0"/>
              <a:t> </a:t>
            </a:r>
            <a:r>
              <a:rPr lang="de-DE" dirty="0" err="1"/>
              <a:t>diseases</a:t>
            </a:r>
            <a:endParaRPr lang="de-AT" dirty="0"/>
          </a:p>
        </p:txBody>
      </p:sp>
      <p:sp>
        <p:nvSpPr>
          <p:cNvPr id="11" name="Textfeld 10">
            <a:extLst>
              <a:ext uri="{FF2B5EF4-FFF2-40B4-BE49-F238E27FC236}">
                <a16:creationId xmlns:a16="http://schemas.microsoft.com/office/drawing/2014/main" id="{DE3AD2D9-16C2-4B2A-A775-2B31A974CE61}"/>
              </a:ext>
            </a:extLst>
          </p:cNvPr>
          <p:cNvSpPr txBox="1"/>
          <p:nvPr/>
        </p:nvSpPr>
        <p:spPr>
          <a:xfrm rot="16200000">
            <a:off x="3347354" y="347192"/>
            <a:ext cx="2733675" cy="646331"/>
          </a:xfrm>
          <a:prstGeom prst="rect">
            <a:avLst/>
          </a:prstGeom>
          <a:noFill/>
        </p:spPr>
        <p:txBody>
          <a:bodyPr wrap="square" rtlCol="0">
            <a:spAutoFit/>
          </a:bodyPr>
          <a:lstStyle/>
          <a:p>
            <a:r>
              <a:rPr lang="de-DE" sz="3600" dirty="0"/>
              <a:t>Impact</a:t>
            </a:r>
            <a:endParaRPr lang="de-AT" sz="3600" dirty="0"/>
          </a:p>
        </p:txBody>
      </p:sp>
      <p:sp>
        <p:nvSpPr>
          <p:cNvPr id="12" name="Textfeld 11">
            <a:extLst>
              <a:ext uri="{FF2B5EF4-FFF2-40B4-BE49-F238E27FC236}">
                <a16:creationId xmlns:a16="http://schemas.microsoft.com/office/drawing/2014/main" id="{5538EE61-7A26-410C-AD7D-A5E2AAD2D23A}"/>
              </a:ext>
            </a:extLst>
          </p:cNvPr>
          <p:cNvSpPr txBox="1"/>
          <p:nvPr/>
        </p:nvSpPr>
        <p:spPr>
          <a:xfrm>
            <a:off x="9396412" y="6116420"/>
            <a:ext cx="2733675" cy="646331"/>
          </a:xfrm>
          <a:prstGeom prst="rect">
            <a:avLst/>
          </a:prstGeom>
          <a:noFill/>
        </p:spPr>
        <p:txBody>
          <a:bodyPr wrap="square" rtlCol="0">
            <a:spAutoFit/>
          </a:bodyPr>
          <a:lstStyle/>
          <a:p>
            <a:r>
              <a:rPr lang="de-DE" sz="3600" dirty="0" err="1"/>
              <a:t>Likelihood</a:t>
            </a:r>
            <a:endParaRPr lang="de-AT" sz="3600" dirty="0"/>
          </a:p>
        </p:txBody>
      </p:sp>
      <p:sp>
        <p:nvSpPr>
          <p:cNvPr id="13" name="Textfeld 12">
            <a:extLst>
              <a:ext uri="{FF2B5EF4-FFF2-40B4-BE49-F238E27FC236}">
                <a16:creationId xmlns:a16="http://schemas.microsoft.com/office/drawing/2014/main" id="{9ECBD40B-BCAE-4651-8DB3-4AD4D350C7BF}"/>
              </a:ext>
            </a:extLst>
          </p:cNvPr>
          <p:cNvSpPr txBox="1"/>
          <p:nvPr/>
        </p:nvSpPr>
        <p:spPr>
          <a:xfrm>
            <a:off x="8829672" y="1808337"/>
            <a:ext cx="2014539" cy="369332"/>
          </a:xfrm>
          <a:prstGeom prst="rect">
            <a:avLst/>
          </a:prstGeom>
          <a:noFill/>
        </p:spPr>
        <p:txBody>
          <a:bodyPr wrap="square" rtlCol="0">
            <a:spAutoFit/>
          </a:bodyPr>
          <a:lstStyle/>
          <a:p>
            <a:pPr algn="ctr"/>
            <a:r>
              <a:rPr lang="de-DE" dirty="0" err="1"/>
              <a:t>Biodiversity</a:t>
            </a:r>
            <a:r>
              <a:rPr lang="de-DE" dirty="0"/>
              <a:t> </a:t>
            </a:r>
            <a:r>
              <a:rPr lang="de-DE" dirty="0" err="1"/>
              <a:t>loss</a:t>
            </a:r>
            <a:endParaRPr lang="de-AT" dirty="0"/>
          </a:p>
        </p:txBody>
      </p:sp>
      <p:sp>
        <p:nvSpPr>
          <p:cNvPr id="14" name="Textfeld 13">
            <a:extLst>
              <a:ext uri="{FF2B5EF4-FFF2-40B4-BE49-F238E27FC236}">
                <a16:creationId xmlns:a16="http://schemas.microsoft.com/office/drawing/2014/main" id="{4371BCAE-6622-4FDB-BB18-6DD689E2C68E}"/>
              </a:ext>
            </a:extLst>
          </p:cNvPr>
          <p:cNvSpPr txBox="1"/>
          <p:nvPr/>
        </p:nvSpPr>
        <p:spPr>
          <a:xfrm rot="18936334">
            <a:off x="4162572" y="2515949"/>
            <a:ext cx="4989437" cy="646331"/>
          </a:xfrm>
          <a:prstGeom prst="rect">
            <a:avLst/>
          </a:prstGeom>
          <a:solidFill>
            <a:schemeClr val="bg1"/>
          </a:solidFill>
        </p:spPr>
        <p:txBody>
          <a:bodyPr wrap="square" rtlCol="0">
            <a:spAutoFit/>
          </a:bodyPr>
          <a:lstStyle/>
          <a:p>
            <a:r>
              <a:rPr lang="de-DE" sz="3600" b="1" dirty="0" err="1">
                <a:solidFill>
                  <a:srgbClr val="FF0000"/>
                </a:solidFill>
              </a:rPr>
              <a:t>Risks</a:t>
            </a:r>
            <a:r>
              <a:rPr lang="de-DE" sz="3600" b="1" dirty="0">
                <a:solidFill>
                  <a:srgbClr val="FF0000"/>
                </a:solidFill>
              </a:rPr>
              <a:t> </a:t>
            </a:r>
            <a:r>
              <a:rPr lang="de-DE" sz="3600" b="1" dirty="0" err="1">
                <a:solidFill>
                  <a:srgbClr val="FF0000"/>
                </a:solidFill>
              </a:rPr>
              <a:t>are</a:t>
            </a:r>
            <a:r>
              <a:rPr lang="de-DE" sz="3600" b="1" dirty="0">
                <a:solidFill>
                  <a:srgbClr val="FF0000"/>
                </a:solidFill>
              </a:rPr>
              <a:t> </a:t>
            </a:r>
            <a:r>
              <a:rPr lang="de-DE" sz="3600" b="1" dirty="0" err="1">
                <a:solidFill>
                  <a:srgbClr val="FF0000"/>
                </a:solidFill>
              </a:rPr>
              <a:t>interconnected</a:t>
            </a:r>
            <a:endParaRPr lang="de-AT" sz="3600" b="1" dirty="0">
              <a:solidFill>
                <a:srgbClr val="FF0000"/>
              </a:solidFill>
            </a:endParaRPr>
          </a:p>
        </p:txBody>
      </p:sp>
    </p:spTree>
    <p:extLst>
      <p:ext uri="{BB962C8B-B14F-4D97-AF65-F5344CB8AC3E}">
        <p14:creationId xmlns:p14="http://schemas.microsoft.com/office/powerpoint/2010/main" val="417284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Titel 1">
            <a:extLst>
              <a:ext uri="{FF2B5EF4-FFF2-40B4-BE49-F238E27FC236}">
                <a16:creationId xmlns:a16="http://schemas.microsoft.com/office/drawing/2014/main" id="{E1FB8AC8-3A05-4B9D-8F0B-74956032E370}"/>
              </a:ext>
            </a:extLst>
          </p:cNvPr>
          <p:cNvSpPr>
            <a:spLocks noGrp="1"/>
          </p:cNvSpPr>
          <p:nvPr>
            <p:ph type="title"/>
          </p:nvPr>
        </p:nvSpPr>
        <p:spPr>
          <a:xfrm>
            <a:off x="2170113" y="-144463"/>
            <a:ext cx="6985000" cy="1701801"/>
          </a:xfrm>
        </p:spPr>
        <p:txBody>
          <a:bodyPr/>
          <a:lstStyle/>
          <a:p>
            <a:r>
              <a:rPr lang="de-AT" altLang="de-DE"/>
              <a:t>Enzyklika „Laudato Si!“ </a:t>
            </a:r>
            <a:br>
              <a:rPr lang="de-AT" altLang="de-DE"/>
            </a:br>
            <a:r>
              <a:rPr lang="de-AT" altLang="de-DE" sz="2600"/>
              <a:t>(Juni 2015)</a:t>
            </a:r>
            <a:endParaRPr lang="de-AT" altLang="de-DE"/>
          </a:p>
        </p:txBody>
      </p:sp>
      <p:sp>
        <p:nvSpPr>
          <p:cNvPr id="26627" name="Inhaltsplatzhalter 2">
            <a:extLst>
              <a:ext uri="{FF2B5EF4-FFF2-40B4-BE49-F238E27FC236}">
                <a16:creationId xmlns:a16="http://schemas.microsoft.com/office/drawing/2014/main" id="{3939F1F5-3B5B-41C6-9969-F6A65103A0CB}"/>
              </a:ext>
            </a:extLst>
          </p:cNvPr>
          <p:cNvSpPr>
            <a:spLocks noGrp="1"/>
          </p:cNvSpPr>
          <p:nvPr>
            <p:ph idx="1"/>
          </p:nvPr>
        </p:nvSpPr>
        <p:spPr>
          <a:xfrm>
            <a:off x="2209800" y="1989138"/>
            <a:ext cx="7772400" cy="4030662"/>
          </a:xfrm>
        </p:spPr>
        <p:txBody>
          <a:bodyPr>
            <a:normAutofit fontScale="92500" lnSpcReduction="20000"/>
          </a:bodyPr>
          <a:lstStyle/>
          <a:p>
            <a:r>
              <a:rPr lang="de-AT" altLang="de-DE" sz="2400" dirty="0"/>
              <a:t>aktuelle Lebensweise der Menschheit … „selbstmörderisch“ </a:t>
            </a:r>
          </a:p>
          <a:p>
            <a:r>
              <a:rPr lang="de-AT" dirty="0"/>
              <a:t>An </a:t>
            </a:r>
            <a:r>
              <a:rPr lang="de-AT" dirty="0" err="1"/>
              <a:t>outsider</a:t>
            </a:r>
            <a:r>
              <a:rPr lang="de-AT" dirty="0"/>
              <a:t> </a:t>
            </a:r>
            <a:r>
              <a:rPr lang="de-AT" dirty="0" err="1"/>
              <a:t>looking</a:t>
            </a:r>
            <a:r>
              <a:rPr lang="de-AT" dirty="0"/>
              <a:t> at </a:t>
            </a:r>
            <a:r>
              <a:rPr lang="en-US" dirty="0"/>
              <a:t>our world would be amazed at such </a:t>
            </a:r>
            <a:r>
              <a:rPr lang="en-US" dirty="0" err="1"/>
              <a:t>behaviour</a:t>
            </a:r>
            <a:r>
              <a:rPr lang="en-US" dirty="0"/>
              <a:t>, which at times appears self-destructive. (55)</a:t>
            </a:r>
            <a:endParaRPr lang="de-AT" altLang="de-DE" sz="2400" dirty="0"/>
          </a:p>
          <a:p>
            <a:r>
              <a:rPr lang="de-AT" altLang="de-DE" sz="2400" b="1" dirty="0"/>
              <a:t>„Rhythmus des Konsums, der Verschwendung und der Veränderung der Umwelt hat die Kapazität des Planeten derart überschritten, dass der gegenwärtige Lebensstil nur in Katastrophen enden“ könne  (161)</a:t>
            </a:r>
          </a:p>
          <a:p>
            <a:endParaRPr lang="de-DE" altLang="de-DE" sz="2400" b="1" dirty="0"/>
          </a:p>
          <a:p>
            <a:r>
              <a:rPr lang="de-AT" dirty="0"/>
              <a:t>The </a:t>
            </a:r>
            <a:r>
              <a:rPr lang="de-AT" dirty="0" err="1"/>
              <a:t>pace</a:t>
            </a:r>
            <a:r>
              <a:rPr lang="de-AT" dirty="0"/>
              <a:t> </a:t>
            </a:r>
            <a:r>
              <a:rPr lang="de-AT" dirty="0" err="1"/>
              <a:t>of</a:t>
            </a:r>
            <a:r>
              <a:rPr lang="de-AT" dirty="0"/>
              <a:t> </a:t>
            </a:r>
            <a:r>
              <a:rPr lang="de-AT" dirty="0" err="1"/>
              <a:t>consumption</a:t>
            </a:r>
            <a:r>
              <a:rPr lang="de-AT" dirty="0"/>
              <a:t>, </a:t>
            </a:r>
            <a:r>
              <a:rPr lang="de-AT" dirty="0" err="1"/>
              <a:t>waste</a:t>
            </a:r>
            <a:r>
              <a:rPr lang="de-AT" dirty="0"/>
              <a:t> and environmental</a:t>
            </a:r>
            <a:br>
              <a:rPr lang="de-AT" sz="2400" dirty="0"/>
            </a:br>
            <a:r>
              <a:rPr lang="de-AT" dirty="0" err="1"/>
              <a:t>change</a:t>
            </a:r>
            <a:r>
              <a:rPr lang="de-AT" dirty="0"/>
              <a:t> </a:t>
            </a:r>
            <a:r>
              <a:rPr lang="de-AT" dirty="0" err="1"/>
              <a:t>has</a:t>
            </a:r>
            <a:r>
              <a:rPr lang="de-AT" dirty="0"/>
              <a:t> so </a:t>
            </a:r>
            <a:r>
              <a:rPr lang="de-AT" dirty="0" err="1"/>
              <a:t>stretched</a:t>
            </a:r>
            <a:r>
              <a:rPr lang="de-AT" dirty="0"/>
              <a:t> </a:t>
            </a:r>
            <a:r>
              <a:rPr lang="de-AT" dirty="0" err="1"/>
              <a:t>the</a:t>
            </a:r>
            <a:r>
              <a:rPr lang="de-AT" dirty="0"/>
              <a:t> </a:t>
            </a:r>
            <a:r>
              <a:rPr lang="de-AT" dirty="0" err="1"/>
              <a:t>planet’s</a:t>
            </a:r>
            <a:r>
              <a:rPr lang="de-AT" dirty="0"/>
              <a:t> </a:t>
            </a:r>
            <a:r>
              <a:rPr lang="de-AT" dirty="0" err="1"/>
              <a:t>capacity</a:t>
            </a:r>
            <a:r>
              <a:rPr lang="de-AT" dirty="0"/>
              <a:t> </a:t>
            </a:r>
            <a:r>
              <a:rPr lang="de-AT" dirty="0" err="1"/>
              <a:t>that</a:t>
            </a:r>
            <a:r>
              <a:rPr lang="de-AT" dirty="0"/>
              <a:t> </a:t>
            </a:r>
            <a:r>
              <a:rPr lang="de-AT" dirty="0" err="1"/>
              <a:t>our</a:t>
            </a:r>
            <a:r>
              <a:rPr lang="de-AT" dirty="0"/>
              <a:t> </a:t>
            </a:r>
            <a:r>
              <a:rPr lang="de-AT" dirty="0" err="1"/>
              <a:t>contemporary</a:t>
            </a:r>
            <a:r>
              <a:rPr lang="de-AT" dirty="0"/>
              <a:t> </a:t>
            </a:r>
            <a:r>
              <a:rPr lang="de-AT" dirty="0" err="1"/>
              <a:t>lifestyle</a:t>
            </a:r>
            <a:r>
              <a:rPr lang="de-AT" dirty="0"/>
              <a:t>, </a:t>
            </a:r>
            <a:r>
              <a:rPr lang="de-AT" dirty="0" err="1"/>
              <a:t>unsustainable</a:t>
            </a:r>
            <a:r>
              <a:rPr lang="de-AT" dirty="0"/>
              <a:t> </a:t>
            </a:r>
            <a:r>
              <a:rPr lang="de-AT" dirty="0" err="1"/>
              <a:t>as</a:t>
            </a:r>
            <a:r>
              <a:rPr lang="de-AT" dirty="0"/>
              <a:t> </a:t>
            </a:r>
            <a:r>
              <a:rPr lang="de-AT" dirty="0" err="1"/>
              <a:t>it</a:t>
            </a:r>
            <a:r>
              <a:rPr lang="de-AT" dirty="0"/>
              <a:t> </a:t>
            </a:r>
            <a:r>
              <a:rPr lang="de-AT" dirty="0" err="1"/>
              <a:t>is</a:t>
            </a:r>
            <a:r>
              <a:rPr lang="de-AT" dirty="0"/>
              <a:t>, </a:t>
            </a:r>
            <a:r>
              <a:rPr lang="de-AT" dirty="0" err="1"/>
              <a:t>can</a:t>
            </a:r>
            <a:br>
              <a:rPr lang="de-AT" sz="2400" dirty="0"/>
            </a:br>
            <a:r>
              <a:rPr lang="de-AT" dirty="0" err="1"/>
              <a:t>only</a:t>
            </a:r>
            <a:r>
              <a:rPr lang="de-AT" dirty="0"/>
              <a:t> </a:t>
            </a:r>
            <a:r>
              <a:rPr lang="de-AT" dirty="0" err="1"/>
              <a:t>precipitate</a:t>
            </a:r>
            <a:r>
              <a:rPr lang="de-AT" dirty="0"/>
              <a:t> </a:t>
            </a:r>
            <a:r>
              <a:rPr lang="de-AT" dirty="0" err="1"/>
              <a:t>catastrophes</a:t>
            </a:r>
            <a:endParaRPr lang="de-AT" altLang="de-DE" sz="2400" b="1" dirty="0"/>
          </a:p>
        </p:txBody>
      </p:sp>
      <p:sp>
        <p:nvSpPr>
          <p:cNvPr id="4" name="Fußzeilenplatzhalter 3">
            <a:extLst>
              <a:ext uri="{FF2B5EF4-FFF2-40B4-BE49-F238E27FC236}">
                <a16:creationId xmlns:a16="http://schemas.microsoft.com/office/drawing/2014/main" id="{6899F924-5D36-43B5-8321-BB5FDB37CC29}"/>
              </a:ext>
            </a:extLst>
          </p:cNvPr>
          <p:cNvSpPr>
            <a:spLocks noGrp="1"/>
          </p:cNvSpPr>
          <p:nvPr>
            <p:ph type="ftr" sz="quarter" idx="10"/>
          </p:nvPr>
        </p:nvSpPr>
        <p:spPr/>
        <p:txBody>
          <a:bodyPr/>
          <a:lstStyle/>
          <a:p>
            <a:pPr>
              <a:defRPr/>
            </a:pPr>
            <a:r>
              <a:rPr lang="de-AT"/>
              <a:t>Helga Kromp-Kolb | BOKU</a:t>
            </a:r>
            <a:endParaRPr lang="en-US" dirty="0"/>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Titel 1">
            <a:extLst>
              <a:ext uri="{FF2B5EF4-FFF2-40B4-BE49-F238E27FC236}">
                <a16:creationId xmlns:a16="http://schemas.microsoft.com/office/drawing/2014/main" id="{6998DB48-D737-4CDA-AABC-8C530E1D7E92}"/>
              </a:ext>
            </a:extLst>
          </p:cNvPr>
          <p:cNvSpPr>
            <a:spLocks noGrp="1"/>
          </p:cNvSpPr>
          <p:nvPr>
            <p:ph type="title"/>
          </p:nvPr>
        </p:nvSpPr>
        <p:spPr>
          <a:xfrm>
            <a:off x="2279651" y="617538"/>
            <a:ext cx="6911975" cy="685800"/>
          </a:xfrm>
        </p:spPr>
        <p:txBody>
          <a:bodyPr>
            <a:normAutofit fontScale="90000"/>
          </a:bodyPr>
          <a:lstStyle/>
          <a:p>
            <a:r>
              <a:rPr lang="de-AT" altLang="de-DE"/>
              <a:t>Enzyklika „Laudato Si!“ </a:t>
            </a:r>
            <a:br>
              <a:rPr lang="de-AT" altLang="de-DE"/>
            </a:br>
            <a:r>
              <a:rPr lang="de-AT" altLang="de-DE" sz="2600"/>
              <a:t>(Juni 2015)</a:t>
            </a:r>
            <a:br>
              <a:rPr lang="de-AT" altLang="de-DE"/>
            </a:br>
            <a:endParaRPr lang="de-AT" altLang="de-DE"/>
          </a:p>
        </p:txBody>
      </p:sp>
      <p:sp>
        <p:nvSpPr>
          <p:cNvPr id="40963" name="Inhaltsplatzhalter 2">
            <a:extLst>
              <a:ext uri="{FF2B5EF4-FFF2-40B4-BE49-F238E27FC236}">
                <a16:creationId xmlns:a16="http://schemas.microsoft.com/office/drawing/2014/main" id="{BA22858E-E384-4D41-AA0D-5CF7A7C09AA9}"/>
              </a:ext>
            </a:extLst>
          </p:cNvPr>
          <p:cNvSpPr>
            <a:spLocks noGrp="1"/>
          </p:cNvSpPr>
          <p:nvPr>
            <p:ph idx="1"/>
          </p:nvPr>
        </p:nvSpPr>
        <p:spPr>
          <a:xfrm>
            <a:off x="2063750" y="2133600"/>
            <a:ext cx="7918450" cy="3886200"/>
          </a:xfrm>
        </p:spPr>
        <p:txBody>
          <a:bodyPr/>
          <a:lstStyle/>
          <a:p>
            <a:r>
              <a:rPr lang="de-AT" altLang="de-DE" sz="2400" b="1" dirty="0"/>
              <a:t>Dominanz der Wirtschaft / Finanzwirtschaft gegenüber der Politik, verhindere wirksamen Umweltschutz </a:t>
            </a:r>
          </a:p>
          <a:p>
            <a:r>
              <a:rPr lang="de-AT" altLang="de-DE" sz="2400" dirty="0"/>
              <a:t>Unterwerfung der Politik unter die Technologie und das Finanzwesen zeige sich in Erfolglosigkeit der Weltgipfel über Umweltfragen. (54)</a:t>
            </a:r>
          </a:p>
        </p:txBody>
      </p:sp>
      <p:sp>
        <p:nvSpPr>
          <p:cNvPr id="4" name="Fußzeilenplatzhalter 3">
            <a:extLst>
              <a:ext uri="{FF2B5EF4-FFF2-40B4-BE49-F238E27FC236}">
                <a16:creationId xmlns:a16="http://schemas.microsoft.com/office/drawing/2014/main" id="{1EC6325E-4D73-4403-91ED-9659F66150A7}"/>
              </a:ext>
            </a:extLst>
          </p:cNvPr>
          <p:cNvSpPr>
            <a:spLocks noGrp="1"/>
          </p:cNvSpPr>
          <p:nvPr>
            <p:ph type="ftr" sz="quarter" idx="10"/>
          </p:nvPr>
        </p:nvSpPr>
        <p:spPr/>
        <p:txBody>
          <a:bodyPr/>
          <a:lstStyle/>
          <a:p>
            <a:pPr>
              <a:defRPr/>
            </a:pPr>
            <a:r>
              <a:rPr lang="de-AT"/>
              <a:t>Helga Kromp-Kolb | BOKU</a:t>
            </a:r>
            <a:endParaRPr lang="en-US" dirty="0"/>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9" name="Rectangle 2">
            <a:extLst>
              <a:ext uri="{FF2B5EF4-FFF2-40B4-BE49-F238E27FC236}">
                <a16:creationId xmlns:a16="http://schemas.microsoft.com/office/drawing/2014/main" id="{2DBCC97E-CEBC-4FB9-9BA6-6C974ADA43FA}"/>
              </a:ext>
            </a:extLst>
          </p:cNvPr>
          <p:cNvSpPr>
            <a:spLocks noGrp="1" noChangeArrowheads="1"/>
          </p:cNvSpPr>
          <p:nvPr>
            <p:ph type="title"/>
          </p:nvPr>
        </p:nvSpPr>
        <p:spPr>
          <a:xfrm>
            <a:off x="2063750" y="260351"/>
            <a:ext cx="6838950" cy="1223963"/>
          </a:xfrm>
        </p:spPr>
        <p:txBody>
          <a:bodyPr>
            <a:normAutofit fontScale="90000"/>
          </a:bodyPr>
          <a:lstStyle/>
          <a:p>
            <a:r>
              <a:rPr lang="de-AT" altLang="de-DE"/>
              <a:t>Der Papst publiziert Enzyklika „Laudato Si!“ </a:t>
            </a:r>
            <a:r>
              <a:rPr lang="de-AT" altLang="de-DE" sz="2600"/>
              <a:t>(Juni 2015)</a:t>
            </a:r>
            <a:endParaRPr lang="de-AT" altLang="de-DE"/>
          </a:p>
        </p:txBody>
      </p:sp>
      <p:sp>
        <p:nvSpPr>
          <p:cNvPr id="60420" name="Rectangle 3">
            <a:extLst>
              <a:ext uri="{FF2B5EF4-FFF2-40B4-BE49-F238E27FC236}">
                <a16:creationId xmlns:a16="http://schemas.microsoft.com/office/drawing/2014/main" id="{DE8E6537-DA76-4432-8CEB-9BA3BC2BA9E4}"/>
              </a:ext>
            </a:extLst>
          </p:cNvPr>
          <p:cNvSpPr>
            <a:spLocks noGrp="1" noChangeArrowheads="1"/>
          </p:cNvSpPr>
          <p:nvPr>
            <p:ph type="body" idx="1"/>
          </p:nvPr>
        </p:nvSpPr>
        <p:spPr/>
        <p:txBody>
          <a:bodyPr/>
          <a:lstStyle/>
          <a:p>
            <a:r>
              <a:rPr lang="de-AT" altLang="de-DE" dirty="0"/>
              <a:t>Die Umwelt ist ein kollektives Gut, ein Erbe der gesamten Menschheit und eine Verantwortung für alle. (95)</a:t>
            </a:r>
          </a:p>
          <a:p>
            <a:r>
              <a:rPr lang="en-US" dirty="0"/>
              <a:t>The natural environment is a collective good, the patrimony of all humanity and the </a:t>
            </a:r>
            <a:r>
              <a:rPr lang="de-AT" dirty="0" err="1"/>
              <a:t>responsibility</a:t>
            </a:r>
            <a:r>
              <a:rPr lang="de-AT" dirty="0"/>
              <a:t> </a:t>
            </a:r>
            <a:r>
              <a:rPr lang="de-AT" dirty="0" err="1"/>
              <a:t>of</a:t>
            </a:r>
            <a:r>
              <a:rPr lang="de-AT" dirty="0"/>
              <a:t> </a:t>
            </a:r>
            <a:r>
              <a:rPr lang="de-AT" dirty="0" err="1"/>
              <a:t>everyone</a:t>
            </a:r>
            <a:r>
              <a:rPr lang="de-AT" dirty="0"/>
              <a:t>. (95)</a:t>
            </a:r>
            <a:endParaRPr lang="de-AT" altLang="de-DE" dirty="0"/>
          </a:p>
          <a:p>
            <a:r>
              <a:rPr lang="de-AT" altLang="de-DE" b="1" dirty="0"/>
              <a:t>ohne den Druck der Bevölkerung wird es keinen Fortschritt in diesen Fragen geben</a:t>
            </a:r>
            <a:r>
              <a:rPr lang="de-AT" altLang="de-DE" dirty="0"/>
              <a:t>.</a:t>
            </a: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06F44F-D4E5-455B-95B9-4D10BDB78157}"/>
              </a:ext>
            </a:extLst>
          </p:cNvPr>
          <p:cNvSpPr>
            <a:spLocks noGrp="1"/>
          </p:cNvSpPr>
          <p:nvPr>
            <p:ph type="title"/>
          </p:nvPr>
        </p:nvSpPr>
        <p:spPr/>
        <p:txBody>
          <a:bodyPr/>
          <a:lstStyle/>
          <a:p>
            <a:endParaRPr lang="de-AT"/>
          </a:p>
        </p:txBody>
      </p:sp>
      <p:sp>
        <p:nvSpPr>
          <p:cNvPr id="3" name="Inhaltsplatzhalter 2">
            <a:extLst>
              <a:ext uri="{FF2B5EF4-FFF2-40B4-BE49-F238E27FC236}">
                <a16:creationId xmlns:a16="http://schemas.microsoft.com/office/drawing/2014/main" id="{B5C59092-9BBC-4D32-A295-B316EA7EBF9B}"/>
              </a:ext>
            </a:extLst>
          </p:cNvPr>
          <p:cNvSpPr>
            <a:spLocks noGrp="1"/>
          </p:cNvSpPr>
          <p:nvPr>
            <p:ph idx="1"/>
          </p:nvPr>
        </p:nvSpPr>
        <p:spPr/>
        <p:txBody>
          <a:bodyPr/>
          <a:lstStyle/>
          <a:p>
            <a:endParaRPr lang="de-AT" dirty="0"/>
          </a:p>
          <a:p>
            <a:r>
              <a:rPr lang="de-DE" dirty="0"/>
              <a:t>Die ökologische Kultur kann nicht reduziert werden auf eine Serie von dringenden Teilantworten auf die Probleme, die bezüglich der Umweltschäden, der Erschöpfung der natürlichen Ressourcen und der Verschmutzung auftreten. Es müsste einen anderen Blick geben, ein Denken, eine Politik, ein Erziehungsprogramm, einen Lebensstil und eine Spiritualität, die einen Widerstand gegen den Vormarsch des technokratischen Paradigmas bilden. (111)</a:t>
            </a:r>
          </a:p>
          <a:p>
            <a:endParaRPr lang="de-AT" dirty="0"/>
          </a:p>
        </p:txBody>
      </p:sp>
    </p:spTree>
    <p:extLst>
      <p:ext uri="{BB962C8B-B14F-4D97-AF65-F5344CB8AC3E}">
        <p14:creationId xmlns:p14="http://schemas.microsoft.com/office/powerpoint/2010/main" val="3526238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Titel 1">
            <a:extLst>
              <a:ext uri="{FF2B5EF4-FFF2-40B4-BE49-F238E27FC236}">
                <a16:creationId xmlns:a16="http://schemas.microsoft.com/office/drawing/2014/main" id="{2EA34512-5C5B-40E9-A3E1-AD8A284E95B4}"/>
              </a:ext>
            </a:extLst>
          </p:cNvPr>
          <p:cNvSpPr>
            <a:spLocks noGrp="1"/>
          </p:cNvSpPr>
          <p:nvPr>
            <p:ph type="title"/>
          </p:nvPr>
        </p:nvSpPr>
        <p:spPr>
          <a:xfrm>
            <a:off x="2279651" y="617538"/>
            <a:ext cx="6911975" cy="685800"/>
          </a:xfrm>
        </p:spPr>
        <p:txBody>
          <a:bodyPr>
            <a:normAutofit fontScale="90000"/>
          </a:bodyPr>
          <a:lstStyle/>
          <a:p>
            <a:r>
              <a:rPr lang="de-AT" altLang="de-DE"/>
              <a:t>Enzyklika „Laudato Si!“ </a:t>
            </a:r>
            <a:br>
              <a:rPr lang="de-AT" altLang="de-DE"/>
            </a:br>
            <a:r>
              <a:rPr lang="de-AT" altLang="de-DE" sz="2600"/>
              <a:t>(Juni 2015)</a:t>
            </a:r>
            <a:br>
              <a:rPr lang="de-AT" altLang="de-DE"/>
            </a:br>
            <a:endParaRPr lang="de-AT" altLang="de-DE"/>
          </a:p>
        </p:txBody>
      </p:sp>
      <p:sp>
        <p:nvSpPr>
          <p:cNvPr id="62467" name="Inhaltsplatzhalter 2">
            <a:extLst>
              <a:ext uri="{FF2B5EF4-FFF2-40B4-BE49-F238E27FC236}">
                <a16:creationId xmlns:a16="http://schemas.microsoft.com/office/drawing/2014/main" id="{34228DBA-569B-46C8-9324-EA8E27C548A7}"/>
              </a:ext>
            </a:extLst>
          </p:cNvPr>
          <p:cNvSpPr>
            <a:spLocks noGrp="1"/>
          </p:cNvSpPr>
          <p:nvPr>
            <p:ph idx="1"/>
          </p:nvPr>
        </p:nvSpPr>
        <p:spPr>
          <a:xfrm>
            <a:off x="2063750" y="1412876"/>
            <a:ext cx="7918450" cy="4606925"/>
          </a:xfrm>
        </p:spPr>
        <p:txBody>
          <a:bodyPr/>
          <a:lstStyle/>
          <a:p>
            <a:r>
              <a:rPr lang="de-AT" altLang="de-DE" sz="2400"/>
              <a:t>unvertretbar, dass einige immer mehr konsumierten und zerstörten, während andere noch nicht entsprechend ihrer Menschenwürde leben könnten</a:t>
            </a:r>
          </a:p>
          <a:p>
            <a:endParaRPr lang="de-AT" altLang="de-DE"/>
          </a:p>
        </p:txBody>
      </p:sp>
      <p:sp>
        <p:nvSpPr>
          <p:cNvPr id="4" name="Fußzeilenplatzhalter 3">
            <a:extLst>
              <a:ext uri="{FF2B5EF4-FFF2-40B4-BE49-F238E27FC236}">
                <a16:creationId xmlns:a16="http://schemas.microsoft.com/office/drawing/2014/main" id="{142A8CF8-55BD-4B9D-8E23-DFF7471D3B9B}"/>
              </a:ext>
            </a:extLst>
          </p:cNvPr>
          <p:cNvSpPr>
            <a:spLocks noGrp="1"/>
          </p:cNvSpPr>
          <p:nvPr>
            <p:ph type="ftr" sz="quarter" idx="10"/>
          </p:nvPr>
        </p:nvSpPr>
        <p:spPr/>
        <p:txBody>
          <a:bodyPr/>
          <a:lstStyle/>
          <a:p>
            <a:pPr>
              <a:defRPr/>
            </a:pPr>
            <a:r>
              <a:rPr lang="de-AT"/>
              <a:t>Helga Kromp-Kolb | BOKU</a:t>
            </a:r>
            <a:endParaRPr lang="en-US" dirty="0"/>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BDC30F-6CD0-457F-8508-6A5332DD3ECF}"/>
              </a:ext>
            </a:extLst>
          </p:cNvPr>
          <p:cNvSpPr>
            <a:spLocks noGrp="1"/>
          </p:cNvSpPr>
          <p:nvPr>
            <p:ph type="title"/>
          </p:nvPr>
        </p:nvSpPr>
        <p:spPr/>
        <p:txBody>
          <a:bodyPr/>
          <a:lstStyle/>
          <a:p>
            <a:endParaRPr lang="de-AT"/>
          </a:p>
        </p:txBody>
      </p:sp>
      <p:sp>
        <p:nvSpPr>
          <p:cNvPr id="3" name="Inhaltsplatzhalter 2">
            <a:extLst>
              <a:ext uri="{FF2B5EF4-FFF2-40B4-BE49-F238E27FC236}">
                <a16:creationId xmlns:a16="http://schemas.microsoft.com/office/drawing/2014/main" id="{C2B140D4-6369-4543-9203-6BD4817E3697}"/>
              </a:ext>
            </a:extLst>
          </p:cNvPr>
          <p:cNvSpPr>
            <a:spLocks noGrp="1"/>
          </p:cNvSpPr>
          <p:nvPr>
            <p:ph idx="1"/>
          </p:nvPr>
        </p:nvSpPr>
        <p:spPr/>
        <p:txBody>
          <a:bodyPr>
            <a:normAutofit/>
          </a:bodyPr>
          <a:lstStyle/>
          <a:p>
            <a:r>
              <a:rPr lang="en-US" dirty="0"/>
              <a:t>The alliance between the economy and technology ends up sidelining anything unrelated to its immediate interests. Consequently the most one can expect is superficial rhetoric, sporadic acts of philanthropy and perfunctory expressions of concern for the environment, whereas any genuine attempt by groups within society to introduce change is viewed as a nuisance based on romantic illusions or as an obstacle to be circumvented.(54)</a:t>
            </a:r>
            <a:endParaRPr lang="de-AT" dirty="0"/>
          </a:p>
        </p:txBody>
      </p:sp>
    </p:spTree>
    <p:extLst>
      <p:ext uri="{BB962C8B-B14F-4D97-AF65-F5344CB8AC3E}">
        <p14:creationId xmlns:p14="http://schemas.microsoft.com/office/powerpoint/2010/main" val="33806606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68C5DB71-695A-4BBF-BEE6-B98ADDFB256C}"/>
              </a:ext>
            </a:extLst>
          </p:cNvPr>
          <p:cNvSpPr>
            <a:spLocks noGrp="1"/>
          </p:cNvSpPr>
          <p:nvPr>
            <p:ph type="title"/>
          </p:nvPr>
        </p:nvSpPr>
        <p:spPr/>
        <p:txBody>
          <a:bodyPr/>
          <a:lstStyle/>
          <a:p>
            <a:endParaRPr lang="de-AT" altLang="de-DE"/>
          </a:p>
        </p:txBody>
      </p:sp>
      <p:sp>
        <p:nvSpPr>
          <p:cNvPr id="70659" name="Content Placeholder 2">
            <a:extLst>
              <a:ext uri="{FF2B5EF4-FFF2-40B4-BE49-F238E27FC236}">
                <a16:creationId xmlns:a16="http://schemas.microsoft.com/office/drawing/2014/main" id="{B6D7E869-3BA0-4B2E-BDF1-A25DD895D0D1}"/>
              </a:ext>
            </a:extLst>
          </p:cNvPr>
          <p:cNvSpPr>
            <a:spLocks noGrp="1"/>
          </p:cNvSpPr>
          <p:nvPr>
            <p:ph idx="1"/>
          </p:nvPr>
        </p:nvSpPr>
        <p:spPr/>
        <p:txBody>
          <a:bodyPr/>
          <a:lstStyle/>
          <a:p>
            <a:endParaRPr lang="de-AT" altLang="de-DE"/>
          </a:p>
        </p:txBody>
      </p:sp>
      <p:sp>
        <p:nvSpPr>
          <p:cNvPr id="4" name="Footer Placeholder 3">
            <a:extLst>
              <a:ext uri="{FF2B5EF4-FFF2-40B4-BE49-F238E27FC236}">
                <a16:creationId xmlns:a16="http://schemas.microsoft.com/office/drawing/2014/main" id="{0B3B5D26-284A-45A4-8E03-63A3BEA3294E}"/>
              </a:ext>
            </a:extLst>
          </p:cNvPr>
          <p:cNvSpPr>
            <a:spLocks noGrp="1"/>
          </p:cNvSpPr>
          <p:nvPr>
            <p:ph type="ftr" sz="quarter" idx="10"/>
          </p:nvPr>
        </p:nvSpPr>
        <p:spPr/>
        <p:txBody>
          <a:bodyPr/>
          <a:lstStyle/>
          <a:p>
            <a:pPr>
              <a:defRPr/>
            </a:pPr>
            <a:r>
              <a:rPr lang="de-AT"/>
              <a:t>2018.07.04 GUSEGG |  Helga Kromp-Kolb  |  BOKU Center for Global Change and Sustainability</a:t>
            </a:r>
            <a:endParaRPr lang="en-US">
              <a:solidFill>
                <a:srgbClr val="3366CC"/>
              </a:solidFill>
            </a:endParaRPr>
          </a:p>
        </p:txBody>
      </p:sp>
      <p:pic>
        <p:nvPicPr>
          <p:cNvPr id="70661" name="Picture 2" descr="Fig. 2">
            <a:extLst>
              <a:ext uri="{FF2B5EF4-FFF2-40B4-BE49-F238E27FC236}">
                <a16:creationId xmlns:a16="http://schemas.microsoft.com/office/drawing/2014/main" id="{FEBE5F5F-81E6-4F31-8288-055FE4F38F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050" y="260350"/>
            <a:ext cx="5214938" cy="584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5-Point Star 1">
            <a:extLst>
              <a:ext uri="{FF2B5EF4-FFF2-40B4-BE49-F238E27FC236}">
                <a16:creationId xmlns:a16="http://schemas.microsoft.com/office/drawing/2014/main" id="{0ECDA1EB-8DDB-4054-A222-88FAF7A27367}"/>
              </a:ext>
            </a:extLst>
          </p:cNvPr>
          <p:cNvSpPr/>
          <p:nvPr/>
        </p:nvSpPr>
        <p:spPr bwMode="auto">
          <a:xfrm>
            <a:off x="4079875" y="260350"/>
            <a:ext cx="431800" cy="431800"/>
          </a:xfrm>
          <a:prstGeom prst="star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de-AT"/>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70" name="Title 2">
            <a:extLst>
              <a:ext uri="{FF2B5EF4-FFF2-40B4-BE49-F238E27FC236}">
                <a16:creationId xmlns:a16="http://schemas.microsoft.com/office/drawing/2014/main" id="{03EA7DBC-793E-4006-BCD3-C787E152CC4E}"/>
              </a:ext>
            </a:extLst>
          </p:cNvPr>
          <p:cNvSpPr>
            <a:spLocks noGrp="1"/>
          </p:cNvSpPr>
          <p:nvPr>
            <p:ph type="title"/>
          </p:nvPr>
        </p:nvSpPr>
        <p:spPr>
          <a:xfrm>
            <a:off x="1524000" y="733987"/>
            <a:ext cx="9144000" cy="611653"/>
          </a:xfrm>
        </p:spPr>
        <p:txBody>
          <a:bodyPr/>
          <a:lstStyle/>
          <a:p>
            <a:r>
              <a:rPr lang="en-US" sz="2600" dirty="0">
                <a:latin typeface="Montserrat"/>
                <a:ea typeface="Lato Semibold"/>
                <a:cs typeface="Lato Semibold"/>
              </a:rPr>
              <a:t>Global land area and area used for food production</a:t>
            </a:r>
          </a:p>
        </p:txBody>
      </p:sp>
      <p:sp>
        <p:nvSpPr>
          <p:cNvPr id="58" name="TextBox 57">
            <a:extLst>
              <a:ext uri="{FF2B5EF4-FFF2-40B4-BE49-F238E27FC236}">
                <a16:creationId xmlns:a16="http://schemas.microsoft.com/office/drawing/2014/main" id="{42857C62-89A7-43FC-B6BB-4A4211BE5ECC}"/>
              </a:ext>
            </a:extLst>
          </p:cNvPr>
          <p:cNvSpPr txBox="1"/>
          <p:nvPr/>
        </p:nvSpPr>
        <p:spPr>
          <a:xfrm>
            <a:off x="10592326" y="-6493"/>
            <a:ext cx="69314" cy="6857999"/>
          </a:xfrm>
          <a:prstGeom prst="rect">
            <a:avLst/>
          </a:prstGeom>
          <a:noFill/>
        </p:spPr>
        <p:txBody>
          <a:bodyPr vert="vert270" lIns="0" rIns="0">
            <a:spAutoFit/>
          </a:bodyPr>
          <a:lstStyle/>
          <a:p>
            <a:pPr algn="ctr">
              <a:lnSpc>
                <a:spcPts val="600"/>
              </a:lnSpc>
              <a:defRPr/>
            </a:pPr>
            <a:r>
              <a:rPr lang="en-US" sz="400" noProof="1">
                <a:solidFill>
                  <a:schemeClr val="bg1">
                    <a:lumMod val="85000"/>
                  </a:schemeClr>
                </a:solidFill>
                <a:latin typeface="Lato" panose="020F0502020204030203" pitchFamily="34" charset="0"/>
                <a:cs typeface="Lato" panose="020F0502020204030203" pitchFamily="34" charset="0"/>
              </a:rPr>
              <a:t>© Hannah Ritchie &amp; Max Roser, OWID, CC BY-SA 4.0, based on data by FAO and World Bank Statistics, https://ourworldindata.org/yields-and-land-use-in-agriculture .</a:t>
            </a:r>
          </a:p>
        </p:txBody>
      </p:sp>
      <p:sp>
        <p:nvSpPr>
          <p:cNvPr id="4" name="Rechteck 3">
            <a:extLst>
              <a:ext uri="{FF2B5EF4-FFF2-40B4-BE49-F238E27FC236}">
                <a16:creationId xmlns:a16="http://schemas.microsoft.com/office/drawing/2014/main" id="{FFE4B25A-30BB-45AD-B882-289F123B01B2}"/>
              </a:ext>
            </a:extLst>
          </p:cNvPr>
          <p:cNvSpPr/>
          <p:nvPr/>
        </p:nvSpPr>
        <p:spPr>
          <a:xfrm>
            <a:off x="3081338" y="4791075"/>
            <a:ext cx="1624012" cy="838200"/>
          </a:xfrm>
          <a:prstGeom prst="rect">
            <a:avLst/>
          </a:prstGeom>
          <a:solidFill>
            <a:srgbClr val="9F5E5F"/>
          </a:solidFill>
          <a:ln w="12700">
            <a:solidFill>
              <a:schemeClr val="tx1">
                <a:lumMod val="50000"/>
                <a:lumOff val="50000"/>
              </a:schemeClr>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sz="1200" dirty="0"/>
              <a:t>77 % </a:t>
            </a:r>
            <a:r>
              <a:rPr lang="de-DE" sz="1200" dirty="0" err="1"/>
              <a:t>LIvestock</a:t>
            </a:r>
            <a:br>
              <a:rPr lang="de-DE" sz="1100" dirty="0"/>
            </a:br>
            <a:r>
              <a:rPr lang="de-DE" sz="1100" dirty="0"/>
              <a:t>40 Mio. km</a:t>
            </a:r>
            <a:r>
              <a:rPr lang="de-DE" sz="1100" baseline="30000" dirty="0"/>
              <a:t>2</a:t>
            </a:r>
          </a:p>
        </p:txBody>
      </p:sp>
      <p:sp>
        <p:nvSpPr>
          <p:cNvPr id="6" name="Rechteck 5">
            <a:extLst>
              <a:ext uri="{FF2B5EF4-FFF2-40B4-BE49-F238E27FC236}">
                <a16:creationId xmlns:a16="http://schemas.microsoft.com/office/drawing/2014/main" id="{56D17C41-878B-4D37-A631-7FD8FFB3CE32}"/>
              </a:ext>
            </a:extLst>
          </p:cNvPr>
          <p:cNvSpPr/>
          <p:nvPr/>
        </p:nvSpPr>
        <p:spPr>
          <a:xfrm>
            <a:off x="4705351" y="4791075"/>
            <a:ext cx="493713" cy="838200"/>
          </a:xfrm>
          <a:prstGeom prst="rect">
            <a:avLst/>
          </a:prstGeom>
          <a:solidFill>
            <a:schemeClr val="accent3">
              <a:lumMod val="75000"/>
            </a:schemeClr>
          </a:solidFill>
          <a:ln w="12700">
            <a:solidFill>
              <a:schemeClr val="tx1">
                <a:lumMod val="50000"/>
                <a:lumOff val="50000"/>
              </a:schemeClr>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lIns="0" rIns="0" anchor="ctr"/>
          <a:lstStyle/>
          <a:p>
            <a:pPr algn="ctr">
              <a:defRPr/>
            </a:pPr>
            <a:r>
              <a:rPr lang="de-DE" sz="800" dirty="0"/>
              <a:t>23% </a:t>
            </a:r>
            <a:r>
              <a:rPr lang="de-DE" sz="700" dirty="0"/>
              <a:t>Plants </a:t>
            </a:r>
            <a:r>
              <a:rPr lang="de-DE" sz="700" dirty="0" err="1"/>
              <a:t>for</a:t>
            </a:r>
            <a:r>
              <a:rPr lang="de-DE" sz="700" dirty="0"/>
              <a:t> </a:t>
            </a:r>
            <a:r>
              <a:rPr lang="de-DE" sz="700" dirty="0" err="1"/>
              <a:t>food</a:t>
            </a:r>
            <a:br>
              <a:rPr lang="de-DE" sz="800" dirty="0"/>
            </a:br>
            <a:r>
              <a:rPr lang="de-DE" sz="500" dirty="0"/>
              <a:t>not </a:t>
            </a:r>
            <a:r>
              <a:rPr lang="de-DE" sz="500" dirty="0" err="1"/>
              <a:t>feed</a:t>
            </a:r>
            <a:br>
              <a:rPr lang="de-DE" sz="500" dirty="0"/>
            </a:br>
            <a:r>
              <a:rPr lang="de-DE" sz="600" dirty="0"/>
              <a:t>11 Mio. km</a:t>
            </a:r>
            <a:r>
              <a:rPr lang="de-DE" sz="600" baseline="30000" dirty="0"/>
              <a:t>2</a:t>
            </a:r>
            <a:endParaRPr lang="de-DE" sz="800" baseline="30000" dirty="0"/>
          </a:p>
        </p:txBody>
      </p:sp>
      <p:sp>
        <p:nvSpPr>
          <p:cNvPr id="7" name="Rechteck 6">
            <a:extLst>
              <a:ext uri="{FF2B5EF4-FFF2-40B4-BE49-F238E27FC236}">
                <a16:creationId xmlns:a16="http://schemas.microsoft.com/office/drawing/2014/main" id="{5DCE4FD9-E0E2-4569-8E1D-088B07B22A43}"/>
              </a:ext>
            </a:extLst>
          </p:cNvPr>
          <p:cNvSpPr/>
          <p:nvPr/>
        </p:nvSpPr>
        <p:spPr>
          <a:xfrm>
            <a:off x="3081339" y="3825875"/>
            <a:ext cx="2117725" cy="838200"/>
          </a:xfrm>
          <a:prstGeom prst="rect">
            <a:avLst/>
          </a:prstGeom>
          <a:solidFill>
            <a:srgbClr val="00B050"/>
          </a:solidFill>
          <a:ln w="12700">
            <a:solidFill>
              <a:schemeClr val="tx1">
                <a:lumMod val="50000"/>
                <a:lumOff val="50000"/>
              </a:schemeClr>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sz="1200" dirty="0"/>
              <a:t>50 % </a:t>
            </a:r>
            <a:r>
              <a:rPr lang="de-DE" sz="1200" dirty="0" err="1"/>
              <a:t>Agriculture</a:t>
            </a:r>
            <a:br>
              <a:rPr lang="de-DE" sz="1100" dirty="0"/>
            </a:br>
            <a:r>
              <a:rPr lang="de-DE" sz="1100" dirty="0"/>
              <a:t>51 Mio. km</a:t>
            </a:r>
            <a:r>
              <a:rPr lang="de-DE" sz="1100" baseline="30000" dirty="0"/>
              <a:t>2</a:t>
            </a:r>
          </a:p>
        </p:txBody>
      </p:sp>
      <p:sp>
        <p:nvSpPr>
          <p:cNvPr id="8" name="Rechteck 7">
            <a:extLst>
              <a:ext uri="{FF2B5EF4-FFF2-40B4-BE49-F238E27FC236}">
                <a16:creationId xmlns:a16="http://schemas.microsoft.com/office/drawing/2014/main" id="{FD30BDA8-DFBF-4858-8581-D65E3C009C58}"/>
              </a:ext>
            </a:extLst>
          </p:cNvPr>
          <p:cNvSpPr/>
          <p:nvPr/>
        </p:nvSpPr>
        <p:spPr>
          <a:xfrm>
            <a:off x="5199063" y="3825875"/>
            <a:ext cx="1617662" cy="838200"/>
          </a:xfrm>
          <a:prstGeom prst="rect">
            <a:avLst/>
          </a:prstGeom>
          <a:solidFill>
            <a:schemeClr val="bg1">
              <a:lumMod val="65000"/>
            </a:schemeClr>
          </a:solidFill>
          <a:ln w="12700">
            <a:solidFill>
              <a:schemeClr val="tx1">
                <a:lumMod val="50000"/>
                <a:lumOff val="50000"/>
              </a:schemeClr>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sz="1200" dirty="0"/>
              <a:t>37 % Forrests</a:t>
            </a:r>
            <a:br>
              <a:rPr lang="de-DE" sz="1200" dirty="0"/>
            </a:br>
            <a:r>
              <a:rPr lang="de-DE" sz="1100" dirty="0"/>
              <a:t>39 Mio. km</a:t>
            </a:r>
            <a:r>
              <a:rPr lang="de-DE" sz="1100" baseline="30000" dirty="0"/>
              <a:t>2</a:t>
            </a:r>
          </a:p>
        </p:txBody>
      </p:sp>
      <p:sp>
        <p:nvSpPr>
          <p:cNvPr id="9" name="Rechteck 8">
            <a:extLst>
              <a:ext uri="{FF2B5EF4-FFF2-40B4-BE49-F238E27FC236}">
                <a16:creationId xmlns:a16="http://schemas.microsoft.com/office/drawing/2014/main" id="{742660E5-82F7-41B7-9BB4-66042FB14D8F}"/>
              </a:ext>
            </a:extLst>
          </p:cNvPr>
          <p:cNvSpPr/>
          <p:nvPr/>
        </p:nvSpPr>
        <p:spPr>
          <a:xfrm>
            <a:off x="3086101" y="2887663"/>
            <a:ext cx="4359275" cy="836612"/>
          </a:xfrm>
          <a:prstGeom prst="rect">
            <a:avLst/>
          </a:prstGeom>
          <a:solidFill>
            <a:srgbClr val="FBB140"/>
          </a:solidFill>
          <a:ln w="12700">
            <a:solidFill>
              <a:schemeClr val="tx1">
                <a:lumMod val="50000"/>
                <a:lumOff val="50000"/>
              </a:schemeClr>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sz="1400" dirty="0"/>
              <a:t>71 % </a:t>
            </a:r>
            <a:r>
              <a:rPr lang="de-DE" sz="1400" dirty="0" err="1"/>
              <a:t>Inhabitable</a:t>
            </a:r>
            <a:r>
              <a:rPr lang="de-DE" sz="1400" dirty="0"/>
              <a:t> Land</a:t>
            </a:r>
            <a:br>
              <a:rPr lang="de-DE" sz="1100" dirty="0"/>
            </a:br>
            <a:r>
              <a:rPr lang="de-DE" sz="1100" dirty="0"/>
              <a:t>104 Mio. km</a:t>
            </a:r>
            <a:r>
              <a:rPr lang="de-DE" sz="1100" baseline="30000" dirty="0"/>
              <a:t>2</a:t>
            </a:r>
          </a:p>
        </p:txBody>
      </p:sp>
      <p:sp>
        <p:nvSpPr>
          <p:cNvPr id="10" name="Rechteck 9">
            <a:extLst>
              <a:ext uri="{FF2B5EF4-FFF2-40B4-BE49-F238E27FC236}">
                <a16:creationId xmlns:a16="http://schemas.microsoft.com/office/drawing/2014/main" id="{420BC418-1A11-45A1-99CE-3372B6BDA31E}"/>
              </a:ext>
            </a:extLst>
          </p:cNvPr>
          <p:cNvSpPr/>
          <p:nvPr/>
        </p:nvSpPr>
        <p:spPr>
          <a:xfrm>
            <a:off x="3086101" y="1949451"/>
            <a:ext cx="6188075" cy="836613"/>
          </a:xfrm>
          <a:prstGeom prst="rect">
            <a:avLst/>
          </a:prstGeom>
          <a:solidFill>
            <a:srgbClr val="B19463"/>
          </a:solidFill>
          <a:ln w="12700">
            <a:solidFill>
              <a:schemeClr val="tx1">
                <a:lumMod val="50000"/>
                <a:lumOff val="50000"/>
              </a:schemeClr>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sz="1400" dirty="0"/>
              <a:t>29 % Land</a:t>
            </a:r>
            <a:br>
              <a:rPr lang="de-DE" sz="1400" dirty="0"/>
            </a:br>
            <a:r>
              <a:rPr lang="de-DE" sz="1100" dirty="0"/>
              <a:t>149 Mio. km</a:t>
            </a:r>
            <a:r>
              <a:rPr lang="de-DE" sz="1100" baseline="30000" dirty="0"/>
              <a:t>2</a:t>
            </a:r>
          </a:p>
        </p:txBody>
      </p:sp>
      <p:sp>
        <p:nvSpPr>
          <p:cNvPr id="13" name="Rechteck 12">
            <a:extLst>
              <a:ext uri="{FF2B5EF4-FFF2-40B4-BE49-F238E27FC236}">
                <a16:creationId xmlns:a16="http://schemas.microsoft.com/office/drawing/2014/main" id="{D85F20CE-5C69-4235-8798-9DF591A08686}"/>
              </a:ext>
            </a:extLst>
          </p:cNvPr>
          <p:cNvSpPr/>
          <p:nvPr/>
        </p:nvSpPr>
        <p:spPr>
          <a:xfrm>
            <a:off x="8089901" y="2887663"/>
            <a:ext cx="1184275" cy="836612"/>
          </a:xfrm>
          <a:prstGeom prst="rect">
            <a:avLst/>
          </a:prstGeom>
          <a:solidFill>
            <a:schemeClr val="bg1">
              <a:lumMod val="65000"/>
            </a:schemeClr>
          </a:solidFill>
          <a:ln w="12700">
            <a:solidFill>
              <a:schemeClr val="tx1">
                <a:lumMod val="50000"/>
                <a:lumOff val="50000"/>
              </a:schemeClr>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lIns="0" rIns="0" anchor="ctr"/>
          <a:lstStyle/>
          <a:p>
            <a:pPr algn="ctr">
              <a:defRPr/>
            </a:pPr>
            <a:r>
              <a:rPr lang="de-DE" sz="1400" dirty="0"/>
              <a:t>19 % </a:t>
            </a:r>
            <a:br>
              <a:rPr lang="de-DE" sz="800" dirty="0"/>
            </a:br>
            <a:r>
              <a:rPr lang="de-DE" sz="800" dirty="0" err="1"/>
              <a:t>Unfertile</a:t>
            </a:r>
            <a:r>
              <a:rPr lang="de-DE" sz="800" dirty="0"/>
              <a:t> Land</a:t>
            </a:r>
            <a:br>
              <a:rPr lang="de-DE" sz="800" dirty="0"/>
            </a:br>
            <a:r>
              <a:rPr lang="de-DE" sz="800" dirty="0"/>
              <a:t>28 Mio. km</a:t>
            </a:r>
            <a:r>
              <a:rPr lang="de-DE" sz="800" baseline="30000" dirty="0"/>
              <a:t>2</a:t>
            </a:r>
          </a:p>
        </p:txBody>
      </p:sp>
      <p:sp>
        <p:nvSpPr>
          <p:cNvPr id="14" name="Rechteck 13">
            <a:extLst>
              <a:ext uri="{FF2B5EF4-FFF2-40B4-BE49-F238E27FC236}">
                <a16:creationId xmlns:a16="http://schemas.microsoft.com/office/drawing/2014/main" id="{92AC69B5-97F8-4891-B84C-90ED79FD6CF0}"/>
              </a:ext>
            </a:extLst>
          </p:cNvPr>
          <p:cNvSpPr/>
          <p:nvPr/>
        </p:nvSpPr>
        <p:spPr>
          <a:xfrm>
            <a:off x="7445376" y="2887663"/>
            <a:ext cx="644525" cy="836612"/>
          </a:xfrm>
          <a:prstGeom prst="rect">
            <a:avLst/>
          </a:prstGeom>
          <a:solidFill>
            <a:schemeClr val="bg1">
              <a:lumMod val="65000"/>
            </a:schemeClr>
          </a:solidFill>
          <a:ln w="12700">
            <a:solidFill>
              <a:schemeClr val="tx1">
                <a:lumMod val="50000"/>
                <a:lumOff val="50000"/>
              </a:schemeClr>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lIns="0" rIns="0" anchor="ctr"/>
          <a:lstStyle/>
          <a:p>
            <a:pPr algn="ctr">
              <a:defRPr/>
            </a:pPr>
            <a:r>
              <a:rPr lang="de-DE" sz="1400" dirty="0"/>
              <a:t>10 % </a:t>
            </a:r>
            <a:r>
              <a:rPr lang="de-DE" sz="800" dirty="0" err="1"/>
              <a:t>Glaciers</a:t>
            </a:r>
            <a:br>
              <a:rPr lang="de-DE" sz="800" dirty="0"/>
            </a:br>
            <a:r>
              <a:rPr lang="de-DE" sz="800" dirty="0"/>
              <a:t>15 m km</a:t>
            </a:r>
            <a:r>
              <a:rPr lang="de-DE" sz="800" baseline="30000" dirty="0"/>
              <a:t>2</a:t>
            </a:r>
          </a:p>
        </p:txBody>
      </p:sp>
      <p:sp>
        <p:nvSpPr>
          <p:cNvPr id="15" name="Rechteck 14">
            <a:extLst>
              <a:ext uri="{FF2B5EF4-FFF2-40B4-BE49-F238E27FC236}">
                <a16:creationId xmlns:a16="http://schemas.microsoft.com/office/drawing/2014/main" id="{FF5668A5-5B71-47DD-B179-79382BF47EC4}"/>
              </a:ext>
            </a:extLst>
          </p:cNvPr>
          <p:cNvSpPr/>
          <p:nvPr/>
        </p:nvSpPr>
        <p:spPr>
          <a:xfrm>
            <a:off x="6818314" y="3825875"/>
            <a:ext cx="498475" cy="838200"/>
          </a:xfrm>
          <a:prstGeom prst="rect">
            <a:avLst/>
          </a:prstGeom>
          <a:solidFill>
            <a:schemeClr val="bg1">
              <a:lumMod val="65000"/>
            </a:schemeClr>
          </a:solidFill>
          <a:ln w="12700">
            <a:solidFill>
              <a:schemeClr val="tx1">
                <a:lumMod val="50000"/>
                <a:lumOff val="50000"/>
              </a:schemeClr>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lIns="0" rIns="0" anchor="ctr"/>
          <a:lstStyle/>
          <a:p>
            <a:pPr algn="ctr">
              <a:defRPr/>
            </a:pPr>
            <a:r>
              <a:rPr lang="de-DE" sz="1400" dirty="0"/>
              <a:t>11 % </a:t>
            </a:r>
            <a:r>
              <a:rPr lang="de-DE" sz="700" dirty="0"/>
              <a:t>Bush</a:t>
            </a:r>
            <a:br>
              <a:rPr lang="de-DE" sz="700" dirty="0"/>
            </a:br>
            <a:r>
              <a:rPr lang="de-DE" sz="700" dirty="0"/>
              <a:t>12 Mio. km</a:t>
            </a:r>
            <a:r>
              <a:rPr lang="de-DE" sz="700" baseline="30000" dirty="0"/>
              <a:t>2</a:t>
            </a:r>
          </a:p>
        </p:txBody>
      </p:sp>
      <p:sp>
        <p:nvSpPr>
          <p:cNvPr id="16" name="Rechteck 15">
            <a:extLst>
              <a:ext uri="{FF2B5EF4-FFF2-40B4-BE49-F238E27FC236}">
                <a16:creationId xmlns:a16="http://schemas.microsoft.com/office/drawing/2014/main" id="{214105A9-08C2-4A10-9A53-19AE9BE4AE99}"/>
              </a:ext>
            </a:extLst>
          </p:cNvPr>
          <p:cNvSpPr/>
          <p:nvPr/>
        </p:nvSpPr>
        <p:spPr>
          <a:xfrm>
            <a:off x="7316788" y="3825875"/>
            <a:ext cx="63500" cy="838200"/>
          </a:xfrm>
          <a:prstGeom prst="rect">
            <a:avLst/>
          </a:prstGeom>
          <a:solidFill>
            <a:schemeClr val="bg1">
              <a:lumMod val="65000"/>
            </a:schemeClr>
          </a:solidFill>
          <a:ln w="12700">
            <a:solidFill>
              <a:schemeClr val="tx1">
                <a:lumMod val="50000"/>
                <a:lumOff val="50000"/>
              </a:schemeClr>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lIns="0" rIns="0" anchor="ctr"/>
          <a:lstStyle/>
          <a:p>
            <a:pPr algn="ctr">
              <a:defRPr/>
            </a:pPr>
            <a:endParaRPr lang="de-DE" sz="700" baseline="30000" dirty="0"/>
          </a:p>
        </p:txBody>
      </p:sp>
      <p:sp>
        <p:nvSpPr>
          <p:cNvPr id="17" name="Rechteck 16">
            <a:extLst>
              <a:ext uri="{FF2B5EF4-FFF2-40B4-BE49-F238E27FC236}">
                <a16:creationId xmlns:a16="http://schemas.microsoft.com/office/drawing/2014/main" id="{F53E63FC-2BBA-4792-9EEC-F7BD4974CD4E}"/>
              </a:ext>
            </a:extLst>
          </p:cNvPr>
          <p:cNvSpPr/>
          <p:nvPr/>
        </p:nvSpPr>
        <p:spPr>
          <a:xfrm>
            <a:off x="7378701" y="3825875"/>
            <a:ext cx="66675" cy="838200"/>
          </a:xfrm>
          <a:prstGeom prst="rect">
            <a:avLst/>
          </a:prstGeom>
          <a:solidFill>
            <a:schemeClr val="bg1">
              <a:lumMod val="65000"/>
            </a:schemeClr>
          </a:solidFill>
          <a:ln w="12700">
            <a:solidFill>
              <a:schemeClr val="tx1">
                <a:lumMod val="50000"/>
                <a:lumOff val="50000"/>
              </a:schemeClr>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lIns="0" rIns="0" anchor="ctr"/>
          <a:lstStyle/>
          <a:p>
            <a:pPr algn="ctr">
              <a:defRPr/>
            </a:pPr>
            <a:endParaRPr lang="de-DE" sz="700" baseline="30000" dirty="0"/>
          </a:p>
        </p:txBody>
      </p:sp>
      <p:sp>
        <p:nvSpPr>
          <p:cNvPr id="83983" name="Textfeld 11">
            <a:extLst>
              <a:ext uri="{FF2B5EF4-FFF2-40B4-BE49-F238E27FC236}">
                <a16:creationId xmlns:a16="http://schemas.microsoft.com/office/drawing/2014/main" id="{FE1E75A0-A9D1-40C2-BF59-D29717F400F6}"/>
              </a:ext>
            </a:extLst>
          </p:cNvPr>
          <p:cNvSpPr txBox="1">
            <a:spLocks noChangeArrowheads="1"/>
          </p:cNvSpPr>
          <p:nvPr/>
        </p:nvSpPr>
        <p:spPr bwMode="auto">
          <a:xfrm>
            <a:off x="6744830" y="4813301"/>
            <a:ext cx="71846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buFont typeface="Wingdings" panose="05000000000000000000" pitchFamily="2" charset="2"/>
              <a:buNone/>
            </a:pPr>
            <a:r>
              <a:rPr lang="de-DE" altLang="de-DE" sz="1000" dirty="0">
                <a:solidFill>
                  <a:srgbClr val="4A97C6"/>
                </a:solidFill>
                <a:latin typeface="Lato"/>
                <a:ea typeface="Lato"/>
                <a:cs typeface="Lato"/>
              </a:rPr>
              <a:t>1% </a:t>
            </a:r>
            <a:br>
              <a:rPr lang="de-DE" altLang="de-DE" sz="800" dirty="0">
                <a:latin typeface="Lato"/>
                <a:ea typeface="Lato"/>
                <a:cs typeface="Lato"/>
              </a:rPr>
            </a:br>
            <a:r>
              <a:rPr lang="de-DE" altLang="de-DE" sz="800" dirty="0">
                <a:latin typeface="Lato"/>
                <a:ea typeface="Lato"/>
                <a:cs typeface="Lato"/>
              </a:rPr>
              <a:t>Settlements</a:t>
            </a:r>
            <a:br>
              <a:rPr lang="de-DE" altLang="de-DE" sz="800" dirty="0">
                <a:latin typeface="Lato"/>
                <a:ea typeface="Lato"/>
                <a:cs typeface="Lato"/>
              </a:rPr>
            </a:br>
            <a:r>
              <a:rPr lang="de-DE" altLang="de-DE" sz="800" dirty="0">
                <a:latin typeface="Lato"/>
                <a:ea typeface="Lato"/>
                <a:cs typeface="Lato"/>
              </a:rPr>
              <a:t>1.5m km</a:t>
            </a:r>
            <a:r>
              <a:rPr lang="de-DE" altLang="de-DE" sz="800" baseline="30000" dirty="0">
                <a:latin typeface="Lato"/>
                <a:ea typeface="Lato"/>
                <a:cs typeface="Lato"/>
              </a:rPr>
              <a:t>2</a:t>
            </a:r>
          </a:p>
        </p:txBody>
      </p:sp>
      <p:sp>
        <p:nvSpPr>
          <p:cNvPr id="83984" name="Textfeld 18">
            <a:extLst>
              <a:ext uri="{FF2B5EF4-FFF2-40B4-BE49-F238E27FC236}">
                <a16:creationId xmlns:a16="http://schemas.microsoft.com/office/drawing/2014/main" id="{343AF9D3-8883-4036-8574-60E4BC772AE4}"/>
              </a:ext>
            </a:extLst>
          </p:cNvPr>
          <p:cNvSpPr txBox="1">
            <a:spLocks noChangeArrowheads="1"/>
          </p:cNvSpPr>
          <p:nvPr/>
        </p:nvSpPr>
        <p:spPr bwMode="auto">
          <a:xfrm>
            <a:off x="7505320" y="4833939"/>
            <a:ext cx="70243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buFont typeface="Wingdings" panose="05000000000000000000" pitchFamily="2" charset="2"/>
              <a:buNone/>
            </a:pPr>
            <a:r>
              <a:rPr lang="de-DE" altLang="de-DE" sz="1000" dirty="0">
                <a:solidFill>
                  <a:srgbClr val="4A97C6"/>
                </a:solidFill>
                <a:latin typeface="Lato"/>
                <a:ea typeface="Lato"/>
                <a:cs typeface="Lato"/>
              </a:rPr>
              <a:t>1% </a:t>
            </a:r>
            <a:br>
              <a:rPr lang="de-DE" altLang="de-DE" sz="800" dirty="0">
                <a:latin typeface="Lato"/>
                <a:ea typeface="Lato"/>
                <a:cs typeface="Lato"/>
              </a:rPr>
            </a:br>
            <a:r>
              <a:rPr lang="de-DE" altLang="de-DE" sz="800" dirty="0">
                <a:latin typeface="Lato"/>
                <a:ea typeface="Lato"/>
                <a:cs typeface="Lato"/>
              </a:rPr>
              <a:t>Fresh </a:t>
            </a:r>
            <a:r>
              <a:rPr lang="de-DE" altLang="de-DE" sz="800" dirty="0" err="1">
                <a:latin typeface="Lato"/>
                <a:ea typeface="Lato"/>
                <a:cs typeface="Lato"/>
              </a:rPr>
              <a:t>water</a:t>
            </a:r>
            <a:br>
              <a:rPr lang="de-DE" altLang="de-DE" sz="800" dirty="0">
                <a:latin typeface="Lato"/>
                <a:ea typeface="Lato"/>
                <a:cs typeface="Lato"/>
              </a:rPr>
            </a:br>
            <a:r>
              <a:rPr lang="de-DE" altLang="de-DE" sz="800" dirty="0">
                <a:latin typeface="Lato"/>
                <a:ea typeface="Lato"/>
                <a:cs typeface="Lato"/>
              </a:rPr>
              <a:t>1.5m km</a:t>
            </a:r>
            <a:r>
              <a:rPr lang="de-DE" altLang="de-DE" sz="800" baseline="30000" dirty="0">
                <a:latin typeface="Lato"/>
                <a:ea typeface="Lato"/>
                <a:cs typeface="Lato"/>
              </a:rPr>
              <a:t>2</a:t>
            </a:r>
          </a:p>
        </p:txBody>
      </p:sp>
      <p:sp>
        <p:nvSpPr>
          <p:cNvPr id="83985" name="Textfeld 19">
            <a:extLst>
              <a:ext uri="{FF2B5EF4-FFF2-40B4-BE49-F238E27FC236}">
                <a16:creationId xmlns:a16="http://schemas.microsoft.com/office/drawing/2014/main" id="{6EC030CD-AC6E-4B24-8542-8827250414D2}"/>
              </a:ext>
            </a:extLst>
          </p:cNvPr>
          <p:cNvSpPr txBox="1">
            <a:spLocks noChangeArrowheads="1"/>
          </p:cNvSpPr>
          <p:nvPr/>
        </p:nvSpPr>
        <p:spPr bwMode="auto">
          <a:xfrm>
            <a:off x="1611963" y="4921251"/>
            <a:ext cx="137730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buFont typeface="Wingdings" panose="05000000000000000000" pitchFamily="2" charset="2"/>
              <a:buNone/>
            </a:pPr>
            <a:r>
              <a:rPr lang="de-DE" altLang="de-DE" sz="1100">
                <a:latin typeface="Lato"/>
                <a:ea typeface="Lato"/>
                <a:cs typeface="Lato"/>
              </a:rPr>
              <a:t>Landwirtschaftliche</a:t>
            </a:r>
            <a:br>
              <a:rPr lang="de-DE" altLang="de-DE" sz="1100">
                <a:latin typeface="Lato"/>
                <a:ea typeface="Lato"/>
                <a:cs typeface="Lato"/>
              </a:rPr>
            </a:br>
            <a:r>
              <a:rPr lang="de-DE" altLang="de-DE" sz="1100">
                <a:latin typeface="Lato"/>
                <a:ea typeface="Lato"/>
                <a:cs typeface="Lato"/>
              </a:rPr>
              <a:t>Nutzfläche</a:t>
            </a:r>
            <a:endParaRPr lang="de-DE" altLang="de-DE" sz="1100" baseline="30000">
              <a:latin typeface="Lato"/>
              <a:ea typeface="Lato"/>
              <a:cs typeface="Lato"/>
            </a:endParaRPr>
          </a:p>
        </p:txBody>
      </p:sp>
      <p:sp>
        <p:nvSpPr>
          <p:cNvPr id="83986" name="Textfeld 20">
            <a:extLst>
              <a:ext uri="{FF2B5EF4-FFF2-40B4-BE49-F238E27FC236}">
                <a16:creationId xmlns:a16="http://schemas.microsoft.com/office/drawing/2014/main" id="{AFFB1250-5A7D-4B12-81FF-316B1A93249B}"/>
              </a:ext>
            </a:extLst>
          </p:cNvPr>
          <p:cNvSpPr txBox="1">
            <a:spLocks noChangeArrowheads="1"/>
          </p:cNvSpPr>
          <p:nvPr/>
        </p:nvSpPr>
        <p:spPr bwMode="auto">
          <a:xfrm>
            <a:off x="2052851" y="4087813"/>
            <a:ext cx="93006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buFont typeface="Wingdings" panose="05000000000000000000" pitchFamily="2" charset="2"/>
              <a:buNone/>
            </a:pPr>
            <a:r>
              <a:rPr lang="de-DE" altLang="de-DE" sz="1100" dirty="0">
                <a:latin typeface="Lato"/>
                <a:ea typeface="Lato"/>
                <a:cs typeface="Lato"/>
              </a:rPr>
              <a:t>Wohnfläche</a:t>
            </a:r>
            <a:endParaRPr lang="de-DE" altLang="de-DE" sz="1100" baseline="30000" dirty="0">
              <a:latin typeface="Lato"/>
              <a:ea typeface="Lato"/>
              <a:cs typeface="Lato"/>
            </a:endParaRPr>
          </a:p>
        </p:txBody>
      </p:sp>
      <p:sp>
        <p:nvSpPr>
          <p:cNvPr id="83987" name="Textfeld 21">
            <a:extLst>
              <a:ext uri="{FF2B5EF4-FFF2-40B4-BE49-F238E27FC236}">
                <a16:creationId xmlns:a16="http://schemas.microsoft.com/office/drawing/2014/main" id="{4DAF3114-9FBD-427E-8D97-B08E34D096C4}"/>
              </a:ext>
            </a:extLst>
          </p:cNvPr>
          <p:cNvSpPr txBox="1">
            <a:spLocks noChangeArrowheads="1"/>
          </p:cNvSpPr>
          <p:nvPr/>
        </p:nvSpPr>
        <p:spPr bwMode="auto">
          <a:xfrm>
            <a:off x="1514627" y="3146425"/>
            <a:ext cx="14682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buFont typeface="Wingdings" panose="05000000000000000000" pitchFamily="2" charset="2"/>
              <a:buNone/>
            </a:pPr>
            <a:r>
              <a:rPr lang="de-DE" altLang="de-DE" sz="1800" dirty="0">
                <a:latin typeface="Lato"/>
                <a:ea typeface="Lato"/>
                <a:cs typeface="Lato"/>
              </a:rPr>
              <a:t>Land </a:t>
            </a:r>
            <a:r>
              <a:rPr lang="de-DE" altLang="de-DE" sz="1800" dirty="0" err="1">
                <a:latin typeface="Lato"/>
                <a:ea typeface="Lato"/>
                <a:cs typeface="Lato"/>
              </a:rPr>
              <a:t>surface</a:t>
            </a:r>
            <a:endParaRPr lang="de-DE" altLang="de-DE" sz="1800" baseline="30000" dirty="0">
              <a:latin typeface="Lato"/>
              <a:ea typeface="Lato"/>
              <a:cs typeface="Lato"/>
            </a:endParaRPr>
          </a:p>
        </p:txBody>
      </p:sp>
      <p:sp>
        <p:nvSpPr>
          <p:cNvPr id="83988" name="Textfeld 22">
            <a:extLst>
              <a:ext uri="{FF2B5EF4-FFF2-40B4-BE49-F238E27FC236}">
                <a16:creationId xmlns:a16="http://schemas.microsoft.com/office/drawing/2014/main" id="{CF270758-8DEF-4780-B099-5D3D6F7B9365}"/>
              </a:ext>
            </a:extLst>
          </p:cNvPr>
          <p:cNvSpPr txBox="1">
            <a:spLocks noChangeArrowheads="1"/>
          </p:cNvSpPr>
          <p:nvPr/>
        </p:nvSpPr>
        <p:spPr bwMode="auto">
          <a:xfrm>
            <a:off x="797171" y="2203450"/>
            <a:ext cx="21873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buFont typeface="Wingdings" panose="05000000000000000000" pitchFamily="2" charset="2"/>
              <a:buNone/>
            </a:pPr>
            <a:r>
              <a:rPr lang="de-DE" altLang="de-DE" sz="1800" dirty="0">
                <a:latin typeface="Lato"/>
                <a:ea typeface="Lato"/>
                <a:cs typeface="Lato"/>
              </a:rPr>
              <a:t>Surface </a:t>
            </a:r>
            <a:r>
              <a:rPr lang="de-DE" altLang="de-DE" sz="1800" dirty="0" err="1">
                <a:latin typeface="Lato"/>
                <a:ea typeface="Lato"/>
                <a:cs typeface="Lato"/>
              </a:rPr>
              <a:t>of</a:t>
            </a:r>
            <a:r>
              <a:rPr lang="de-DE" altLang="de-DE" sz="1800" dirty="0">
                <a:latin typeface="Lato"/>
                <a:ea typeface="Lato"/>
                <a:cs typeface="Lato"/>
              </a:rPr>
              <a:t> </a:t>
            </a:r>
            <a:r>
              <a:rPr lang="de-DE" altLang="de-DE" sz="1800" dirty="0" err="1">
                <a:latin typeface="Lato"/>
                <a:ea typeface="Lato"/>
                <a:cs typeface="Lato"/>
              </a:rPr>
              <a:t>the</a:t>
            </a:r>
            <a:r>
              <a:rPr lang="de-DE" altLang="de-DE" sz="1800" dirty="0">
                <a:latin typeface="Lato"/>
                <a:ea typeface="Lato"/>
                <a:cs typeface="Lato"/>
              </a:rPr>
              <a:t> Earth</a:t>
            </a:r>
            <a:endParaRPr lang="de-DE" altLang="de-DE" sz="1800" baseline="30000" dirty="0">
              <a:latin typeface="Lato"/>
              <a:ea typeface="Lato"/>
              <a:cs typeface="Lato"/>
            </a:endParaRPr>
          </a:p>
        </p:txBody>
      </p:sp>
      <p:sp>
        <p:nvSpPr>
          <p:cNvPr id="83989" name="Textfeld 23">
            <a:extLst>
              <a:ext uri="{FF2B5EF4-FFF2-40B4-BE49-F238E27FC236}">
                <a16:creationId xmlns:a16="http://schemas.microsoft.com/office/drawing/2014/main" id="{AD439A7C-EC86-4215-8B6A-C0594D30F72F}"/>
              </a:ext>
            </a:extLst>
          </p:cNvPr>
          <p:cNvSpPr txBox="1">
            <a:spLocks noChangeArrowheads="1"/>
          </p:cNvSpPr>
          <p:nvPr/>
        </p:nvSpPr>
        <p:spPr bwMode="auto">
          <a:xfrm>
            <a:off x="6200472" y="1490664"/>
            <a:ext cx="6864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buFont typeface="Wingdings" panose="05000000000000000000" pitchFamily="2" charset="2"/>
              <a:buNone/>
            </a:pPr>
            <a:r>
              <a:rPr lang="de-DE" altLang="de-DE" sz="1400">
                <a:latin typeface="Lato"/>
                <a:ea typeface="Lato"/>
                <a:cs typeface="Lato"/>
              </a:rPr>
              <a:t>Fläche</a:t>
            </a:r>
            <a:endParaRPr lang="de-DE" altLang="de-DE" sz="1400" baseline="30000">
              <a:latin typeface="Lato"/>
              <a:ea typeface="Lato"/>
              <a:cs typeface="Lato"/>
            </a:endParaRPr>
          </a:p>
        </p:txBody>
      </p:sp>
      <p:cxnSp>
        <p:nvCxnSpPr>
          <p:cNvPr id="39" name="Gerade Verbindung 38">
            <a:extLst>
              <a:ext uri="{FF2B5EF4-FFF2-40B4-BE49-F238E27FC236}">
                <a16:creationId xmlns:a16="http://schemas.microsoft.com/office/drawing/2014/main" id="{3C63CB5E-830F-43D4-9684-B95C89CCDCF8}"/>
              </a:ext>
            </a:extLst>
          </p:cNvPr>
          <p:cNvCxnSpPr>
            <a:cxnSpLocks/>
          </p:cNvCxnSpPr>
          <p:nvPr/>
        </p:nvCxnSpPr>
        <p:spPr>
          <a:xfrm flipH="1">
            <a:off x="7243764" y="4700589"/>
            <a:ext cx="104775" cy="128587"/>
          </a:xfrm>
          <a:prstGeom prst="line">
            <a:avLst/>
          </a:prstGeom>
          <a:ln w="22225">
            <a:solidFill>
              <a:schemeClr val="tx1">
                <a:lumMod val="50000"/>
                <a:lumOff val="50000"/>
              </a:schemeClr>
            </a:solidFill>
            <a:headEnd type="triangle"/>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cxnSp>
        <p:nvCxnSpPr>
          <p:cNvPr id="41" name="Gerade Verbindung 40">
            <a:extLst>
              <a:ext uri="{FF2B5EF4-FFF2-40B4-BE49-F238E27FC236}">
                <a16:creationId xmlns:a16="http://schemas.microsoft.com/office/drawing/2014/main" id="{38A5C0DC-05EC-4734-98F8-CE60BD208743}"/>
              </a:ext>
            </a:extLst>
          </p:cNvPr>
          <p:cNvCxnSpPr>
            <a:cxnSpLocks/>
          </p:cNvCxnSpPr>
          <p:nvPr/>
        </p:nvCxnSpPr>
        <p:spPr>
          <a:xfrm>
            <a:off x="7412039" y="4697413"/>
            <a:ext cx="111125" cy="131762"/>
          </a:xfrm>
          <a:prstGeom prst="line">
            <a:avLst/>
          </a:prstGeom>
          <a:ln w="22225">
            <a:solidFill>
              <a:schemeClr val="tx1">
                <a:lumMod val="50000"/>
                <a:lumOff val="50000"/>
              </a:schemeClr>
            </a:solidFill>
            <a:headEnd type="triangle"/>
          </a:ln>
          <a:effectLst>
            <a:outerShdw blurRad="40000" dist="20000" dir="5400000" rotWithShape="0">
              <a:srgbClr val="000000">
                <a:alpha val="0"/>
              </a:srgbClr>
            </a:outerShdw>
          </a:effectLst>
        </p:spPr>
        <p:style>
          <a:lnRef idx="2">
            <a:schemeClr val="accent1"/>
          </a:lnRef>
          <a:fillRef idx="0">
            <a:schemeClr val="accent1"/>
          </a:fillRef>
          <a:effectRef idx="1">
            <a:schemeClr val="accent1"/>
          </a:effectRef>
          <a:fontRef idx="minor">
            <a:schemeClr val="tx1"/>
          </a:fontRef>
        </p:style>
      </p:cxnSp>
      <p:sp>
        <p:nvSpPr>
          <p:cNvPr id="11" name="Rechteck 10">
            <a:extLst>
              <a:ext uri="{FF2B5EF4-FFF2-40B4-BE49-F238E27FC236}">
                <a16:creationId xmlns:a16="http://schemas.microsoft.com/office/drawing/2014/main" id="{76935498-7C4E-4C1B-85A9-B7BF7C71B943}"/>
              </a:ext>
            </a:extLst>
          </p:cNvPr>
          <p:cNvSpPr/>
          <p:nvPr/>
        </p:nvSpPr>
        <p:spPr>
          <a:xfrm>
            <a:off x="9278938" y="1949451"/>
            <a:ext cx="1046162" cy="836613"/>
          </a:xfrm>
          <a:prstGeom prst="rect">
            <a:avLst/>
          </a:prstGeom>
          <a:solidFill>
            <a:schemeClr val="bg1">
              <a:lumMod val="65000"/>
            </a:schemeClr>
          </a:solidFill>
          <a:ln w="12700">
            <a:solidFill>
              <a:schemeClr val="tx1">
                <a:lumMod val="50000"/>
                <a:lumOff val="50000"/>
              </a:schemeClr>
            </a:solid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lIns="0" rIns="0" anchor="ctr"/>
          <a:lstStyle/>
          <a:p>
            <a:pPr algn="ctr">
              <a:defRPr/>
            </a:pPr>
            <a:r>
              <a:rPr lang="de-DE" sz="1400" dirty="0"/>
              <a:t>71 % Oceans</a:t>
            </a:r>
            <a:br>
              <a:rPr lang="de-DE" sz="1400" dirty="0"/>
            </a:br>
            <a:r>
              <a:rPr lang="de-DE" sz="1100" dirty="0"/>
              <a:t>361 Mio. km</a:t>
            </a:r>
            <a:r>
              <a:rPr lang="de-DE" sz="1100" baseline="30000" dirty="0"/>
              <a:t>2</a:t>
            </a:r>
          </a:p>
        </p:txBody>
      </p:sp>
      <p:sp>
        <p:nvSpPr>
          <p:cNvPr id="2" name="Rechteck 1">
            <a:extLst>
              <a:ext uri="{FF2B5EF4-FFF2-40B4-BE49-F238E27FC236}">
                <a16:creationId xmlns:a16="http://schemas.microsoft.com/office/drawing/2014/main" id="{D54D1DDD-F99B-419A-B9E9-B9745C65227B}"/>
              </a:ext>
            </a:extLst>
          </p:cNvPr>
          <p:cNvSpPr/>
          <p:nvPr/>
        </p:nvSpPr>
        <p:spPr>
          <a:xfrm>
            <a:off x="10160000" y="1941513"/>
            <a:ext cx="196850" cy="850900"/>
          </a:xfrm>
          <a:prstGeom prst="rect">
            <a:avLst/>
          </a:prstGeom>
          <a:gradFill>
            <a:gsLst>
              <a:gs pos="0">
                <a:schemeClr val="bg1"/>
              </a:gs>
              <a:gs pos="100000">
                <a:schemeClr val="bg1">
                  <a:alpha val="0"/>
                </a:schemeClr>
              </a:gs>
            </a:gsLst>
            <a:lin ang="10800000" scaled="0"/>
          </a:gra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a:p>
        </p:txBody>
      </p:sp>
      <p:sp>
        <p:nvSpPr>
          <p:cNvPr id="3" name="Textfeld 2">
            <a:extLst>
              <a:ext uri="{FF2B5EF4-FFF2-40B4-BE49-F238E27FC236}">
                <a16:creationId xmlns:a16="http://schemas.microsoft.com/office/drawing/2014/main" id="{DD6D064B-E9E8-4344-A7FB-5C254852D87A}"/>
              </a:ext>
            </a:extLst>
          </p:cNvPr>
          <p:cNvSpPr txBox="1"/>
          <p:nvPr/>
        </p:nvSpPr>
        <p:spPr>
          <a:xfrm>
            <a:off x="1973083" y="6045610"/>
            <a:ext cx="5544616" cy="523220"/>
          </a:xfrm>
          <a:prstGeom prst="rect">
            <a:avLst/>
          </a:prstGeom>
          <a:noFill/>
        </p:spPr>
        <p:txBody>
          <a:bodyPr wrap="square" rtlCol="0">
            <a:spAutoFit/>
          </a:bodyPr>
          <a:lstStyle/>
          <a:p>
            <a:r>
              <a:rPr lang="de-AT" sz="2800" dirty="0">
                <a:latin typeface="Arial" panose="020B0604020202020204" pitchFamily="34" charset="0"/>
                <a:cs typeface="Arial" panose="020B0604020202020204" pitchFamily="34" charset="0"/>
              </a:rPr>
              <a:t>33% </a:t>
            </a:r>
            <a:r>
              <a:rPr lang="de-AT" sz="2800" dirty="0" err="1">
                <a:latin typeface="Arial" panose="020B0604020202020204" pitchFamily="34" charset="0"/>
                <a:cs typeface="Arial" panose="020B0604020202020204" pitchFamily="34" charset="0"/>
              </a:rPr>
              <a:t>of</a:t>
            </a:r>
            <a:r>
              <a:rPr lang="de-AT" sz="2800" dirty="0">
                <a:latin typeface="Arial" panose="020B0604020202020204" pitchFamily="34" charset="0"/>
                <a:cs typeface="Arial" panose="020B0604020202020204" pitchFamily="34" charset="0"/>
              </a:rPr>
              <a:t> </a:t>
            </a:r>
            <a:r>
              <a:rPr lang="de-AT" sz="2800" dirty="0" err="1">
                <a:latin typeface="Arial" panose="020B0604020202020204" pitchFamily="34" charset="0"/>
                <a:cs typeface="Arial" panose="020B0604020202020204" pitchFamily="34" charset="0"/>
              </a:rPr>
              <a:t>proteins</a:t>
            </a:r>
            <a:r>
              <a:rPr lang="de-AT" sz="2800" dirty="0">
                <a:latin typeface="Arial" panose="020B0604020202020204" pitchFamily="34" charset="0"/>
                <a:cs typeface="Arial" panose="020B0604020202020204" pitchFamily="34" charset="0"/>
              </a:rPr>
              <a:t>, 17% </a:t>
            </a:r>
            <a:r>
              <a:rPr lang="de-AT" sz="2800" dirty="0" err="1">
                <a:latin typeface="Arial" panose="020B0604020202020204" pitchFamily="34" charset="0"/>
                <a:cs typeface="Arial" panose="020B0604020202020204" pitchFamily="34" charset="0"/>
              </a:rPr>
              <a:t>of</a:t>
            </a:r>
            <a:r>
              <a:rPr lang="de-AT" sz="2800" dirty="0">
                <a:latin typeface="Arial" panose="020B0604020202020204" pitchFamily="34" charset="0"/>
                <a:cs typeface="Arial" panose="020B0604020202020204" pitchFamily="34" charset="0"/>
              </a:rPr>
              <a:t> </a:t>
            </a:r>
            <a:r>
              <a:rPr lang="de-AT" sz="2800" dirty="0" err="1">
                <a:latin typeface="Arial" panose="020B0604020202020204" pitchFamily="34" charset="0"/>
                <a:cs typeface="Arial" panose="020B0604020202020204" pitchFamily="34" charset="0"/>
              </a:rPr>
              <a:t>calories</a:t>
            </a:r>
            <a:endParaRPr lang="de-DE" sz="2800" dirty="0">
              <a:latin typeface="Arial" panose="020B0604020202020204" pitchFamily="34" charset="0"/>
              <a:cs typeface="Arial" panose="020B0604020202020204" pitchFamily="34" charset="0"/>
            </a:endParaRPr>
          </a:p>
        </p:txBody>
      </p:sp>
      <p:cxnSp>
        <p:nvCxnSpPr>
          <p:cNvPr id="12" name="Gerade Verbindung mit Pfeil 11">
            <a:extLst>
              <a:ext uri="{FF2B5EF4-FFF2-40B4-BE49-F238E27FC236}">
                <a16:creationId xmlns:a16="http://schemas.microsoft.com/office/drawing/2014/main" id="{C2E7C512-32A1-4736-9734-4BEFD2B71698}"/>
              </a:ext>
            </a:extLst>
          </p:cNvPr>
          <p:cNvCxnSpPr>
            <a:cxnSpLocks/>
          </p:cNvCxnSpPr>
          <p:nvPr/>
        </p:nvCxnSpPr>
        <p:spPr>
          <a:xfrm flipH="1">
            <a:off x="2855640" y="5733256"/>
            <a:ext cx="720080" cy="312354"/>
          </a:xfrm>
          <a:prstGeom prst="straightConnector1">
            <a:avLst/>
          </a:prstGeom>
          <a:ln w="762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9">
            <a:extLst>
              <a:ext uri="{FF2B5EF4-FFF2-40B4-BE49-F238E27FC236}">
                <a16:creationId xmlns:a16="http://schemas.microsoft.com/office/drawing/2014/main" id="{EF765474-B320-4908-A1AB-7B13A5191BF5}"/>
              </a:ext>
            </a:extLst>
          </p:cNvPr>
          <p:cNvCxnSpPr>
            <a:cxnSpLocks/>
          </p:cNvCxnSpPr>
          <p:nvPr/>
        </p:nvCxnSpPr>
        <p:spPr>
          <a:xfrm>
            <a:off x="4181122" y="5733256"/>
            <a:ext cx="771085" cy="312354"/>
          </a:xfrm>
          <a:prstGeom prst="straightConnector1">
            <a:avLst/>
          </a:prstGeom>
          <a:ln w="762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5BA7FDD4-9FF4-41E8-8087-9134A9170117}"/>
              </a:ext>
            </a:extLst>
          </p:cNvPr>
          <p:cNvSpPr>
            <a:spLocks noGrp="1" noChangeArrowheads="1"/>
          </p:cNvSpPr>
          <p:nvPr>
            <p:ph type="title"/>
          </p:nvPr>
        </p:nvSpPr>
        <p:spPr>
          <a:xfrm>
            <a:off x="2063750" y="188914"/>
            <a:ext cx="7056438" cy="936625"/>
          </a:xfrm>
        </p:spPr>
        <p:txBody>
          <a:bodyPr>
            <a:normAutofit fontScale="90000"/>
          </a:bodyPr>
          <a:lstStyle/>
          <a:p>
            <a:r>
              <a:rPr lang="de-AT" altLang="de-DE"/>
              <a:t>Monbiot: Who may challenge the system? </a:t>
            </a:r>
          </a:p>
        </p:txBody>
      </p:sp>
      <p:sp>
        <p:nvSpPr>
          <p:cNvPr id="3" name="Content Placeholder 2">
            <a:extLst>
              <a:ext uri="{FF2B5EF4-FFF2-40B4-BE49-F238E27FC236}">
                <a16:creationId xmlns:a16="http://schemas.microsoft.com/office/drawing/2014/main" id="{B0707A6C-8A73-4E35-AF6E-BA75F323DF80}"/>
              </a:ext>
            </a:extLst>
          </p:cNvPr>
          <p:cNvSpPr>
            <a:spLocks noGrp="1"/>
          </p:cNvSpPr>
          <p:nvPr>
            <p:ph idx="1"/>
          </p:nvPr>
        </p:nvSpPr>
        <p:spPr>
          <a:xfrm>
            <a:off x="2208213" y="1268414"/>
            <a:ext cx="7772400" cy="4967287"/>
          </a:xfrm>
        </p:spPr>
        <p:txBody>
          <a:bodyPr/>
          <a:lstStyle/>
          <a:p>
            <a:pPr>
              <a:defRPr/>
            </a:pPr>
            <a:r>
              <a:rPr lang="en-US" i="1" dirty="0"/>
              <a:t>If you are middle class, they call </a:t>
            </a:r>
            <a:br>
              <a:rPr lang="en-US" i="1" dirty="0"/>
            </a:br>
            <a:r>
              <a:rPr lang="en-US" i="1" dirty="0"/>
              <a:t>you a champagne socialist.</a:t>
            </a:r>
          </a:p>
          <a:p>
            <a:pPr>
              <a:defRPr/>
            </a:pPr>
            <a:r>
              <a:rPr lang="en-US" i="1" dirty="0"/>
              <a:t>If you are working class, they say it's the politics of envy.</a:t>
            </a:r>
          </a:p>
          <a:p>
            <a:pPr>
              <a:defRPr/>
            </a:pPr>
            <a:r>
              <a:rPr lang="en-US" i="1" dirty="0"/>
              <a:t>If you wear leather shoes, they call you a hypocrite.</a:t>
            </a:r>
          </a:p>
          <a:p>
            <a:pPr>
              <a:defRPr/>
            </a:pPr>
            <a:r>
              <a:rPr lang="en-US" i="1" dirty="0"/>
              <a:t>If you don't, they call you a hippy.</a:t>
            </a:r>
          </a:p>
          <a:p>
            <a:pPr marL="0" indent="0">
              <a:buNone/>
              <a:defRPr/>
            </a:pPr>
            <a:r>
              <a:rPr lang="en-US" i="1" dirty="0"/>
              <a:t>Everyone, apparently, is disqualified from challenging the system</a:t>
            </a:r>
            <a:endParaRPr lang="de-AT" dirty="0"/>
          </a:p>
        </p:txBody>
      </p:sp>
      <p:sp>
        <p:nvSpPr>
          <p:cNvPr id="4" name="Footer Placeholder 3">
            <a:extLst>
              <a:ext uri="{FF2B5EF4-FFF2-40B4-BE49-F238E27FC236}">
                <a16:creationId xmlns:a16="http://schemas.microsoft.com/office/drawing/2014/main" id="{4D73588B-85AC-49EA-89F0-26D8CC960C74}"/>
              </a:ext>
            </a:extLst>
          </p:cNvPr>
          <p:cNvSpPr>
            <a:spLocks noGrp="1"/>
          </p:cNvSpPr>
          <p:nvPr>
            <p:ph type="ftr" sz="quarter" idx="10"/>
          </p:nvPr>
        </p:nvSpPr>
        <p:spPr/>
        <p:txBody>
          <a:bodyPr/>
          <a:lstStyle/>
          <a:p>
            <a:pPr>
              <a:defRPr/>
            </a:pPr>
            <a:r>
              <a:rPr lang="de-AT"/>
              <a:t>Crash_Course_CC  2020 | Helga Kromp-Kolb | BOKU</a:t>
            </a:r>
            <a:endParaRPr lang="en-US"/>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DA9A91-2CA8-4E3C-AE1F-A15EA92BC975}"/>
              </a:ext>
            </a:extLst>
          </p:cNvPr>
          <p:cNvSpPr>
            <a:spLocks noGrp="1"/>
          </p:cNvSpPr>
          <p:nvPr>
            <p:ph type="title"/>
          </p:nvPr>
        </p:nvSpPr>
        <p:spPr/>
        <p:txBody>
          <a:bodyPr/>
          <a:lstStyle/>
          <a:p>
            <a:r>
              <a:rPr lang="de-DE" dirty="0"/>
              <a:t>Change </a:t>
            </a:r>
            <a:r>
              <a:rPr lang="de-DE" dirty="0" err="1"/>
              <a:t>the</a:t>
            </a:r>
            <a:r>
              <a:rPr lang="de-DE" dirty="0"/>
              <a:t> </a:t>
            </a:r>
            <a:r>
              <a:rPr lang="de-DE" dirty="0" err="1"/>
              <a:t>system</a:t>
            </a:r>
            <a:endParaRPr lang="de-AT" dirty="0"/>
          </a:p>
        </p:txBody>
      </p:sp>
      <p:sp>
        <p:nvSpPr>
          <p:cNvPr id="3" name="Inhaltsplatzhalter 2">
            <a:extLst>
              <a:ext uri="{FF2B5EF4-FFF2-40B4-BE49-F238E27FC236}">
                <a16:creationId xmlns:a16="http://schemas.microsoft.com/office/drawing/2014/main" id="{075812A5-CD71-4C38-9E45-7EFF611659D7}"/>
              </a:ext>
            </a:extLst>
          </p:cNvPr>
          <p:cNvSpPr>
            <a:spLocks noGrp="1"/>
          </p:cNvSpPr>
          <p:nvPr>
            <p:ph idx="1"/>
          </p:nvPr>
        </p:nvSpPr>
        <p:spPr/>
        <p:txBody>
          <a:bodyPr/>
          <a:lstStyle/>
          <a:p>
            <a:r>
              <a:rPr lang="de-AT" dirty="0">
                <a:solidFill>
                  <a:srgbClr val="002060"/>
                </a:solidFill>
                <a:latin typeface="Lato" panose="020F0502020204030203" pitchFamily="34" charset="0"/>
              </a:rPr>
              <a:t>The </a:t>
            </a:r>
            <a:r>
              <a:rPr lang="de-AT" dirty="0" err="1">
                <a:solidFill>
                  <a:srgbClr val="002060"/>
                </a:solidFill>
                <a:latin typeface="Lato" panose="020F0502020204030203" pitchFamily="34" charset="0"/>
              </a:rPr>
              <a:t>failure</a:t>
            </a:r>
            <a:r>
              <a:rPr lang="de-AT" dirty="0">
                <a:solidFill>
                  <a:srgbClr val="002060"/>
                </a:solidFill>
                <a:latin typeface="Lato" panose="020F0502020204030203" pitchFamily="34" charset="0"/>
              </a:rPr>
              <a:t> </a:t>
            </a:r>
            <a:r>
              <a:rPr lang="de-AT" dirty="0" err="1">
                <a:solidFill>
                  <a:srgbClr val="002060"/>
                </a:solidFill>
                <a:latin typeface="Lato" panose="020F0502020204030203" pitchFamily="34" charset="0"/>
              </a:rPr>
              <a:t>of</a:t>
            </a:r>
            <a:r>
              <a:rPr lang="de-AT" dirty="0">
                <a:solidFill>
                  <a:srgbClr val="002060"/>
                </a:solidFill>
                <a:latin typeface="Lato" panose="020F0502020204030203" pitchFamily="34" charset="0"/>
              </a:rPr>
              <a:t> global </a:t>
            </a:r>
            <a:r>
              <a:rPr lang="en-US" dirty="0">
                <a:solidFill>
                  <a:srgbClr val="002060"/>
                </a:solidFill>
                <a:latin typeface="Lato" panose="020F0502020204030203" pitchFamily="34" charset="0"/>
              </a:rPr>
              <a:t>summits on the environment make plain that our politics are subject to technology and finance. There are too many special interests, and economic interests easily end up trumping the common good and manipulating information so that their own plans will not be affected (</a:t>
            </a:r>
            <a:r>
              <a:rPr lang="en-US" dirty="0" err="1">
                <a:solidFill>
                  <a:srgbClr val="002060"/>
                </a:solidFill>
                <a:latin typeface="Lato" panose="020F0502020204030203" pitchFamily="34" charset="0"/>
              </a:rPr>
              <a:t>Laudato</a:t>
            </a:r>
            <a:r>
              <a:rPr lang="en-US" dirty="0">
                <a:solidFill>
                  <a:srgbClr val="002060"/>
                </a:solidFill>
                <a:latin typeface="Lato" panose="020F0502020204030203" pitchFamily="34" charset="0"/>
              </a:rPr>
              <a:t> Si!; 54) </a:t>
            </a:r>
          </a:p>
          <a:p>
            <a:endParaRPr lang="en-US" dirty="0">
              <a:solidFill>
                <a:srgbClr val="002060"/>
              </a:solidFill>
              <a:latin typeface="Lato" panose="020F0502020204030203" pitchFamily="34" charset="0"/>
              <a:ea typeface="Lato" panose="020F0502020204030203" pitchFamily="34" charset="0"/>
              <a:cs typeface="Lato" panose="020F0502020204030203" pitchFamily="34" charset="0"/>
            </a:endParaRPr>
          </a:p>
          <a:p>
            <a:r>
              <a:rPr lang="en-US" dirty="0">
                <a:solidFill>
                  <a:srgbClr val="002060"/>
                </a:solidFill>
                <a:latin typeface="Lato" panose="020F0502020204030203" pitchFamily="34" charset="0"/>
                <a:ea typeface="Lato" panose="020F0502020204030203" pitchFamily="34" charset="0"/>
                <a:cs typeface="Lato" panose="020F0502020204030203" pitchFamily="34" charset="0"/>
              </a:rPr>
              <a:t>If solutions are so impossible to find within the system, then maybe we should change the system. (Greta Thunberg) </a:t>
            </a:r>
          </a:p>
          <a:p>
            <a:endParaRPr lang="en-US" dirty="0"/>
          </a:p>
          <a:p>
            <a:endParaRPr lang="en-US" dirty="0">
              <a:solidFill>
                <a:srgbClr val="002060"/>
              </a:solidFill>
              <a:latin typeface="Lato" panose="020F0502020204030203" pitchFamily="34" charset="0"/>
              <a:ea typeface="Lato" panose="020F0502020204030203" pitchFamily="34" charset="0"/>
              <a:cs typeface="Lato" panose="020F0502020204030203" pitchFamily="34" charset="0"/>
            </a:endParaRPr>
          </a:p>
          <a:p>
            <a:endParaRPr lang="de-AT" dirty="0"/>
          </a:p>
        </p:txBody>
      </p:sp>
    </p:spTree>
    <p:extLst>
      <p:ext uri="{BB962C8B-B14F-4D97-AF65-F5344CB8AC3E}">
        <p14:creationId xmlns:p14="http://schemas.microsoft.com/office/powerpoint/2010/main" val="3910641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ußzeilenplatzhalter 2">
            <a:extLst>
              <a:ext uri="{FF2B5EF4-FFF2-40B4-BE49-F238E27FC236}">
                <a16:creationId xmlns:a16="http://schemas.microsoft.com/office/drawing/2014/main" id="{069A52B9-7013-4517-9533-1430E360D17D}"/>
              </a:ext>
            </a:extLst>
          </p:cNvPr>
          <p:cNvSpPr>
            <a:spLocks noGrp="1"/>
          </p:cNvSpPr>
          <p:nvPr>
            <p:ph type="ftr" sz="quarter" idx="10"/>
          </p:nvPr>
        </p:nvSpPr>
        <p:spPr/>
        <p:txBody>
          <a:bodyPr/>
          <a:lstStyle/>
          <a:p>
            <a:pPr>
              <a:defRPr/>
            </a:pPr>
            <a:r>
              <a:rPr lang="en-US"/>
              <a:t> Department Wasser-Atmosphäre-Umwelt | Institut f. Meteorologie | Kromp-Kolb</a:t>
            </a:r>
          </a:p>
        </p:txBody>
      </p:sp>
      <p:pic>
        <p:nvPicPr>
          <p:cNvPr id="121859" name="Picture 2" descr="meteosat-movie">
            <a:extLst>
              <a:ext uri="{FF2B5EF4-FFF2-40B4-BE49-F238E27FC236}">
                <a16:creationId xmlns:a16="http://schemas.microsoft.com/office/drawing/2014/main" id="{B2BC088C-C9D6-41F4-83EB-4D149E0F3DF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Rectangle 3">
            <a:extLst>
              <a:ext uri="{FF2B5EF4-FFF2-40B4-BE49-F238E27FC236}">
                <a16:creationId xmlns:a16="http://schemas.microsoft.com/office/drawing/2014/main" id="{B400FD11-4547-4BFA-9439-1F08BEDCDA09}"/>
              </a:ext>
            </a:extLst>
          </p:cNvPr>
          <p:cNvSpPr>
            <a:spLocks noGrp="1" noChangeArrowheads="1"/>
          </p:cNvSpPr>
          <p:nvPr>
            <p:ph type="title"/>
          </p:nvPr>
        </p:nvSpPr>
        <p:spPr>
          <a:xfrm>
            <a:off x="2133600" y="1752600"/>
            <a:ext cx="5715000" cy="685800"/>
          </a:xfrm>
        </p:spPr>
        <p:txBody>
          <a:bodyPr>
            <a:normAutofit fontScale="90000"/>
          </a:bodyPr>
          <a:lstStyle/>
          <a:p>
            <a:pPr algn="ctr"/>
            <a:r>
              <a:rPr lang="en-US" altLang="de-DE">
                <a:solidFill>
                  <a:srgbClr val="FFFF00"/>
                </a:solidFill>
              </a:rPr>
              <a:t>Club of Rome 1972</a:t>
            </a:r>
          </a:p>
        </p:txBody>
      </p:sp>
      <p:sp>
        <p:nvSpPr>
          <p:cNvPr id="121861" name="Text Box 4">
            <a:extLst>
              <a:ext uri="{FF2B5EF4-FFF2-40B4-BE49-F238E27FC236}">
                <a16:creationId xmlns:a16="http://schemas.microsoft.com/office/drawing/2014/main" id="{ADCC6F8A-A5E0-4CE1-B699-F2BD84A4E4E2}"/>
              </a:ext>
            </a:extLst>
          </p:cNvPr>
          <p:cNvSpPr txBox="1">
            <a:spLocks noChangeArrowheads="1"/>
          </p:cNvSpPr>
          <p:nvPr/>
        </p:nvSpPr>
        <p:spPr bwMode="auto">
          <a:xfrm>
            <a:off x="7848600" y="5715001"/>
            <a:ext cx="23622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de-AT" altLang="de-DE" sz="1800"/>
              <a:t>Meadows et al. 1972</a:t>
            </a:r>
          </a:p>
        </p:txBody>
      </p:sp>
      <p:sp>
        <p:nvSpPr>
          <p:cNvPr id="912389" name="Rectangle 5">
            <a:extLst>
              <a:ext uri="{FF2B5EF4-FFF2-40B4-BE49-F238E27FC236}">
                <a16:creationId xmlns:a16="http://schemas.microsoft.com/office/drawing/2014/main" id="{90963A19-7072-4024-8F9A-F3A3D87B9315}"/>
              </a:ext>
            </a:extLst>
          </p:cNvPr>
          <p:cNvSpPr>
            <a:spLocks noChangeArrowheads="1"/>
          </p:cNvSpPr>
          <p:nvPr/>
        </p:nvSpPr>
        <p:spPr bwMode="auto">
          <a:xfrm>
            <a:off x="1828800" y="3657600"/>
            <a:ext cx="5867400" cy="213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90000"/>
              </a:lnSpc>
              <a:buFontTx/>
              <a:buNone/>
            </a:pPr>
            <a:r>
              <a:rPr lang="de-AT" altLang="de-DE" sz="2800" b="1" dirty="0">
                <a:solidFill>
                  <a:srgbClr val="FFFF00"/>
                </a:solidFill>
              </a:rPr>
              <a:t>In a limited </a:t>
            </a:r>
            <a:r>
              <a:rPr lang="de-AT" altLang="de-DE" sz="2800" b="1" dirty="0" err="1">
                <a:solidFill>
                  <a:srgbClr val="FFFF00"/>
                </a:solidFill>
              </a:rPr>
              <a:t>system</a:t>
            </a:r>
            <a:r>
              <a:rPr lang="de-AT" altLang="de-DE" sz="2800" b="1" dirty="0">
                <a:solidFill>
                  <a:srgbClr val="FFFF00"/>
                </a:solidFill>
              </a:rPr>
              <a:t> </a:t>
            </a:r>
            <a:br>
              <a:rPr lang="de-AT" altLang="de-DE" sz="2800" b="1" dirty="0">
                <a:solidFill>
                  <a:srgbClr val="FFFF00"/>
                </a:solidFill>
              </a:rPr>
            </a:br>
            <a:r>
              <a:rPr lang="de-AT" altLang="de-DE" sz="2800" b="1" dirty="0" err="1">
                <a:solidFill>
                  <a:srgbClr val="FFFF00"/>
                </a:solidFill>
              </a:rPr>
              <a:t>exponential</a:t>
            </a:r>
            <a:r>
              <a:rPr lang="de-AT" altLang="de-DE" sz="2800" b="1" dirty="0">
                <a:solidFill>
                  <a:srgbClr val="FFFF00"/>
                </a:solidFill>
              </a:rPr>
              <a:t> </a:t>
            </a:r>
            <a:r>
              <a:rPr lang="de-AT" altLang="de-DE" sz="2800" b="1" dirty="0" err="1">
                <a:solidFill>
                  <a:srgbClr val="FFFF00"/>
                </a:solidFill>
              </a:rPr>
              <a:t>growth</a:t>
            </a:r>
            <a:r>
              <a:rPr lang="de-AT" altLang="de-DE" sz="2800" b="1" dirty="0">
                <a:solidFill>
                  <a:srgbClr val="FFFF00"/>
                </a:solidFill>
              </a:rPr>
              <a:t> </a:t>
            </a:r>
            <a:br>
              <a:rPr lang="de-AT" altLang="de-DE" sz="2800" b="1" dirty="0">
                <a:solidFill>
                  <a:srgbClr val="FFFF00"/>
                </a:solidFill>
              </a:rPr>
            </a:br>
            <a:r>
              <a:rPr lang="de-AT" altLang="de-DE" sz="2800" b="1" dirty="0" err="1">
                <a:solidFill>
                  <a:srgbClr val="FFFF00"/>
                </a:solidFill>
              </a:rPr>
              <a:t>leads</a:t>
            </a:r>
            <a:r>
              <a:rPr lang="de-AT" altLang="de-DE" sz="2800" b="1" dirty="0">
                <a:solidFill>
                  <a:srgbClr val="FFFF00"/>
                </a:solidFill>
              </a:rPr>
              <a:t> </a:t>
            </a:r>
            <a:r>
              <a:rPr lang="de-AT" altLang="de-DE" sz="2800" b="1" dirty="0" err="1">
                <a:solidFill>
                  <a:srgbClr val="FFFF00"/>
                </a:solidFill>
              </a:rPr>
              <a:t>to</a:t>
            </a:r>
            <a:r>
              <a:rPr lang="de-AT" altLang="de-DE" sz="2800" b="1" dirty="0">
                <a:solidFill>
                  <a:srgbClr val="FFFF00"/>
                </a:solidFill>
              </a:rPr>
              <a:t> </a:t>
            </a:r>
            <a:r>
              <a:rPr lang="de-AT" altLang="de-DE" sz="2800" b="1" dirty="0" err="1">
                <a:solidFill>
                  <a:srgbClr val="FFFF00"/>
                </a:solidFill>
              </a:rPr>
              <a:t>overshoot</a:t>
            </a:r>
            <a:br>
              <a:rPr lang="de-AT" altLang="de-DE" sz="2800" b="1" dirty="0">
                <a:solidFill>
                  <a:srgbClr val="FFFF00"/>
                </a:solidFill>
              </a:rPr>
            </a:br>
            <a:r>
              <a:rPr lang="de-AT" altLang="de-DE" sz="2800" b="1" dirty="0">
                <a:solidFill>
                  <a:srgbClr val="FFFF00"/>
                </a:solidFill>
              </a:rPr>
              <a:t>and </a:t>
            </a:r>
            <a:r>
              <a:rPr lang="de-AT" altLang="de-DE" sz="2800" b="1" dirty="0" err="1">
                <a:solidFill>
                  <a:srgbClr val="FFFF00"/>
                </a:solidFill>
              </a:rPr>
              <a:t>then</a:t>
            </a:r>
            <a:r>
              <a:rPr lang="de-AT" altLang="de-DE" sz="2800" b="1" dirty="0">
                <a:solidFill>
                  <a:srgbClr val="FFFF00"/>
                </a:solidFill>
              </a:rPr>
              <a:t> </a:t>
            </a:r>
            <a:r>
              <a:rPr lang="de-AT" altLang="de-DE" sz="2800" b="1" dirty="0" err="1">
                <a:solidFill>
                  <a:srgbClr val="FFFF00"/>
                </a:solidFill>
              </a:rPr>
              <a:t>to</a:t>
            </a:r>
            <a:r>
              <a:rPr lang="de-AT" altLang="de-DE" sz="2800" b="1" dirty="0">
                <a:solidFill>
                  <a:srgbClr val="FFFF00"/>
                </a:solidFill>
              </a:rPr>
              <a:t> </a:t>
            </a:r>
            <a:r>
              <a:rPr lang="de-AT" altLang="de-DE" sz="2800" b="1" dirty="0" err="1">
                <a:solidFill>
                  <a:srgbClr val="FFFF00"/>
                </a:solidFill>
              </a:rPr>
              <a:t>the</a:t>
            </a:r>
            <a:r>
              <a:rPr lang="de-AT" altLang="de-DE" sz="2800" b="1" dirty="0">
                <a:solidFill>
                  <a:srgbClr val="FFFF00"/>
                </a:solidFill>
              </a:rPr>
              <a:t> </a:t>
            </a:r>
            <a:br>
              <a:rPr lang="de-AT" altLang="de-DE" sz="2800" b="1" dirty="0">
                <a:solidFill>
                  <a:srgbClr val="FFFF00"/>
                </a:solidFill>
              </a:rPr>
            </a:br>
            <a:r>
              <a:rPr lang="de-AT" altLang="de-DE" sz="2800" b="1" dirty="0" err="1">
                <a:solidFill>
                  <a:srgbClr val="FFFF00"/>
                </a:solidFill>
              </a:rPr>
              <a:t>collapse</a:t>
            </a:r>
            <a:r>
              <a:rPr lang="de-AT" altLang="de-DE" sz="2800" b="1" dirty="0">
                <a:solidFill>
                  <a:srgbClr val="FFFF00"/>
                </a:solidFill>
              </a:rPr>
              <a:t> </a:t>
            </a:r>
            <a:r>
              <a:rPr lang="de-AT" altLang="de-DE" sz="2800" b="1" dirty="0" err="1">
                <a:solidFill>
                  <a:srgbClr val="FFFF00"/>
                </a:solidFill>
              </a:rPr>
              <a:t>of</a:t>
            </a:r>
            <a:r>
              <a:rPr lang="de-AT" altLang="de-DE" sz="2800" b="1" dirty="0">
                <a:solidFill>
                  <a:srgbClr val="FFFF00"/>
                </a:solidFill>
              </a:rPr>
              <a:t> </a:t>
            </a:r>
            <a:r>
              <a:rPr lang="de-AT" altLang="de-DE" sz="2800" b="1" dirty="0" err="1">
                <a:solidFill>
                  <a:srgbClr val="FFFF00"/>
                </a:solidFill>
              </a:rPr>
              <a:t>the</a:t>
            </a:r>
            <a:r>
              <a:rPr lang="de-AT" altLang="de-DE" sz="2800" b="1" dirty="0">
                <a:solidFill>
                  <a:srgbClr val="FFFF00"/>
                </a:solidFill>
              </a:rPr>
              <a:t> </a:t>
            </a:r>
            <a:r>
              <a:rPr lang="de-AT" altLang="de-DE" sz="2800" b="1" dirty="0" err="1">
                <a:solidFill>
                  <a:srgbClr val="FFFF00"/>
                </a:solidFill>
              </a:rPr>
              <a:t>system</a:t>
            </a:r>
            <a:r>
              <a:rPr lang="de-AT" altLang="de-DE" sz="2800" b="1" dirty="0">
                <a:solidFill>
                  <a:srgbClr val="FFFF00"/>
                </a:solidFill>
              </a:rPr>
              <a:t>.</a:t>
            </a:r>
          </a:p>
        </p:txBody>
      </p:sp>
      <p:sp>
        <p:nvSpPr>
          <p:cNvPr id="121863" name="Text Box 6">
            <a:extLst>
              <a:ext uri="{FF2B5EF4-FFF2-40B4-BE49-F238E27FC236}">
                <a16:creationId xmlns:a16="http://schemas.microsoft.com/office/drawing/2014/main" id="{93526633-2224-46A4-8BED-C087A77E86B5}"/>
              </a:ext>
            </a:extLst>
          </p:cNvPr>
          <p:cNvSpPr txBox="1">
            <a:spLocks noChangeArrowheads="1"/>
          </p:cNvSpPr>
          <p:nvPr/>
        </p:nvSpPr>
        <p:spPr bwMode="auto">
          <a:xfrm>
            <a:off x="8382000" y="2590800"/>
            <a:ext cx="2590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de-AT" altLang="de-DE" sz="2800">
                <a:latin typeface="Arial Black" panose="020B0A04020102020204" pitchFamily="34" charset="0"/>
              </a:rPr>
              <a:t>Global Ecosystem</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D1AE62FF-0B78-432C-9660-93BAEFEA52C5}"/>
              </a:ext>
            </a:extLst>
          </p:cNvPr>
          <p:cNvPicPr>
            <a:picLocks noChangeAspect="1"/>
          </p:cNvPicPr>
          <p:nvPr/>
        </p:nvPicPr>
        <p:blipFill rotWithShape="1">
          <a:blip r:embed="rId2"/>
          <a:srcRect l="62890" t="23162" r="8360" b="29264"/>
          <a:stretch/>
        </p:blipFill>
        <p:spPr>
          <a:xfrm>
            <a:off x="8572500" y="1775585"/>
            <a:ext cx="2679700" cy="2355660"/>
          </a:xfrm>
          <a:prstGeom prst="rect">
            <a:avLst/>
          </a:prstGeom>
        </p:spPr>
      </p:pic>
      <p:sp>
        <p:nvSpPr>
          <p:cNvPr id="29699" name="Title 1">
            <a:extLst>
              <a:ext uri="{FF2B5EF4-FFF2-40B4-BE49-F238E27FC236}">
                <a16:creationId xmlns:a16="http://schemas.microsoft.com/office/drawing/2014/main" id="{7487682A-6497-4FCF-B6EC-07D65F1E0492}"/>
              </a:ext>
            </a:extLst>
          </p:cNvPr>
          <p:cNvSpPr>
            <a:spLocks noGrp="1"/>
          </p:cNvSpPr>
          <p:nvPr>
            <p:ph type="title"/>
          </p:nvPr>
        </p:nvSpPr>
        <p:spPr/>
        <p:txBody>
          <a:bodyPr/>
          <a:lstStyle/>
          <a:p>
            <a:r>
              <a:rPr lang="de-AT" altLang="de-DE" dirty="0"/>
              <a:t>Noam Chomsky</a:t>
            </a:r>
          </a:p>
        </p:txBody>
      </p:sp>
      <p:sp>
        <p:nvSpPr>
          <p:cNvPr id="3" name="Content Placeholder 2">
            <a:extLst>
              <a:ext uri="{FF2B5EF4-FFF2-40B4-BE49-F238E27FC236}">
                <a16:creationId xmlns:a16="http://schemas.microsoft.com/office/drawing/2014/main" id="{9BD7493D-DB7A-4A9F-954D-D22C19FFCB99}"/>
              </a:ext>
            </a:extLst>
          </p:cNvPr>
          <p:cNvSpPr>
            <a:spLocks noGrp="1"/>
          </p:cNvSpPr>
          <p:nvPr>
            <p:ph idx="1"/>
          </p:nvPr>
        </p:nvSpPr>
        <p:spPr>
          <a:xfrm>
            <a:off x="887413" y="1525588"/>
            <a:ext cx="7772400" cy="4038600"/>
          </a:xfrm>
        </p:spPr>
        <p:txBody>
          <a:bodyPr/>
          <a:lstStyle/>
          <a:p>
            <a:r>
              <a:rPr lang="de-AT" altLang="de-DE" dirty="0" err="1"/>
              <a:t>Two</a:t>
            </a:r>
            <a:r>
              <a:rPr lang="de-AT" altLang="de-DE" dirty="0"/>
              <a:t> </a:t>
            </a:r>
            <a:r>
              <a:rPr lang="de-AT" altLang="de-DE" dirty="0" err="1"/>
              <a:t>issues</a:t>
            </a:r>
            <a:r>
              <a:rPr lang="de-AT" altLang="de-DE" dirty="0"/>
              <a:t> </a:t>
            </a:r>
            <a:r>
              <a:rPr lang="de-AT" altLang="de-DE" dirty="0" err="1"/>
              <a:t>could</a:t>
            </a:r>
            <a:r>
              <a:rPr lang="de-AT" altLang="de-DE" dirty="0"/>
              <a:t> </a:t>
            </a:r>
            <a:r>
              <a:rPr lang="de-AT" altLang="de-DE" dirty="0" err="1"/>
              <a:t>mean</a:t>
            </a:r>
            <a:r>
              <a:rPr lang="de-AT" altLang="de-DE" dirty="0"/>
              <a:t> </a:t>
            </a:r>
            <a:r>
              <a:rPr lang="de-AT" altLang="de-DE" dirty="0" err="1"/>
              <a:t>the</a:t>
            </a:r>
            <a:r>
              <a:rPr lang="de-AT" altLang="de-DE" dirty="0"/>
              <a:t> end </a:t>
            </a:r>
            <a:r>
              <a:rPr lang="de-AT" altLang="de-DE" dirty="0" err="1"/>
              <a:t>of</a:t>
            </a:r>
            <a:r>
              <a:rPr lang="de-AT" altLang="de-DE" dirty="0"/>
              <a:t> </a:t>
            </a:r>
            <a:r>
              <a:rPr lang="de-AT" altLang="de-DE" dirty="0" err="1"/>
              <a:t>organised</a:t>
            </a:r>
            <a:r>
              <a:rPr lang="de-AT" altLang="de-DE" dirty="0"/>
              <a:t> human </a:t>
            </a:r>
            <a:r>
              <a:rPr lang="de-AT" altLang="de-DE" dirty="0" err="1"/>
              <a:t>life</a:t>
            </a:r>
            <a:r>
              <a:rPr lang="de-AT" altLang="de-DE" dirty="0"/>
              <a:t> on </a:t>
            </a:r>
            <a:r>
              <a:rPr lang="de-AT" altLang="de-DE" dirty="0" err="1"/>
              <a:t>earth</a:t>
            </a:r>
            <a:r>
              <a:rPr lang="de-AT" altLang="de-DE" dirty="0"/>
              <a:t>:</a:t>
            </a:r>
          </a:p>
          <a:p>
            <a:pPr lvl="1"/>
            <a:r>
              <a:rPr lang="de-AT" altLang="de-DE" dirty="0"/>
              <a:t>Climate Change and </a:t>
            </a:r>
          </a:p>
          <a:p>
            <a:pPr lvl="1"/>
            <a:r>
              <a:rPr lang="de-AT" altLang="de-DE" dirty="0" err="1"/>
              <a:t>Nuclear</a:t>
            </a:r>
            <a:r>
              <a:rPr lang="de-AT" altLang="de-DE" dirty="0"/>
              <a:t> War </a:t>
            </a:r>
          </a:p>
        </p:txBody>
      </p:sp>
      <p:sp>
        <p:nvSpPr>
          <p:cNvPr id="4" name="Footer Placeholder 3">
            <a:extLst>
              <a:ext uri="{FF2B5EF4-FFF2-40B4-BE49-F238E27FC236}">
                <a16:creationId xmlns:a16="http://schemas.microsoft.com/office/drawing/2014/main" id="{F8D217ED-17C5-4644-AECE-CC21F3D9DE4D}"/>
              </a:ext>
            </a:extLst>
          </p:cNvPr>
          <p:cNvSpPr>
            <a:spLocks noGrp="1"/>
          </p:cNvSpPr>
          <p:nvPr>
            <p:ph type="ftr" sz="quarter" idx="10"/>
          </p:nvPr>
        </p:nvSpPr>
        <p:spPr/>
        <p:txBody>
          <a:bodyPr/>
          <a:lstStyle/>
          <a:p>
            <a:pPr>
              <a:defRPr/>
            </a:pPr>
            <a:r>
              <a:rPr lang="de-AT"/>
              <a:t>2018.07.04 GUSEGG |  Helga Kromp-Kolb  |  BOKU Center for Global Change and Sustainability</a:t>
            </a:r>
            <a:endParaRPr lang="en-US"/>
          </a:p>
        </p:txBody>
      </p:sp>
      <p:sp>
        <p:nvSpPr>
          <p:cNvPr id="6" name="TextBox 5">
            <a:extLst>
              <a:ext uri="{FF2B5EF4-FFF2-40B4-BE49-F238E27FC236}">
                <a16:creationId xmlns:a16="http://schemas.microsoft.com/office/drawing/2014/main" id="{65AA1FB6-47E8-41EC-80CC-1695909FC4DF}"/>
              </a:ext>
            </a:extLst>
          </p:cNvPr>
          <p:cNvSpPr txBox="1"/>
          <p:nvPr/>
        </p:nvSpPr>
        <p:spPr>
          <a:xfrm>
            <a:off x="838200" y="3427524"/>
            <a:ext cx="6400800" cy="701731"/>
          </a:xfrm>
          <a:prstGeom prst="rect">
            <a:avLst/>
          </a:prstGeom>
          <a:noFill/>
        </p:spPr>
        <p:txBody>
          <a:bodyPr wrap="square">
            <a:spAutoFit/>
          </a:bodyPr>
          <a:lstStyle/>
          <a:p>
            <a:pPr>
              <a:lnSpc>
                <a:spcPct val="90000"/>
              </a:lnSpc>
              <a:spcBef>
                <a:spcPct val="0"/>
              </a:spcBef>
              <a:defRPr/>
            </a:pPr>
            <a:r>
              <a:rPr lang="de-AT" altLang="de-DE" sz="4400" b="1" dirty="0">
                <a:solidFill>
                  <a:schemeClr val="accent1">
                    <a:lumMod val="75000"/>
                  </a:schemeClr>
                </a:solidFill>
                <a:ea typeface="+mj-ea"/>
                <a:cs typeface="+mj-cs"/>
              </a:rPr>
              <a:t>Doomsday Clock (2022)</a:t>
            </a:r>
            <a:endParaRPr lang="de-AT" sz="4400" b="1" dirty="0">
              <a:solidFill>
                <a:schemeClr val="accent1">
                  <a:lumMod val="75000"/>
                </a:schemeClr>
              </a:solidFill>
              <a:ea typeface="+mj-ea"/>
              <a:cs typeface="+mj-cs"/>
            </a:endParaRPr>
          </a:p>
        </p:txBody>
      </p:sp>
      <p:sp>
        <p:nvSpPr>
          <p:cNvPr id="8" name="Content Placeholder 2">
            <a:extLst>
              <a:ext uri="{FF2B5EF4-FFF2-40B4-BE49-F238E27FC236}">
                <a16:creationId xmlns:a16="http://schemas.microsoft.com/office/drawing/2014/main" id="{FC525D95-9FA7-42EF-8D87-3D2EFC6F9BCF}"/>
              </a:ext>
            </a:extLst>
          </p:cNvPr>
          <p:cNvSpPr txBox="1">
            <a:spLocks/>
          </p:cNvSpPr>
          <p:nvPr/>
        </p:nvSpPr>
        <p:spPr bwMode="auto">
          <a:xfrm>
            <a:off x="1581149" y="4553118"/>
            <a:ext cx="10372725" cy="162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kern="1200">
                <a:solidFill>
                  <a:srgbClr val="006699"/>
                </a:solidFill>
                <a:latin typeface="+mn-lt"/>
                <a:ea typeface="+mn-ea"/>
                <a:cs typeface="+mn-cs"/>
              </a:defRPr>
            </a:lvl1pPr>
            <a:lvl2pPr marL="742950" indent="-285750" algn="l" rtl="0" eaLnBrk="0" fontAlgn="base" hangingPunct="0">
              <a:spcBef>
                <a:spcPct val="20000"/>
              </a:spcBef>
              <a:spcAft>
                <a:spcPct val="0"/>
              </a:spcAft>
              <a:buChar char="–"/>
              <a:defRPr sz="2800" kern="1200">
                <a:solidFill>
                  <a:srgbClr val="006699"/>
                </a:solidFill>
                <a:latin typeface="+mn-lt"/>
                <a:ea typeface="+mn-ea"/>
                <a:cs typeface="+mn-cs"/>
              </a:defRPr>
            </a:lvl2pPr>
            <a:lvl3pPr marL="1143000" indent="-228600" algn="l" rtl="0" eaLnBrk="0" fontAlgn="base" hangingPunct="0">
              <a:spcBef>
                <a:spcPct val="20000"/>
              </a:spcBef>
              <a:spcAft>
                <a:spcPct val="0"/>
              </a:spcAft>
              <a:buChar char="•"/>
              <a:defRPr sz="2400" kern="1200">
                <a:solidFill>
                  <a:srgbClr val="006699"/>
                </a:solidFill>
                <a:latin typeface="+mn-lt"/>
                <a:ea typeface="+mn-ea"/>
                <a:cs typeface="+mn-cs"/>
              </a:defRPr>
            </a:lvl3pPr>
            <a:lvl4pPr marL="1600200" indent="-228600" algn="l" rtl="0" eaLnBrk="0" fontAlgn="base" hangingPunct="0">
              <a:spcBef>
                <a:spcPct val="20000"/>
              </a:spcBef>
              <a:spcAft>
                <a:spcPct val="0"/>
              </a:spcAft>
              <a:buChar char="–"/>
              <a:defRPr sz="2000" kern="1200">
                <a:solidFill>
                  <a:srgbClr val="006699"/>
                </a:solidFill>
                <a:latin typeface="+mn-lt"/>
                <a:ea typeface="+mn-ea"/>
                <a:cs typeface="+mn-cs"/>
              </a:defRPr>
            </a:lvl4pPr>
            <a:lvl5pPr marL="2057400" indent="-228600" algn="l" rtl="0" eaLnBrk="0" fontAlgn="base" hangingPunct="0">
              <a:spcBef>
                <a:spcPct val="20000"/>
              </a:spcBef>
              <a:spcAft>
                <a:spcPct val="0"/>
              </a:spcAft>
              <a:buChar char="»"/>
              <a:defRPr sz="2000" kern="1200">
                <a:solidFill>
                  <a:srgbClr val="00669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200" dirty="0"/>
              <a:t>… </a:t>
            </a:r>
            <a:r>
              <a:rPr lang="en-US" sz="2400" dirty="0"/>
              <a:t>Without swift and focused action, truly catastrophic events—events that could end civilization as we know it—are more likely. When the Clock stands at 100 seconds to midnight, we are all threatened. The moment is both perilous and unsustainable, and the time to act is now.</a:t>
            </a:r>
            <a:endParaRPr lang="de-AT" sz="2200" dirty="0"/>
          </a:p>
        </p:txBody>
      </p:sp>
      <p:pic>
        <p:nvPicPr>
          <p:cNvPr id="12" name="Grafik 11">
            <a:extLst>
              <a:ext uri="{FF2B5EF4-FFF2-40B4-BE49-F238E27FC236}">
                <a16:creationId xmlns:a16="http://schemas.microsoft.com/office/drawing/2014/main" id="{A6983FBD-CFD5-4017-AF80-1B79D0A4DA30}"/>
              </a:ext>
            </a:extLst>
          </p:cNvPr>
          <p:cNvPicPr>
            <a:picLocks noChangeAspect="1"/>
          </p:cNvPicPr>
          <p:nvPr/>
        </p:nvPicPr>
        <p:blipFill rotWithShape="1">
          <a:blip r:embed="rId2"/>
          <a:srcRect l="6875" t="33677" r="47188" b="59779"/>
          <a:stretch/>
        </p:blipFill>
        <p:spPr>
          <a:xfrm>
            <a:off x="5859463" y="4129255"/>
            <a:ext cx="5600700" cy="423863"/>
          </a:xfrm>
          <a:prstGeom prst="rect">
            <a:avLst/>
          </a:prstGeom>
        </p:spPr>
      </p:pic>
    </p:spTree>
    <p:extLst>
      <p:ext uri="{BB962C8B-B14F-4D97-AF65-F5344CB8AC3E}">
        <p14:creationId xmlns:p14="http://schemas.microsoft.com/office/powerpoint/2010/main" val="2730531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92F415-2ECA-4B6E-BF12-57DA6B2E3C36}"/>
              </a:ext>
            </a:extLst>
          </p:cNvPr>
          <p:cNvSpPr>
            <a:spLocks noGrp="1"/>
          </p:cNvSpPr>
          <p:nvPr>
            <p:ph type="title"/>
          </p:nvPr>
        </p:nvSpPr>
        <p:spPr/>
        <p:txBody>
          <a:bodyPr/>
          <a:lstStyle/>
          <a:p>
            <a:r>
              <a:rPr lang="de-DE" dirty="0" err="1"/>
              <a:t>Dimensions</a:t>
            </a:r>
            <a:r>
              <a:rPr lang="de-DE" dirty="0"/>
              <a:t> </a:t>
            </a:r>
            <a:r>
              <a:rPr lang="de-DE" dirty="0" err="1"/>
              <a:t>of</a:t>
            </a:r>
            <a:r>
              <a:rPr lang="de-DE" dirty="0"/>
              <a:t> </a:t>
            </a:r>
            <a:r>
              <a:rPr lang="de-DE" dirty="0" err="1"/>
              <a:t>Sustainability</a:t>
            </a:r>
            <a:endParaRPr lang="de-AT" dirty="0"/>
          </a:p>
        </p:txBody>
      </p:sp>
      <p:sp>
        <p:nvSpPr>
          <p:cNvPr id="3" name="Inhaltsplatzhalter 2">
            <a:extLst>
              <a:ext uri="{FF2B5EF4-FFF2-40B4-BE49-F238E27FC236}">
                <a16:creationId xmlns:a16="http://schemas.microsoft.com/office/drawing/2014/main" id="{7D21D36E-455B-4BDB-83C5-78555BA3E4DC}"/>
              </a:ext>
            </a:extLst>
          </p:cNvPr>
          <p:cNvSpPr>
            <a:spLocks noGrp="1"/>
          </p:cNvSpPr>
          <p:nvPr>
            <p:ph idx="1"/>
          </p:nvPr>
        </p:nvSpPr>
        <p:spPr>
          <a:xfrm>
            <a:off x="723900" y="1558925"/>
            <a:ext cx="10515600" cy="4351338"/>
          </a:xfrm>
        </p:spPr>
        <p:txBody>
          <a:bodyPr/>
          <a:lstStyle/>
          <a:p>
            <a:r>
              <a:rPr lang="de-DE" dirty="0" err="1"/>
              <a:t>Ecological</a:t>
            </a:r>
            <a:r>
              <a:rPr lang="de-DE" dirty="0"/>
              <a:t> </a:t>
            </a:r>
            <a:r>
              <a:rPr lang="de-DE" dirty="0" err="1"/>
              <a:t>dimension</a:t>
            </a:r>
            <a:r>
              <a:rPr lang="de-DE" dirty="0"/>
              <a:t> </a:t>
            </a:r>
            <a:r>
              <a:rPr lang="de-DE" dirty="0" err="1"/>
              <a:t>of</a:t>
            </a:r>
            <a:r>
              <a:rPr lang="de-DE" dirty="0"/>
              <a:t> </a:t>
            </a:r>
            <a:r>
              <a:rPr lang="de-DE" dirty="0" err="1"/>
              <a:t>sustainability</a:t>
            </a:r>
            <a:r>
              <a:rPr lang="de-DE" dirty="0"/>
              <a:t> = </a:t>
            </a:r>
            <a:r>
              <a:rPr lang="de-DE" dirty="0" err="1"/>
              <a:t>basis</a:t>
            </a:r>
            <a:r>
              <a:rPr lang="de-DE" dirty="0"/>
              <a:t> </a:t>
            </a:r>
            <a:r>
              <a:rPr lang="de-DE" dirty="0" err="1"/>
              <a:t>of</a:t>
            </a:r>
            <a:r>
              <a:rPr lang="de-DE" dirty="0"/>
              <a:t> </a:t>
            </a:r>
            <a:r>
              <a:rPr lang="de-DE" dirty="0" err="1"/>
              <a:t>our</a:t>
            </a:r>
            <a:r>
              <a:rPr lang="de-DE" dirty="0"/>
              <a:t> </a:t>
            </a:r>
            <a:r>
              <a:rPr lang="de-DE" dirty="0" err="1"/>
              <a:t>life</a:t>
            </a:r>
            <a:endParaRPr lang="de-DE" dirty="0"/>
          </a:p>
          <a:p>
            <a:r>
              <a:rPr lang="de-DE" dirty="0" err="1"/>
              <a:t>Social</a:t>
            </a:r>
            <a:r>
              <a:rPr lang="de-DE" dirty="0"/>
              <a:t> </a:t>
            </a:r>
            <a:r>
              <a:rPr lang="de-DE" dirty="0" err="1"/>
              <a:t>dimension</a:t>
            </a:r>
            <a:r>
              <a:rPr lang="de-DE" dirty="0"/>
              <a:t> </a:t>
            </a:r>
            <a:r>
              <a:rPr lang="de-DE" dirty="0" err="1"/>
              <a:t>of</a:t>
            </a:r>
            <a:r>
              <a:rPr lang="de-DE" dirty="0"/>
              <a:t> </a:t>
            </a:r>
            <a:r>
              <a:rPr lang="de-DE" dirty="0" err="1"/>
              <a:t>sustainability</a:t>
            </a:r>
            <a:r>
              <a:rPr lang="de-DE" dirty="0"/>
              <a:t> = </a:t>
            </a:r>
            <a:r>
              <a:rPr lang="de-DE" dirty="0" err="1"/>
              <a:t>joy</a:t>
            </a:r>
            <a:r>
              <a:rPr lang="de-DE" dirty="0"/>
              <a:t> </a:t>
            </a:r>
            <a:r>
              <a:rPr lang="de-DE" dirty="0" err="1"/>
              <a:t>of</a:t>
            </a:r>
            <a:r>
              <a:rPr lang="de-DE" dirty="0"/>
              <a:t> </a:t>
            </a:r>
            <a:r>
              <a:rPr lang="de-DE" dirty="0" err="1"/>
              <a:t>life</a:t>
            </a:r>
            <a:endParaRPr lang="de-DE" dirty="0"/>
          </a:p>
          <a:p>
            <a:r>
              <a:rPr lang="de-DE" dirty="0" err="1"/>
              <a:t>Economic</a:t>
            </a:r>
            <a:r>
              <a:rPr lang="de-DE" dirty="0"/>
              <a:t> </a:t>
            </a:r>
            <a:r>
              <a:rPr lang="de-DE" dirty="0" err="1"/>
              <a:t>sustainability</a:t>
            </a:r>
            <a:r>
              <a:rPr lang="de-DE" dirty="0"/>
              <a:t> = but a </a:t>
            </a:r>
            <a:r>
              <a:rPr lang="de-DE" dirty="0" err="1"/>
              <a:t>tool</a:t>
            </a:r>
            <a:r>
              <a:rPr lang="de-DE" dirty="0"/>
              <a:t>, not an end in </a:t>
            </a:r>
            <a:r>
              <a:rPr lang="de-DE" dirty="0" err="1"/>
              <a:t>itself</a:t>
            </a:r>
            <a:endParaRPr lang="de-DE" dirty="0"/>
          </a:p>
          <a:p>
            <a:endParaRPr lang="de-DE" dirty="0"/>
          </a:p>
          <a:p>
            <a:r>
              <a:rPr lang="de-DE" dirty="0"/>
              <a:t>Spiritual </a:t>
            </a:r>
            <a:r>
              <a:rPr lang="de-DE" dirty="0" err="1"/>
              <a:t>dimension</a:t>
            </a:r>
            <a:r>
              <a:rPr lang="de-DE" dirty="0"/>
              <a:t> </a:t>
            </a:r>
            <a:r>
              <a:rPr lang="de-DE" dirty="0" err="1"/>
              <a:t>of</a:t>
            </a:r>
            <a:r>
              <a:rPr lang="de-DE" dirty="0"/>
              <a:t> </a:t>
            </a:r>
            <a:r>
              <a:rPr lang="de-DE" dirty="0" err="1"/>
              <a:t>sustainability</a:t>
            </a:r>
            <a:r>
              <a:rPr lang="de-DE" dirty="0"/>
              <a:t> = </a:t>
            </a:r>
            <a:r>
              <a:rPr lang="de-DE" dirty="0" err="1"/>
              <a:t>purpose</a:t>
            </a:r>
            <a:r>
              <a:rPr lang="de-DE" dirty="0"/>
              <a:t> </a:t>
            </a:r>
            <a:r>
              <a:rPr lang="de-DE" dirty="0" err="1"/>
              <a:t>to</a:t>
            </a:r>
            <a:r>
              <a:rPr lang="de-DE" dirty="0"/>
              <a:t> </a:t>
            </a:r>
            <a:r>
              <a:rPr lang="de-DE" dirty="0" err="1"/>
              <a:t>life</a:t>
            </a:r>
            <a:endParaRPr lang="de-DE" dirty="0"/>
          </a:p>
          <a:p>
            <a:endParaRPr lang="de-DE" dirty="0"/>
          </a:p>
          <a:p>
            <a:pPr marL="0" indent="0">
              <a:buNone/>
            </a:pPr>
            <a:r>
              <a:rPr lang="en-US" dirty="0">
                <a:solidFill>
                  <a:schemeClr val="tx1"/>
                </a:solidFill>
              </a:rPr>
              <a:t>The alliance between the economy and technology ends up sidelining anything unrelated to its immediate interests. (</a:t>
            </a:r>
            <a:r>
              <a:rPr lang="en-US" dirty="0" err="1">
                <a:solidFill>
                  <a:schemeClr val="tx1"/>
                </a:solidFill>
              </a:rPr>
              <a:t>Laudato</a:t>
            </a:r>
            <a:r>
              <a:rPr lang="en-US" dirty="0">
                <a:solidFill>
                  <a:schemeClr val="tx1"/>
                </a:solidFill>
              </a:rPr>
              <a:t> Si!; 54)</a:t>
            </a:r>
            <a:endParaRPr lang="de-AT" dirty="0">
              <a:solidFill>
                <a:schemeClr val="tx1"/>
              </a:solidFill>
            </a:endParaRPr>
          </a:p>
        </p:txBody>
      </p:sp>
    </p:spTree>
    <p:extLst>
      <p:ext uri="{BB962C8B-B14F-4D97-AF65-F5344CB8AC3E}">
        <p14:creationId xmlns:p14="http://schemas.microsoft.com/office/powerpoint/2010/main" val="2544518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D136C11-8637-4DA4-9F55-B94BF7B2917A}"/>
              </a:ext>
            </a:extLst>
          </p:cNvPr>
          <p:cNvSpPr>
            <a:spLocks noGrp="1"/>
          </p:cNvSpPr>
          <p:nvPr>
            <p:ph type="title"/>
          </p:nvPr>
        </p:nvSpPr>
        <p:spPr/>
        <p:txBody>
          <a:bodyPr/>
          <a:lstStyle/>
          <a:p>
            <a:r>
              <a:rPr lang="de-DE" dirty="0"/>
              <a:t>Laudato Si!</a:t>
            </a:r>
            <a:endParaRPr lang="de-AT" dirty="0"/>
          </a:p>
        </p:txBody>
      </p:sp>
      <p:sp>
        <p:nvSpPr>
          <p:cNvPr id="4" name="Inhaltsplatzhalter 3">
            <a:extLst>
              <a:ext uri="{FF2B5EF4-FFF2-40B4-BE49-F238E27FC236}">
                <a16:creationId xmlns:a16="http://schemas.microsoft.com/office/drawing/2014/main" id="{5A82AB2E-C2A5-4E55-B84E-52CD1AEC44F8}"/>
              </a:ext>
            </a:extLst>
          </p:cNvPr>
          <p:cNvSpPr>
            <a:spLocks noGrp="1"/>
          </p:cNvSpPr>
          <p:nvPr>
            <p:ph idx="1"/>
          </p:nvPr>
        </p:nvSpPr>
        <p:spPr>
          <a:xfrm>
            <a:off x="838199" y="1825625"/>
            <a:ext cx="11277601" cy="4351338"/>
          </a:xfrm>
        </p:spPr>
        <p:txBody>
          <a:bodyPr/>
          <a:lstStyle/>
          <a:p>
            <a:pPr marL="0" indent="0">
              <a:buNone/>
            </a:pPr>
            <a:r>
              <a:rPr lang="de-AT" sz="4000" dirty="0"/>
              <a:t>„ The </a:t>
            </a:r>
            <a:r>
              <a:rPr lang="de-AT" sz="4000" dirty="0" err="1"/>
              <a:t>pace</a:t>
            </a:r>
            <a:r>
              <a:rPr lang="de-AT" sz="4000" dirty="0"/>
              <a:t> </a:t>
            </a:r>
            <a:r>
              <a:rPr lang="de-AT" sz="4000" dirty="0" err="1"/>
              <a:t>of</a:t>
            </a:r>
            <a:r>
              <a:rPr lang="de-AT" sz="4000" dirty="0"/>
              <a:t> </a:t>
            </a:r>
            <a:r>
              <a:rPr lang="de-AT" sz="4000" dirty="0" err="1"/>
              <a:t>consumption</a:t>
            </a:r>
            <a:r>
              <a:rPr lang="de-AT" sz="4000" dirty="0"/>
              <a:t>, </a:t>
            </a:r>
            <a:r>
              <a:rPr lang="de-AT" sz="4000" dirty="0" err="1"/>
              <a:t>waste</a:t>
            </a:r>
            <a:r>
              <a:rPr lang="de-AT" sz="4000" dirty="0"/>
              <a:t> and environmental </a:t>
            </a:r>
            <a:r>
              <a:rPr lang="de-AT" sz="4000" dirty="0" err="1"/>
              <a:t>change</a:t>
            </a:r>
            <a:r>
              <a:rPr lang="de-AT" sz="4000" dirty="0"/>
              <a:t> </a:t>
            </a:r>
            <a:r>
              <a:rPr lang="de-AT" sz="4000" dirty="0" err="1"/>
              <a:t>has</a:t>
            </a:r>
            <a:r>
              <a:rPr lang="de-AT" sz="4000" dirty="0"/>
              <a:t> so </a:t>
            </a:r>
            <a:r>
              <a:rPr lang="de-AT" sz="4000" dirty="0" err="1"/>
              <a:t>stretched</a:t>
            </a:r>
            <a:r>
              <a:rPr lang="de-AT" sz="4000" dirty="0"/>
              <a:t> </a:t>
            </a:r>
            <a:r>
              <a:rPr lang="de-AT" sz="4000" dirty="0" err="1"/>
              <a:t>the</a:t>
            </a:r>
            <a:r>
              <a:rPr lang="de-AT" sz="4000" dirty="0"/>
              <a:t> </a:t>
            </a:r>
            <a:r>
              <a:rPr lang="de-AT" sz="4000" dirty="0" err="1"/>
              <a:t>planet’s</a:t>
            </a:r>
            <a:r>
              <a:rPr lang="de-AT" sz="4000" dirty="0"/>
              <a:t> </a:t>
            </a:r>
            <a:r>
              <a:rPr lang="de-AT" sz="4000" dirty="0" err="1"/>
              <a:t>capacity</a:t>
            </a:r>
            <a:r>
              <a:rPr lang="de-AT" sz="4000" dirty="0"/>
              <a:t> </a:t>
            </a:r>
            <a:br>
              <a:rPr lang="de-AT" sz="4000" dirty="0"/>
            </a:br>
            <a:r>
              <a:rPr lang="de-AT" sz="4000" dirty="0" err="1"/>
              <a:t>that</a:t>
            </a:r>
            <a:r>
              <a:rPr lang="de-AT" sz="4000" dirty="0"/>
              <a:t> </a:t>
            </a:r>
            <a:r>
              <a:rPr lang="de-AT" sz="4000" dirty="0" err="1"/>
              <a:t>our</a:t>
            </a:r>
            <a:r>
              <a:rPr lang="de-AT" sz="4000" dirty="0"/>
              <a:t> </a:t>
            </a:r>
            <a:r>
              <a:rPr lang="de-AT" sz="4000" dirty="0" err="1"/>
              <a:t>contemporary</a:t>
            </a:r>
            <a:r>
              <a:rPr lang="de-AT" sz="4000" dirty="0"/>
              <a:t> </a:t>
            </a:r>
            <a:r>
              <a:rPr lang="de-AT" sz="4000" dirty="0" err="1"/>
              <a:t>lifestyle</a:t>
            </a:r>
            <a:r>
              <a:rPr lang="de-AT" sz="4000" dirty="0"/>
              <a:t>, </a:t>
            </a:r>
            <a:r>
              <a:rPr lang="de-AT" sz="4000" dirty="0" err="1"/>
              <a:t>unsustainable</a:t>
            </a:r>
            <a:r>
              <a:rPr lang="de-AT" sz="4000" dirty="0"/>
              <a:t> </a:t>
            </a:r>
            <a:r>
              <a:rPr lang="de-AT" sz="4000" dirty="0" err="1"/>
              <a:t>as</a:t>
            </a:r>
            <a:r>
              <a:rPr lang="de-AT" sz="4000" dirty="0"/>
              <a:t> </a:t>
            </a:r>
            <a:r>
              <a:rPr lang="de-AT" sz="4000" dirty="0" err="1"/>
              <a:t>it</a:t>
            </a:r>
            <a:r>
              <a:rPr lang="de-AT" sz="4000" dirty="0"/>
              <a:t> </a:t>
            </a:r>
            <a:r>
              <a:rPr lang="de-AT" sz="4000" dirty="0" err="1"/>
              <a:t>is</a:t>
            </a:r>
            <a:r>
              <a:rPr lang="de-AT" sz="4000" dirty="0"/>
              <a:t>, </a:t>
            </a:r>
            <a:r>
              <a:rPr lang="de-AT" sz="4000" dirty="0" err="1"/>
              <a:t>can</a:t>
            </a:r>
            <a:r>
              <a:rPr lang="de-AT" sz="4000" dirty="0"/>
              <a:t> </a:t>
            </a:r>
            <a:r>
              <a:rPr lang="de-AT" sz="4000" dirty="0" err="1"/>
              <a:t>only</a:t>
            </a:r>
            <a:r>
              <a:rPr lang="de-AT" sz="4000" dirty="0"/>
              <a:t> </a:t>
            </a:r>
            <a:r>
              <a:rPr lang="de-AT" sz="4000" dirty="0" err="1"/>
              <a:t>precipitate</a:t>
            </a:r>
            <a:r>
              <a:rPr lang="de-AT" sz="4000" dirty="0"/>
              <a:t> </a:t>
            </a:r>
            <a:r>
              <a:rPr lang="de-AT" sz="4000" dirty="0" err="1"/>
              <a:t>catastrophes</a:t>
            </a:r>
            <a:r>
              <a:rPr lang="de-AT" sz="4000" dirty="0"/>
              <a:t>“ (161)</a:t>
            </a:r>
            <a:endParaRPr lang="de-AT" altLang="de-DE" sz="4000" b="1" dirty="0"/>
          </a:p>
          <a:p>
            <a:endParaRPr lang="de-AT" dirty="0"/>
          </a:p>
        </p:txBody>
      </p:sp>
    </p:spTree>
    <p:extLst>
      <p:ext uri="{BB962C8B-B14F-4D97-AF65-F5344CB8AC3E}">
        <p14:creationId xmlns:p14="http://schemas.microsoft.com/office/powerpoint/2010/main" val="1076127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58402" name="Picture 2">
            <a:extLst>
              <a:ext uri="{FF2B5EF4-FFF2-40B4-BE49-F238E27FC236}">
                <a16:creationId xmlns:a16="http://schemas.microsoft.com/office/drawing/2014/main" id="{34DDD13F-73EA-4AB6-8D74-4DA220F7B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669" t="14442" r="15056" b="4504"/>
          <a:stretch>
            <a:fillRect/>
          </a:stretch>
        </p:blipFill>
        <p:spPr bwMode="auto">
          <a:xfrm>
            <a:off x="1524000" y="1"/>
            <a:ext cx="7380288" cy="690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03" name="AutoShape 3">
            <a:extLst>
              <a:ext uri="{FF2B5EF4-FFF2-40B4-BE49-F238E27FC236}">
                <a16:creationId xmlns:a16="http://schemas.microsoft.com/office/drawing/2014/main" id="{2184ED62-54AD-446D-A87F-F02D77B0C4FA}"/>
              </a:ext>
            </a:extLst>
          </p:cNvPr>
          <p:cNvSpPr>
            <a:spLocks noChangeArrowheads="1"/>
          </p:cNvSpPr>
          <p:nvPr/>
        </p:nvSpPr>
        <p:spPr bwMode="auto">
          <a:xfrm>
            <a:off x="1343026" y="-242888"/>
            <a:ext cx="7561263" cy="7632701"/>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472" y="10800"/>
                </a:moveTo>
                <a:cubicBezTo>
                  <a:pt x="2472" y="15399"/>
                  <a:pt x="6201" y="19128"/>
                  <a:pt x="10800" y="19128"/>
                </a:cubicBezTo>
                <a:cubicBezTo>
                  <a:pt x="15399" y="19128"/>
                  <a:pt x="19128" y="15399"/>
                  <a:pt x="19128" y="10800"/>
                </a:cubicBezTo>
                <a:cubicBezTo>
                  <a:pt x="19128" y="6201"/>
                  <a:pt x="15399" y="2472"/>
                  <a:pt x="10800" y="2472"/>
                </a:cubicBezTo>
                <a:cubicBezTo>
                  <a:pt x="6201" y="2472"/>
                  <a:pt x="2472" y="6201"/>
                  <a:pt x="2472" y="10800"/>
                </a:cubicBezTo>
                <a:close/>
              </a:path>
            </a:pathLst>
          </a:cu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pic>
        <p:nvPicPr>
          <p:cNvPr id="358404" name="Picture 4">
            <a:extLst>
              <a:ext uri="{FF2B5EF4-FFF2-40B4-BE49-F238E27FC236}">
                <a16:creationId xmlns:a16="http://schemas.microsoft.com/office/drawing/2014/main" id="{7FD82F5B-2B56-4436-9BD0-31FBB70B54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7242" t="88155" r="38435" b="5780"/>
          <a:stretch>
            <a:fillRect/>
          </a:stretch>
        </p:blipFill>
        <p:spPr bwMode="auto">
          <a:xfrm>
            <a:off x="7967663" y="1628775"/>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58405" name="Picture 4">
            <a:extLst>
              <a:ext uri="{FF2B5EF4-FFF2-40B4-BE49-F238E27FC236}">
                <a16:creationId xmlns:a16="http://schemas.microsoft.com/office/drawing/2014/main" id="{71A703CF-3D38-4B19-9984-4EDB142470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597" t="88057" r="90356" b="6273"/>
          <a:stretch>
            <a:fillRect/>
          </a:stretch>
        </p:blipFill>
        <p:spPr bwMode="auto">
          <a:xfrm>
            <a:off x="7967663" y="260350"/>
            <a:ext cx="431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58406" name="Rectangle 6">
            <a:extLst>
              <a:ext uri="{FF2B5EF4-FFF2-40B4-BE49-F238E27FC236}">
                <a16:creationId xmlns:a16="http://schemas.microsoft.com/office/drawing/2014/main" id="{0A115345-A540-4131-A409-658456EC4275}"/>
              </a:ext>
            </a:extLst>
          </p:cNvPr>
          <p:cNvSpPr>
            <a:spLocks noChangeArrowheads="1"/>
          </p:cNvSpPr>
          <p:nvPr/>
        </p:nvSpPr>
        <p:spPr bwMode="auto">
          <a:xfrm>
            <a:off x="1524001" y="6669088"/>
            <a:ext cx="2555875" cy="36036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0"/>
              </a:spcBef>
              <a:buFontTx/>
              <a:buNone/>
            </a:pPr>
            <a:endParaRPr lang="de-DE" altLang="de-DE" sz="1800">
              <a:solidFill>
                <a:schemeClr val="tx1"/>
              </a:solidFill>
            </a:endParaRPr>
          </a:p>
        </p:txBody>
      </p:sp>
      <p:sp>
        <p:nvSpPr>
          <p:cNvPr id="358407" name="Rectangle 7">
            <a:extLst>
              <a:ext uri="{FF2B5EF4-FFF2-40B4-BE49-F238E27FC236}">
                <a16:creationId xmlns:a16="http://schemas.microsoft.com/office/drawing/2014/main" id="{98BEEDD2-BC45-420F-9678-63D8811DE2CA}"/>
              </a:ext>
            </a:extLst>
          </p:cNvPr>
          <p:cNvSpPr>
            <a:spLocks noChangeArrowheads="1"/>
          </p:cNvSpPr>
          <p:nvPr/>
        </p:nvSpPr>
        <p:spPr bwMode="auto">
          <a:xfrm>
            <a:off x="1524000" y="-182563"/>
            <a:ext cx="2484438" cy="365126"/>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0"/>
              </a:spcBef>
              <a:buFontTx/>
              <a:buNone/>
            </a:pPr>
            <a:endParaRPr lang="de-DE" altLang="de-DE" sz="1800">
              <a:solidFill>
                <a:schemeClr val="tx1"/>
              </a:solidFill>
            </a:endParaRPr>
          </a:p>
        </p:txBody>
      </p:sp>
      <p:sp>
        <p:nvSpPr>
          <p:cNvPr id="358408" name="Text Box 8">
            <a:extLst>
              <a:ext uri="{FF2B5EF4-FFF2-40B4-BE49-F238E27FC236}">
                <a16:creationId xmlns:a16="http://schemas.microsoft.com/office/drawing/2014/main" id="{014DEDFE-38EF-49A2-921A-9A071CC1514F}"/>
              </a:ext>
            </a:extLst>
          </p:cNvPr>
          <p:cNvSpPr txBox="1">
            <a:spLocks noChangeArrowheads="1"/>
          </p:cNvSpPr>
          <p:nvPr/>
        </p:nvSpPr>
        <p:spPr bwMode="auto">
          <a:xfrm>
            <a:off x="4511675" y="260351"/>
            <a:ext cx="1657350" cy="83099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lgn="ctr">
              <a:spcBef>
                <a:spcPct val="50000"/>
              </a:spcBef>
              <a:buFontTx/>
              <a:buNone/>
            </a:pPr>
            <a:r>
              <a:rPr lang="de-AT" altLang="de-DE" sz="2400">
                <a:solidFill>
                  <a:schemeClr val="bg1"/>
                </a:solidFill>
              </a:rPr>
              <a:t>Climate change</a:t>
            </a:r>
          </a:p>
        </p:txBody>
      </p:sp>
      <p:sp>
        <p:nvSpPr>
          <p:cNvPr id="358409" name="Text Box 9">
            <a:extLst>
              <a:ext uri="{FF2B5EF4-FFF2-40B4-BE49-F238E27FC236}">
                <a16:creationId xmlns:a16="http://schemas.microsoft.com/office/drawing/2014/main" id="{2B038631-F8B0-4924-A9FA-908318BB0D69}"/>
              </a:ext>
            </a:extLst>
          </p:cNvPr>
          <p:cNvSpPr txBox="1">
            <a:spLocks noChangeArrowheads="1"/>
          </p:cNvSpPr>
          <p:nvPr/>
        </p:nvSpPr>
        <p:spPr bwMode="auto">
          <a:xfrm>
            <a:off x="1524001" y="333376"/>
            <a:ext cx="1979613" cy="83099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lgn="ctr">
              <a:spcBef>
                <a:spcPct val="50000"/>
              </a:spcBef>
              <a:buFontTx/>
              <a:buNone/>
            </a:pPr>
            <a:r>
              <a:rPr lang="de-AT" altLang="de-DE" sz="2400">
                <a:solidFill>
                  <a:schemeClr val="bg1"/>
                </a:solidFill>
              </a:rPr>
              <a:t>Biosphere integrity</a:t>
            </a:r>
          </a:p>
        </p:txBody>
      </p:sp>
      <p:sp>
        <p:nvSpPr>
          <p:cNvPr id="358410" name="Text Box 10">
            <a:extLst>
              <a:ext uri="{FF2B5EF4-FFF2-40B4-BE49-F238E27FC236}">
                <a16:creationId xmlns:a16="http://schemas.microsoft.com/office/drawing/2014/main" id="{DE6B4059-7576-4420-9A26-F65EF330AE8D}"/>
              </a:ext>
            </a:extLst>
          </p:cNvPr>
          <p:cNvSpPr txBox="1">
            <a:spLocks noChangeArrowheads="1"/>
          </p:cNvSpPr>
          <p:nvPr/>
        </p:nvSpPr>
        <p:spPr bwMode="auto">
          <a:xfrm>
            <a:off x="1343026" y="2349501"/>
            <a:ext cx="1946275"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lgn="ctr">
              <a:spcBef>
                <a:spcPct val="50000"/>
              </a:spcBef>
              <a:buFontTx/>
              <a:buNone/>
            </a:pPr>
            <a:r>
              <a:rPr lang="de-AT" altLang="de-DE" sz="2400">
                <a:solidFill>
                  <a:schemeClr val="bg1"/>
                </a:solidFill>
              </a:rPr>
              <a:t>Land-</a:t>
            </a:r>
            <a:br>
              <a:rPr lang="de-AT" altLang="de-DE" sz="2400">
                <a:solidFill>
                  <a:schemeClr val="bg1"/>
                </a:solidFill>
              </a:rPr>
            </a:br>
            <a:r>
              <a:rPr lang="de-AT" altLang="de-DE" sz="2400">
                <a:solidFill>
                  <a:schemeClr val="bg1"/>
                </a:solidFill>
              </a:rPr>
              <a:t>system</a:t>
            </a:r>
            <a:br>
              <a:rPr lang="de-AT" altLang="de-DE" sz="2400">
                <a:solidFill>
                  <a:schemeClr val="bg1"/>
                </a:solidFill>
              </a:rPr>
            </a:br>
            <a:r>
              <a:rPr lang="de-AT" altLang="de-DE" sz="2400">
                <a:solidFill>
                  <a:schemeClr val="bg1"/>
                </a:solidFill>
              </a:rPr>
              <a:t>change</a:t>
            </a:r>
          </a:p>
        </p:txBody>
      </p:sp>
      <p:sp>
        <p:nvSpPr>
          <p:cNvPr id="358411" name="Text Box 11">
            <a:extLst>
              <a:ext uri="{FF2B5EF4-FFF2-40B4-BE49-F238E27FC236}">
                <a16:creationId xmlns:a16="http://schemas.microsoft.com/office/drawing/2014/main" id="{24F1B47C-3C08-4769-970D-3F9A0B3611D9}"/>
              </a:ext>
            </a:extLst>
          </p:cNvPr>
          <p:cNvSpPr txBox="1">
            <a:spLocks noChangeArrowheads="1"/>
          </p:cNvSpPr>
          <p:nvPr/>
        </p:nvSpPr>
        <p:spPr bwMode="auto">
          <a:xfrm>
            <a:off x="1524000" y="4437064"/>
            <a:ext cx="1835150" cy="83099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lgn="ctr">
              <a:spcBef>
                <a:spcPct val="50000"/>
              </a:spcBef>
              <a:buFontTx/>
              <a:buNone/>
            </a:pPr>
            <a:r>
              <a:rPr lang="de-AT" altLang="de-DE" sz="2400">
                <a:solidFill>
                  <a:schemeClr val="bg1"/>
                </a:solidFill>
              </a:rPr>
              <a:t>Freshwater use</a:t>
            </a:r>
          </a:p>
        </p:txBody>
      </p:sp>
      <p:sp>
        <p:nvSpPr>
          <p:cNvPr id="358412" name="Text Box 12">
            <a:extLst>
              <a:ext uri="{FF2B5EF4-FFF2-40B4-BE49-F238E27FC236}">
                <a16:creationId xmlns:a16="http://schemas.microsoft.com/office/drawing/2014/main" id="{4AB1662C-8749-4B8B-99CE-3311D6F101A6}"/>
              </a:ext>
            </a:extLst>
          </p:cNvPr>
          <p:cNvSpPr txBox="1">
            <a:spLocks noChangeArrowheads="1"/>
          </p:cNvSpPr>
          <p:nvPr/>
        </p:nvSpPr>
        <p:spPr bwMode="auto">
          <a:xfrm>
            <a:off x="6167438" y="1052514"/>
            <a:ext cx="1657350" cy="83099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lgn="ctr">
              <a:spcBef>
                <a:spcPct val="50000"/>
              </a:spcBef>
              <a:buFontTx/>
              <a:buNone/>
            </a:pPr>
            <a:r>
              <a:rPr lang="de-AT" altLang="de-DE" sz="2400">
                <a:solidFill>
                  <a:schemeClr val="bg1"/>
                </a:solidFill>
              </a:rPr>
              <a:t>Novel entities</a:t>
            </a:r>
          </a:p>
        </p:txBody>
      </p:sp>
      <p:sp>
        <p:nvSpPr>
          <p:cNvPr id="358413" name="Text Box 13">
            <a:extLst>
              <a:ext uri="{FF2B5EF4-FFF2-40B4-BE49-F238E27FC236}">
                <a16:creationId xmlns:a16="http://schemas.microsoft.com/office/drawing/2014/main" id="{F9C1A329-E0A1-4424-A60F-B7BCABBDA2E8}"/>
              </a:ext>
            </a:extLst>
          </p:cNvPr>
          <p:cNvSpPr txBox="1">
            <a:spLocks noChangeArrowheads="1"/>
          </p:cNvSpPr>
          <p:nvPr/>
        </p:nvSpPr>
        <p:spPr bwMode="auto">
          <a:xfrm>
            <a:off x="7319964" y="2924176"/>
            <a:ext cx="2268537" cy="12003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lgn="ctr">
              <a:spcBef>
                <a:spcPct val="50000"/>
              </a:spcBef>
              <a:buFontTx/>
              <a:buNone/>
            </a:pPr>
            <a:r>
              <a:rPr lang="de-AT" altLang="de-DE" sz="2400">
                <a:solidFill>
                  <a:schemeClr val="bg1"/>
                </a:solidFill>
              </a:rPr>
              <a:t>Stratospheric ozone depletion</a:t>
            </a:r>
          </a:p>
        </p:txBody>
      </p:sp>
      <p:sp>
        <p:nvSpPr>
          <p:cNvPr id="358414" name="Text Box 14">
            <a:extLst>
              <a:ext uri="{FF2B5EF4-FFF2-40B4-BE49-F238E27FC236}">
                <a16:creationId xmlns:a16="http://schemas.microsoft.com/office/drawing/2014/main" id="{072C4839-A05C-4BFC-91D7-8EE6BDC16541}"/>
              </a:ext>
            </a:extLst>
          </p:cNvPr>
          <p:cNvSpPr txBox="1">
            <a:spLocks noChangeArrowheads="1"/>
          </p:cNvSpPr>
          <p:nvPr/>
        </p:nvSpPr>
        <p:spPr bwMode="auto">
          <a:xfrm>
            <a:off x="7535864" y="4652964"/>
            <a:ext cx="2376487" cy="83099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lgn="ctr">
              <a:spcBef>
                <a:spcPct val="50000"/>
              </a:spcBef>
              <a:buFontTx/>
              <a:buNone/>
            </a:pPr>
            <a:r>
              <a:rPr lang="de-AT" altLang="de-DE" sz="2400">
                <a:solidFill>
                  <a:schemeClr val="bg1"/>
                </a:solidFill>
              </a:rPr>
              <a:t>Atmospheric ozone loading</a:t>
            </a:r>
          </a:p>
        </p:txBody>
      </p:sp>
      <p:sp>
        <p:nvSpPr>
          <p:cNvPr id="358415" name="Text Box 15">
            <a:extLst>
              <a:ext uri="{FF2B5EF4-FFF2-40B4-BE49-F238E27FC236}">
                <a16:creationId xmlns:a16="http://schemas.microsoft.com/office/drawing/2014/main" id="{4251061E-1F7C-4A23-BF3E-9B2EA75EDF71}"/>
              </a:ext>
            </a:extLst>
          </p:cNvPr>
          <p:cNvSpPr txBox="1">
            <a:spLocks noChangeArrowheads="1"/>
          </p:cNvSpPr>
          <p:nvPr/>
        </p:nvSpPr>
        <p:spPr bwMode="auto">
          <a:xfrm>
            <a:off x="5303838" y="5805489"/>
            <a:ext cx="2017712" cy="83099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lgn="ctr">
              <a:spcBef>
                <a:spcPct val="50000"/>
              </a:spcBef>
              <a:buFontTx/>
              <a:buNone/>
            </a:pPr>
            <a:r>
              <a:rPr lang="de-AT" altLang="de-DE" sz="2400">
                <a:solidFill>
                  <a:schemeClr val="bg1"/>
                </a:solidFill>
              </a:rPr>
              <a:t>Ocean acidification</a:t>
            </a:r>
          </a:p>
        </p:txBody>
      </p:sp>
      <p:sp>
        <p:nvSpPr>
          <p:cNvPr id="358416" name="Text Box 16">
            <a:extLst>
              <a:ext uri="{FF2B5EF4-FFF2-40B4-BE49-F238E27FC236}">
                <a16:creationId xmlns:a16="http://schemas.microsoft.com/office/drawing/2014/main" id="{C4BAD089-7E50-4CCB-8E2E-C25FC52E01B8}"/>
              </a:ext>
            </a:extLst>
          </p:cNvPr>
          <p:cNvSpPr txBox="1">
            <a:spLocks noChangeArrowheads="1"/>
          </p:cNvSpPr>
          <p:nvPr/>
        </p:nvSpPr>
        <p:spPr bwMode="auto">
          <a:xfrm>
            <a:off x="1992313" y="6035676"/>
            <a:ext cx="2665412" cy="83099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lgn="ctr">
              <a:spcBef>
                <a:spcPct val="50000"/>
              </a:spcBef>
              <a:buFontTx/>
              <a:buNone/>
            </a:pPr>
            <a:r>
              <a:rPr lang="de-AT" altLang="de-DE" sz="2400">
                <a:solidFill>
                  <a:schemeClr val="bg1"/>
                </a:solidFill>
              </a:rPr>
              <a:t>Biogeochemical flows</a:t>
            </a:r>
          </a:p>
        </p:txBody>
      </p:sp>
      <p:sp>
        <p:nvSpPr>
          <p:cNvPr id="358417" name="Rectangle 17">
            <a:extLst>
              <a:ext uri="{FF2B5EF4-FFF2-40B4-BE49-F238E27FC236}">
                <a16:creationId xmlns:a16="http://schemas.microsoft.com/office/drawing/2014/main" id="{9A572780-A4D3-418E-A4A0-3E1A1C3CD242}"/>
              </a:ext>
            </a:extLst>
          </p:cNvPr>
          <p:cNvSpPr>
            <a:spLocks noChangeArrowheads="1"/>
          </p:cNvSpPr>
          <p:nvPr/>
        </p:nvSpPr>
        <p:spPr bwMode="auto">
          <a:xfrm>
            <a:off x="3575051" y="1125538"/>
            <a:ext cx="720725" cy="431800"/>
          </a:xfrm>
          <a:prstGeom prst="rect">
            <a:avLst/>
          </a:prstGeom>
          <a:solidFill>
            <a:srgbClr val="CC0000"/>
          </a:solidFill>
          <a:ln w="9525">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0"/>
              </a:spcBef>
              <a:buFontTx/>
              <a:buNone/>
            </a:pPr>
            <a:endParaRPr lang="de-DE" altLang="de-DE" sz="1800">
              <a:solidFill>
                <a:schemeClr val="tx1"/>
              </a:solidFill>
            </a:endParaRPr>
          </a:p>
        </p:txBody>
      </p:sp>
      <p:sp>
        <p:nvSpPr>
          <p:cNvPr id="358418" name="Text Box 18">
            <a:extLst>
              <a:ext uri="{FF2B5EF4-FFF2-40B4-BE49-F238E27FC236}">
                <a16:creationId xmlns:a16="http://schemas.microsoft.com/office/drawing/2014/main" id="{05475891-8A39-4FE0-9E03-437B9F6F8059}"/>
              </a:ext>
            </a:extLst>
          </p:cNvPr>
          <p:cNvSpPr txBox="1">
            <a:spLocks noChangeArrowheads="1"/>
          </p:cNvSpPr>
          <p:nvPr/>
        </p:nvSpPr>
        <p:spPr bwMode="auto">
          <a:xfrm>
            <a:off x="3143251" y="908050"/>
            <a:ext cx="20161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lgn="ctr">
              <a:spcBef>
                <a:spcPct val="50000"/>
              </a:spcBef>
              <a:buFontTx/>
              <a:buNone/>
            </a:pPr>
            <a:r>
              <a:rPr lang="de-AT" altLang="de-DE" sz="1800">
                <a:solidFill>
                  <a:schemeClr val="bg1"/>
                </a:solidFill>
              </a:rPr>
              <a:t>Genetic</a:t>
            </a:r>
            <a:br>
              <a:rPr lang="de-AT" altLang="de-DE" sz="1800">
                <a:solidFill>
                  <a:schemeClr val="bg1"/>
                </a:solidFill>
              </a:rPr>
            </a:br>
            <a:r>
              <a:rPr lang="de-AT" altLang="de-DE" sz="1800">
                <a:solidFill>
                  <a:schemeClr val="bg1"/>
                </a:solidFill>
              </a:rPr>
              <a:t>diversity</a:t>
            </a:r>
          </a:p>
        </p:txBody>
      </p:sp>
      <p:sp>
        <p:nvSpPr>
          <p:cNvPr id="358419" name="Text Box 19">
            <a:extLst>
              <a:ext uri="{FF2B5EF4-FFF2-40B4-BE49-F238E27FC236}">
                <a16:creationId xmlns:a16="http://schemas.microsoft.com/office/drawing/2014/main" id="{912BF9D3-0AA2-427D-95E6-D75FDF0E7A30}"/>
              </a:ext>
            </a:extLst>
          </p:cNvPr>
          <p:cNvSpPr txBox="1">
            <a:spLocks noChangeArrowheads="1"/>
          </p:cNvSpPr>
          <p:nvPr/>
        </p:nvSpPr>
        <p:spPr bwMode="auto">
          <a:xfrm rot="16777983">
            <a:off x="4098926" y="5502276"/>
            <a:ext cx="1255713" cy="366713"/>
          </a:xfrm>
          <a:prstGeom prst="rect">
            <a:avLst/>
          </a:prstGeom>
          <a:solidFill>
            <a:srgbClr val="CC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lgn="ctr">
              <a:spcBef>
                <a:spcPct val="50000"/>
              </a:spcBef>
              <a:buFontTx/>
              <a:buNone/>
            </a:pPr>
            <a:r>
              <a:rPr lang="de-AT" altLang="de-DE" sz="1800">
                <a:solidFill>
                  <a:schemeClr val="bg1"/>
                </a:solidFill>
              </a:rPr>
              <a:t>Nitrogen</a:t>
            </a:r>
          </a:p>
        </p:txBody>
      </p:sp>
      <p:sp>
        <p:nvSpPr>
          <p:cNvPr id="358420" name="Text Box 20">
            <a:extLst>
              <a:ext uri="{FF2B5EF4-FFF2-40B4-BE49-F238E27FC236}">
                <a16:creationId xmlns:a16="http://schemas.microsoft.com/office/drawing/2014/main" id="{68E9602E-01B8-4689-B49A-6A06E4744EC0}"/>
              </a:ext>
            </a:extLst>
          </p:cNvPr>
          <p:cNvSpPr txBox="1">
            <a:spLocks noChangeArrowheads="1"/>
          </p:cNvSpPr>
          <p:nvPr/>
        </p:nvSpPr>
        <p:spPr bwMode="auto">
          <a:xfrm rot="18524191">
            <a:off x="3466307" y="4763294"/>
            <a:ext cx="1593850" cy="366713"/>
          </a:xfrm>
          <a:prstGeom prst="rect">
            <a:avLst/>
          </a:prstGeom>
          <a:noFill/>
          <a:ln>
            <a:noFill/>
          </a:ln>
          <a:effectLst/>
          <a:extLst>
            <a:ext uri="{909E8E84-426E-40DD-AFC4-6F175D3DCCD1}">
              <a14:hiddenFill xmlns:a14="http://schemas.microsoft.com/office/drawing/2010/main">
                <a:solidFill>
                  <a:srgbClr val="CC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lgn="ctr">
              <a:spcBef>
                <a:spcPct val="50000"/>
              </a:spcBef>
              <a:buFontTx/>
              <a:buNone/>
            </a:pPr>
            <a:r>
              <a:rPr lang="de-AT" altLang="de-DE" sz="1800" b="1">
                <a:solidFill>
                  <a:schemeClr val="tx1"/>
                </a:solidFill>
              </a:rPr>
              <a:t>Phosphorus</a:t>
            </a:r>
          </a:p>
        </p:txBody>
      </p:sp>
      <p:sp>
        <p:nvSpPr>
          <p:cNvPr id="358421" name="AutoShape 21">
            <a:extLst>
              <a:ext uri="{FF2B5EF4-FFF2-40B4-BE49-F238E27FC236}">
                <a16:creationId xmlns:a16="http://schemas.microsoft.com/office/drawing/2014/main" id="{0A8B9268-949A-4833-A75A-E0B2A69CA628}"/>
              </a:ext>
            </a:extLst>
          </p:cNvPr>
          <p:cNvSpPr>
            <a:spLocks noChangeArrowheads="1"/>
          </p:cNvSpPr>
          <p:nvPr/>
        </p:nvSpPr>
        <p:spPr bwMode="auto">
          <a:xfrm>
            <a:off x="2927351" y="1484313"/>
            <a:ext cx="576263" cy="576262"/>
          </a:xfrm>
          <a:custGeom>
            <a:avLst/>
            <a:gdLst>
              <a:gd name="T0" fmla="*/ 2147483646 w 21600"/>
              <a:gd name="T1" fmla="*/ 0 h 21600"/>
              <a:gd name="T2" fmla="*/ 2147483646 w 21600"/>
              <a:gd name="T3" fmla="*/ 2147483646 h 21600"/>
              <a:gd name="T4" fmla="*/ 2147483646 w 21600"/>
              <a:gd name="T5" fmla="*/ 0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18745 h 21600"/>
            </a:gdLst>
            <a:ahLst/>
            <a:cxnLst>
              <a:cxn ang="T8">
                <a:pos x="T0" y="T1"/>
              </a:cxn>
              <a:cxn ang="T9">
                <a:pos x="T2" y="T3"/>
              </a:cxn>
              <a:cxn ang="T10">
                <a:pos x="T4" y="T5"/>
              </a:cxn>
              <a:cxn ang="T11">
                <a:pos x="T6" y="T7"/>
              </a:cxn>
            </a:cxnLst>
            <a:rect l="T12" t="T13" r="T14" b="T15"/>
            <a:pathLst>
              <a:path w="21600" h="21600">
                <a:moveTo>
                  <a:pt x="5167" y="20014"/>
                </a:moveTo>
                <a:cubicBezTo>
                  <a:pt x="1957" y="18052"/>
                  <a:pt x="0" y="14561"/>
                  <a:pt x="0" y="10800"/>
                </a:cubicBezTo>
                <a:cubicBezTo>
                  <a:pt x="0" y="4835"/>
                  <a:pt x="4835" y="0"/>
                  <a:pt x="10800" y="0"/>
                </a:cubicBezTo>
                <a:cubicBezTo>
                  <a:pt x="16764" y="0"/>
                  <a:pt x="21600" y="4835"/>
                  <a:pt x="21600" y="10800"/>
                </a:cubicBezTo>
                <a:cubicBezTo>
                  <a:pt x="21600" y="14561"/>
                  <a:pt x="19642" y="18052"/>
                  <a:pt x="16432" y="20014"/>
                </a:cubicBezTo>
                <a:cubicBezTo>
                  <a:pt x="19642" y="18052"/>
                  <a:pt x="21600" y="14561"/>
                  <a:pt x="21600" y="10800"/>
                </a:cubicBezTo>
                <a:cubicBezTo>
                  <a:pt x="21600" y="4835"/>
                  <a:pt x="16764" y="0"/>
                  <a:pt x="10800" y="0"/>
                </a:cubicBezTo>
                <a:cubicBezTo>
                  <a:pt x="4835" y="0"/>
                  <a:pt x="0" y="4835"/>
                  <a:pt x="0" y="10800"/>
                </a:cubicBezTo>
                <a:cubicBezTo>
                  <a:pt x="-1" y="14561"/>
                  <a:pt x="1957" y="18052"/>
                  <a:pt x="5167" y="20014"/>
                </a:cubicBez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358422" name="AutoShape 22">
            <a:extLst>
              <a:ext uri="{FF2B5EF4-FFF2-40B4-BE49-F238E27FC236}">
                <a16:creationId xmlns:a16="http://schemas.microsoft.com/office/drawing/2014/main" id="{43568D9C-44EF-4BC7-BCE3-BC54CA0E603A}"/>
              </a:ext>
            </a:extLst>
          </p:cNvPr>
          <p:cNvSpPr>
            <a:spLocks noChangeArrowheads="1"/>
          </p:cNvSpPr>
          <p:nvPr/>
        </p:nvSpPr>
        <p:spPr bwMode="auto">
          <a:xfrm rot="18385475">
            <a:off x="2893220" y="1624807"/>
            <a:ext cx="719137" cy="4762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2824 w 21600"/>
              <a:gd name="T13" fmla="*/ 2824 h 21600"/>
              <a:gd name="T14" fmla="*/ 18776 w 21600"/>
              <a:gd name="T15" fmla="*/ 18776 h 21600"/>
            </a:gdLst>
            <a:ahLst/>
            <a:cxnLst>
              <a:cxn ang="T8">
                <a:pos x="T0" y="T1"/>
              </a:cxn>
              <a:cxn ang="T9">
                <a:pos x="T2" y="T3"/>
              </a:cxn>
              <a:cxn ang="T10">
                <a:pos x="T4" y="T5"/>
              </a:cxn>
              <a:cxn ang="T11">
                <a:pos x="T6" y="T7"/>
              </a:cxn>
            </a:cxnLst>
            <a:rect l="T12" t="T13" r="T14" b="T15"/>
            <a:pathLst>
              <a:path w="21600" h="21600">
                <a:moveTo>
                  <a:pt x="0" y="0"/>
                </a:moveTo>
                <a:lnTo>
                  <a:pt x="2048" y="21600"/>
                </a:lnTo>
                <a:lnTo>
                  <a:pt x="19552" y="21600"/>
                </a:lnTo>
                <a:lnTo>
                  <a:pt x="21600" y="0"/>
                </a:lnTo>
                <a:lnTo>
                  <a:pt x="0" y="0"/>
                </a:lnTo>
                <a:close/>
              </a:path>
            </a:pathLst>
          </a:cu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AT"/>
          </a:p>
        </p:txBody>
      </p:sp>
      <p:sp>
        <p:nvSpPr>
          <p:cNvPr id="358423" name="Text Box 23">
            <a:extLst>
              <a:ext uri="{FF2B5EF4-FFF2-40B4-BE49-F238E27FC236}">
                <a16:creationId xmlns:a16="http://schemas.microsoft.com/office/drawing/2014/main" id="{4296A0B0-D9ED-4DAC-94FE-6FD537BC1273}"/>
              </a:ext>
            </a:extLst>
          </p:cNvPr>
          <p:cNvSpPr txBox="1">
            <a:spLocks noChangeArrowheads="1"/>
          </p:cNvSpPr>
          <p:nvPr/>
        </p:nvSpPr>
        <p:spPr bwMode="auto">
          <a:xfrm>
            <a:off x="2351089" y="1557338"/>
            <a:ext cx="20161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lgn="ctr">
              <a:spcBef>
                <a:spcPct val="50000"/>
              </a:spcBef>
              <a:buFontTx/>
              <a:buNone/>
            </a:pPr>
            <a:r>
              <a:rPr lang="de-AT" altLang="de-DE" sz="1800">
                <a:solidFill>
                  <a:schemeClr val="bg1"/>
                </a:solidFill>
              </a:rPr>
              <a:t>Fuctional Diversity</a:t>
            </a:r>
          </a:p>
        </p:txBody>
      </p:sp>
      <p:pic>
        <p:nvPicPr>
          <p:cNvPr id="358424" name="Picture 4">
            <a:extLst>
              <a:ext uri="{FF2B5EF4-FFF2-40B4-BE49-F238E27FC236}">
                <a16:creationId xmlns:a16="http://schemas.microsoft.com/office/drawing/2014/main" id="{E7442FE9-1CAB-4FEE-AE70-86F179C5DC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597" t="93727" r="90356" b="581"/>
          <a:stretch>
            <a:fillRect/>
          </a:stretch>
        </p:blipFill>
        <p:spPr bwMode="auto">
          <a:xfrm>
            <a:off x="7967663" y="981075"/>
            <a:ext cx="4318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58425" name="Picture 4">
            <a:extLst>
              <a:ext uri="{FF2B5EF4-FFF2-40B4-BE49-F238E27FC236}">
                <a16:creationId xmlns:a16="http://schemas.microsoft.com/office/drawing/2014/main" id="{B3301302-69D0-4068-99D3-78B90F08A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7242" t="93216" r="38435" b="696"/>
          <a:stretch>
            <a:fillRect/>
          </a:stretch>
        </p:blipFill>
        <p:spPr bwMode="auto">
          <a:xfrm>
            <a:off x="7967663" y="2349500"/>
            <a:ext cx="43180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58426" name="Text Box 26">
            <a:extLst>
              <a:ext uri="{FF2B5EF4-FFF2-40B4-BE49-F238E27FC236}">
                <a16:creationId xmlns:a16="http://schemas.microsoft.com/office/drawing/2014/main" id="{D11C8BA9-19B5-4359-8D72-7251A807E9A0}"/>
              </a:ext>
            </a:extLst>
          </p:cNvPr>
          <p:cNvSpPr txBox="1">
            <a:spLocks noChangeArrowheads="1"/>
          </p:cNvSpPr>
          <p:nvPr/>
        </p:nvSpPr>
        <p:spPr bwMode="auto">
          <a:xfrm>
            <a:off x="8543926" y="1484313"/>
            <a:ext cx="21240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50000"/>
              </a:spcBef>
              <a:buFontTx/>
              <a:buNone/>
            </a:pPr>
            <a:r>
              <a:rPr lang="de-AT" altLang="de-DE" sz="1800">
                <a:solidFill>
                  <a:srgbClr val="33CC33"/>
                </a:solidFill>
              </a:rPr>
              <a:t>Below boundary (safe)</a:t>
            </a:r>
          </a:p>
        </p:txBody>
      </p:sp>
      <p:sp>
        <p:nvSpPr>
          <p:cNvPr id="358427" name="Text Box 27">
            <a:extLst>
              <a:ext uri="{FF2B5EF4-FFF2-40B4-BE49-F238E27FC236}">
                <a16:creationId xmlns:a16="http://schemas.microsoft.com/office/drawing/2014/main" id="{21CF8169-C6AA-46F4-A110-35E9FBC175FA}"/>
              </a:ext>
            </a:extLst>
          </p:cNvPr>
          <p:cNvSpPr txBox="1">
            <a:spLocks noChangeArrowheads="1"/>
          </p:cNvSpPr>
          <p:nvPr/>
        </p:nvSpPr>
        <p:spPr bwMode="auto">
          <a:xfrm>
            <a:off x="8543926" y="2276475"/>
            <a:ext cx="21240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50000"/>
              </a:spcBef>
              <a:buFontTx/>
              <a:buNone/>
            </a:pPr>
            <a:r>
              <a:rPr lang="de-AT" altLang="de-DE" sz="1800">
                <a:solidFill>
                  <a:schemeClr val="bg2"/>
                </a:solidFill>
              </a:rPr>
              <a:t>Boudary ot yet quantified</a:t>
            </a:r>
          </a:p>
        </p:txBody>
      </p:sp>
      <p:sp>
        <p:nvSpPr>
          <p:cNvPr id="358428" name="Text Box 28">
            <a:extLst>
              <a:ext uri="{FF2B5EF4-FFF2-40B4-BE49-F238E27FC236}">
                <a16:creationId xmlns:a16="http://schemas.microsoft.com/office/drawing/2014/main" id="{25496808-83B7-4923-AE7D-1C9E6893BDAA}"/>
              </a:ext>
            </a:extLst>
          </p:cNvPr>
          <p:cNvSpPr txBox="1">
            <a:spLocks noChangeArrowheads="1"/>
          </p:cNvSpPr>
          <p:nvPr/>
        </p:nvSpPr>
        <p:spPr bwMode="auto">
          <a:xfrm>
            <a:off x="8543926" y="836613"/>
            <a:ext cx="2447925" cy="64135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50000"/>
              </a:spcBef>
              <a:buFontTx/>
              <a:buNone/>
            </a:pPr>
            <a:r>
              <a:rPr lang="de-AT" altLang="de-DE" sz="1800">
                <a:solidFill>
                  <a:srgbClr val="FFCC00"/>
                </a:solidFill>
              </a:rPr>
              <a:t>In zone of uncertainty (increasing risk)</a:t>
            </a:r>
          </a:p>
        </p:txBody>
      </p:sp>
      <p:sp>
        <p:nvSpPr>
          <p:cNvPr id="358429" name="Text Box 29">
            <a:extLst>
              <a:ext uri="{FF2B5EF4-FFF2-40B4-BE49-F238E27FC236}">
                <a16:creationId xmlns:a16="http://schemas.microsoft.com/office/drawing/2014/main" id="{58DDB54F-9454-4637-98CC-9ADFC888C97A}"/>
              </a:ext>
            </a:extLst>
          </p:cNvPr>
          <p:cNvSpPr txBox="1">
            <a:spLocks noChangeArrowheads="1"/>
          </p:cNvSpPr>
          <p:nvPr/>
        </p:nvSpPr>
        <p:spPr bwMode="auto">
          <a:xfrm>
            <a:off x="8616951" y="188913"/>
            <a:ext cx="2447925" cy="64135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50000"/>
              </a:spcBef>
              <a:buFontTx/>
              <a:buNone/>
            </a:pPr>
            <a:r>
              <a:rPr lang="de-AT" altLang="de-DE" sz="1800">
                <a:solidFill>
                  <a:srgbClr val="FF0000"/>
                </a:solidFill>
              </a:rPr>
              <a:t>Beyond zone of un-certainty (high risk)</a:t>
            </a:r>
          </a:p>
        </p:txBody>
      </p:sp>
      <p:sp>
        <p:nvSpPr>
          <p:cNvPr id="358430" name="Rectangle 30">
            <a:extLst>
              <a:ext uri="{FF2B5EF4-FFF2-40B4-BE49-F238E27FC236}">
                <a16:creationId xmlns:a16="http://schemas.microsoft.com/office/drawing/2014/main" id="{483FA52F-867E-4F66-8C9A-5450412B8BFC}"/>
              </a:ext>
            </a:extLst>
          </p:cNvPr>
          <p:cNvSpPr>
            <a:spLocks noChangeArrowheads="1"/>
          </p:cNvSpPr>
          <p:nvPr/>
        </p:nvSpPr>
        <p:spPr bwMode="auto">
          <a:xfrm>
            <a:off x="7824789" y="-171450"/>
            <a:ext cx="3095625" cy="309562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0"/>
              </a:spcBef>
              <a:buFontTx/>
              <a:buNone/>
            </a:pPr>
            <a:endParaRPr lang="de-DE" altLang="de-DE" sz="1800">
              <a:solidFill>
                <a:schemeClr val="tx1"/>
              </a:solidFill>
            </a:endParaRPr>
          </a:p>
        </p:txBody>
      </p:sp>
      <p:sp>
        <p:nvSpPr>
          <p:cNvPr id="358431" name="Text Box 31">
            <a:extLst>
              <a:ext uri="{FF2B5EF4-FFF2-40B4-BE49-F238E27FC236}">
                <a16:creationId xmlns:a16="http://schemas.microsoft.com/office/drawing/2014/main" id="{1FF6443A-A39A-4E60-99B5-67BD2BFAECC0}"/>
              </a:ext>
            </a:extLst>
          </p:cNvPr>
          <p:cNvSpPr txBox="1">
            <a:spLocks noChangeArrowheads="1"/>
          </p:cNvSpPr>
          <p:nvPr/>
        </p:nvSpPr>
        <p:spPr bwMode="auto">
          <a:xfrm>
            <a:off x="5951539" y="3860800"/>
            <a:ext cx="7191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lgn="ctr">
              <a:spcBef>
                <a:spcPct val="50000"/>
              </a:spcBef>
              <a:buFontTx/>
              <a:buNone/>
            </a:pPr>
            <a:r>
              <a:rPr lang="de-AT" altLang="de-DE" b="1">
                <a:solidFill>
                  <a:schemeClr val="bg1"/>
                </a:solidFill>
              </a:rPr>
              <a:t>?</a:t>
            </a:r>
          </a:p>
        </p:txBody>
      </p:sp>
      <p:sp>
        <p:nvSpPr>
          <p:cNvPr id="358432" name="Text Box 32">
            <a:extLst>
              <a:ext uri="{FF2B5EF4-FFF2-40B4-BE49-F238E27FC236}">
                <a16:creationId xmlns:a16="http://schemas.microsoft.com/office/drawing/2014/main" id="{95CAE667-B273-463F-84C5-826219DD6630}"/>
              </a:ext>
            </a:extLst>
          </p:cNvPr>
          <p:cNvSpPr txBox="1">
            <a:spLocks noChangeArrowheads="1"/>
          </p:cNvSpPr>
          <p:nvPr/>
        </p:nvSpPr>
        <p:spPr bwMode="auto">
          <a:xfrm>
            <a:off x="5735639" y="2205039"/>
            <a:ext cx="7191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lgn="ctr">
              <a:spcBef>
                <a:spcPct val="50000"/>
              </a:spcBef>
              <a:buFontTx/>
              <a:buNone/>
            </a:pPr>
            <a:r>
              <a:rPr lang="de-AT" altLang="de-DE" b="1">
                <a:solidFill>
                  <a:schemeClr val="bg1"/>
                </a:solidFill>
              </a:rPr>
              <a:t>?</a:t>
            </a:r>
          </a:p>
        </p:txBody>
      </p:sp>
      <p:sp>
        <p:nvSpPr>
          <p:cNvPr id="358433" name="Text Box 33">
            <a:extLst>
              <a:ext uri="{FF2B5EF4-FFF2-40B4-BE49-F238E27FC236}">
                <a16:creationId xmlns:a16="http://schemas.microsoft.com/office/drawing/2014/main" id="{126BCE9F-E033-4988-A455-2940D0D6529F}"/>
              </a:ext>
            </a:extLst>
          </p:cNvPr>
          <p:cNvSpPr txBox="1">
            <a:spLocks noChangeArrowheads="1"/>
          </p:cNvSpPr>
          <p:nvPr/>
        </p:nvSpPr>
        <p:spPr bwMode="auto">
          <a:xfrm>
            <a:off x="3719514" y="2205039"/>
            <a:ext cx="7191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lgn="ctr">
              <a:spcBef>
                <a:spcPct val="50000"/>
              </a:spcBef>
              <a:buFontTx/>
              <a:buNone/>
            </a:pPr>
            <a:r>
              <a:rPr lang="de-AT" altLang="de-DE" b="1">
                <a:solidFill>
                  <a:schemeClr val="bg1"/>
                </a:solidFill>
              </a:rPr>
              <a:t>?</a:t>
            </a:r>
          </a:p>
        </p:txBody>
      </p:sp>
      <p:sp>
        <p:nvSpPr>
          <p:cNvPr id="2" name="Textfeld 1">
            <a:extLst>
              <a:ext uri="{FF2B5EF4-FFF2-40B4-BE49-F238E27FC236}">
                <a16:creationId xmlns:a16="http://schemas.microsoft.com/office/drawing/2014/main" id="{17A6C566-ADC3-499E-B035-F90C612F9483}"/>
              </a:ext>
            </a:extLst>
          </p:cNvPr>
          <p:cNvSpPr txBox="1"/>
          <p:nvPr/>
        </p:nvSpPr>
        <p:spPr>
          <a:xfrm>
            <a:off x="9303300" y="6084968"/>
            <a:ext cx="2447925" cy="461665"/>
          </a:xfrm>
          <a:prstGeom prst="rect">
            <a:avLst/>
          </a:prstGeom>
          <a:noFill/>
        </p:spPr>
        <p:txBody>
          <a:bodyPr wrap="square" rtlCol="0">
            <a:spAutoFit/>
          </a:bodyPr>
          <a:lstStyle/>
          <a:p>
            <a:r>
              <a:rPr lang="de-DE" sz="2400" dirty="0">
                <a:solidFill>
                  <a:schemeClr val="bg1"/>
                </a:solidFill>
              </a:rPr>
              <a:t>Steffen et al. 2015</a:t>
            </a:r>
            <a:endParaRPr lang="de-AT" sz="2400" dirty="0">
              <a:solidFill>
                <a:schemeClr val="bg1"/>
              </a:solidFill>
            </a:endParaRPr>
          </a:p>
        </p:txBody>
      </p:sp>
    </p:spTree>
    <p:extLst>
      <p:ext uri="{BB962C8B-B14F-4D97-AF65-F5344CB8AC3E}">
        <p14:creationId xmlns:p14="http://schemas.microsoft.com/office/powerpoint/2010/main" val="290182742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D16017A0-C57C-446D-B6DE-9EDA37FA8E23}"/>
              </a:ext>
            </a:extLst>
          </p:cNvPr>
          <p:cNvSpPr>
            <a:spLocks noGrp="1"/>
          </p:cNvSpPr>
          <p:nvPr>
            <p:ph type="title"/>
          </p:nvPr>
        </p:nvSpPr>
        <p:spPr>
          <a:xfrm>
            <a:off x="295275" y="337025"/>
            <a:ext cx="11658600" cy="1325563"/>
          </a:xfrm>
        </p:spPr>
        <p:txBody>
          <a:bodyPr>
            <a:normAutofit/>
          </a:bodyPr>
          <a:lstStyle/>
          <a:p>
            <a:r>
              <a:rPr lang="de-AT" altLang="de-DE" kern="0" dirty="0" err="1"/>
              <a:t>Social</a:t>
            </a:r>
            <a:r>
              <a:rPr lang="de-AT" altLang="de-DE" kern="0" dirty="0"/>
              <a:t> </a:t>
            </a:r>
            <a:r>
              <a:rPr lang="de-AT" altLang="de-DE" kern="0" dirty="0" err="1"/>
              <a:t>aspects</a:t>
            </a:r>
            <a:r>
              <a:rPr lang="de-AT" altLang="de-DE" kern="0" dirty="0"/>
              <a:t>: </a:t>
            </a:r>
            <a:r>
              <a:rPr lang="de-AT" altLang="de-DE" kern="0" dirty="0" err="1"/>
              <a:t>What</a:t>
            </a:r>
            <a:r>
              <a:rPr lang="de-AT" altLang="de-DE" kern="0" dirty="0"/>
              <a:t> </a:t>
            </a:r>
            <a:r>
              <a:rPr lang="de-AT" altLang="de-DE" kern="0" dirty="0" err="1"/>
              <a:t>one</a:t>
            </a:r>
            <a:r>
              <a:rPr lang="de-AT" altLang="de-DE" kern="0" dirty="0"/>
              <a:t> </a:t>
            </a:r>
            <a:r>
              <a:rPr lang="de-AT" altLang="de-DE" kern="0" dirty="0" err="1"/>
              <a:t>family</a:t>
            </a:r>
            <a:r>
              <a:rPr lang="de-AT" altLang="de-DE" kern="0" dirty="0"/>
              <a:t> </a:t>
            </a:r>
            <a:r>
              <a:rPr lang="de-AT" altLang="de-DE" kern="0" dirty="0" err="1"/>
              <a:t>eats</a:t>
            </a:r>
            <a:r>
              <a:rPr lang="de-AT" altLang="de-DE" kern="0" dirty="0"/>
              <a:t> in a </a:t>
            </a:r>
            <a:r>
              <a:rPr lang="de-AT" altLang="de-DE" kern="0" dirty="0" err="1"/>
              <a:t>week</a:t>
            </a:r>
            <a:br>
              <a:rPr lang="de-AT" altLang="de-DE" kern="0" dirty="0"/>
            </a:br>
            <a:endParaRPr lang="de-AT" altLang="de-DE" dirty="0"/>
          </a:p>
        </p:txBody>
      </p:sp>
      <p:sp>
        <p:nvSpPr>
          <p:cNvPr id="55299" name="Content Placeholder 2">
            <a:extLst>
              <a:ext uri="{FF2B5EF4-FFF2-40B4-BE49-F238E27FC236}">
                <a16:creationId xmlns:a16="http://schemas.microsoft.com/office/drawing/2014/main" id="{3A17A226-3594-46B6-BDF3-C911361AAE63}"/>
              </a:ext>
            </a:extLst>
          </p:cNvPr>
          <p:cNvSpPr>
            <a:spLocks noGrp="1"/>
          </p:cNvSpPr>
          <p:nvPr>
            <p:ph idx="1"/>
          </p:nvPr>
        </p:nvSpPr>
        <p:spPr/>
        <p:txBody>
          <a:bodyPr/>
          <a:lstStyle/>
          <a:p>
            <a:endParaRPr lang="de-AT" altLang="de-DE"/>
          </a:p>
        </p:txBody>
      </p:sp>
      <p:pic>
        <p:nvPicPr>
          <p:cNvPr id="55301" name="Picture 2" descr="Chad: The Aboubakar family of Breidjing Camp. Food expenditure for one week: 685 CFA Francs or $1.23. Favorite foods: soup with fresh sheep meat.">
            <a:extLst>
              <a:ext uri="{FF2B5EF4-FFF2-40B4-BE49-F238E27FC236}">
                <a16:creationId xmlns:a16="http://schemas.microsoft.com/office/drawing/2014/main" id="{9C14CC6F-BEBD-47C8-B395-D1EE04B48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46" y="1253330"/>
            <a:ext cx="6534945"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1BAD11E-B326-4B1D-8FC5-D011FFACFBDB}"/>
              </a:ext>
            </a:extLst>
          </p:cNvPr>
          <p:cNvSpPr txBox="1"/>
          <p:nvPr/>
        </p:nvSpPr>
        <p:spPr>
          <a:xfrm>
            <a:off x="8297864" y="4953001"/>
            <a:ext cx="2376487" cy="1200329"/>
          </a:xfrm>
          <a:prstGeom prst="rect">
            <a:avLst/>
          </a:prstGeom>
          <a:noFill/>
        </p:spPr>
        <p:txBody>
          <a:bodyPr>
            <a:spAutoFit/>
          </a:bodyPr>
          <a:lstStyle/>
          <a:p>
            <a:pPr>
              <a:defRPr/>
            </a:pPr>
            <a:r>
              <a:rPr lang="en-US" altLang="de-DE" b="1" dirty="0">
                <a:solidFill>
                  <a:schemeClr val="bg1"/>
                </a:solidFill>
                <a:latin typeface="+mj-lt"/>
              </a:rPr>
              <a:t>Hungry Planet: What The World Eats. </a:t>
            </a:r>
            <a:r>
              <a:rPr lang="de-AT" altLang="de-DE" dirty="0">
                <a:solidFill>
                  <a:schemeClr val="bg1"/>
                </a:solidFill>
                <a:latin typeface="+mj-lt"/>
              </a:rPr>
              <a:t>Peter Menzel</a:t>
            </a:r>
          </a:p>
          <a:p>
            <a:pPr>
              <a:defRPr/>
            </a:pPr>
            <a:endParaRPr lang="de-AT" dirty="0">
              <a:solidFill>
                <a:schemeClr val="bg1"/>
              </a:solidFill>
            </a:endParaRPr>
          </a:p>
        </p:txBody>
      </p:sp>
      <p:pic>
        <p:nvPicPr>
          <p:cNvPr id="8" name="Picture 2" descr="Germany: The Sturm Family of Hamburg. Food Expenditure for One Week: € 253.29 ($325.81 USD). Favorite foods: salads, shrimp, buttered vegetables, sweet rice with cinnamon and sugar, pasta.">
            <a:extLst>
              <a:ext uri="{FF2B5EF4-FFF2-40B4-BE49-F238E27FC236}">
                <a16:creationId xmlns:a16="http://schemas.microsoft.com/office/drawing/2014/main" id="{B8908772-1ACB-4A94-ACAD-872967928A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5967" y="2021845"/>
            <a:ext cx="6229429" cy="415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a:extLst>
              <a:ext uri="{FF2B5EF4-FFF2-40B4-BE49-F238E27FC236}">
                <a16:creationId xmlns:a16="http://schemas.microsoft.com/office/drawing/2014/main" id="{5BD6573E-F3EE-4347-A0C6-F08BCBFC43B1}"/>
              </a:ext>
            </a:extLst>
          </p:cNvPr>
          <p:cNvSpPr txBox="1"/>
          <p:nvPr/>
        </p:nvSpPr>
        <p:spPr>
          <a:xfrm>
            <a:off x="625475" y="1579403"/>
            <a:ext cx="1038225" cy="584775"/>
          </a:xfrm>
          <a:prstGeom prst="rect">
            <a:avLst/>
          </a:prstGeom>
          <a:solidFill>
            <a:schemeClr val="bg1"/>
          </a:solidFill>
        </p:spPr>
        <p:txBody>
          <a:bodyPr wrap="square" rtlCol="0">
            <a:spAutoFit/>
          </a:bodyPr>
          <a:lstStyle/>
          <a:p>
            <a:r>
              <a:rPr lang="de-DE" sz="3200" b="1" dirty="0"/>
              <a:t>Chad</a:t>
            </a:r>
            <a:endParaRPr lang="de-AT" sz="3200" b="1" dirty="0"/>
          </a:p>
        </p:txBody>
      </p:sp>
      <p:sp>
        <p:nvSpPr>
          <p:cNvPr id="10" name="Textfeld 9">
            <a:extLst>
              <a:ext uri="{FF2B5EF4-FFF2-40B4-BE49-F238E27FC236}">
                <a16:creationId xmlns:a16="http://schemas.microsoft.com/office/drawing/2014/main" id="{10717E27-EDEA-4388-BF48-C21DB0BB2620}"/>
              </a:ext>
            </a:extLst>
          </p:cNvPr>
          <p:cNvSpPr txBox="1"/>
          <p:nvPr/>
        </p:nvSpPr>
        <p:spPr>
          <a:xfrm>
            <a:off x="6096000" y="2417603"/>
            <a:ext cx="1793084" cy="584775"/>
          </a:xfrm>
          <a:prstGeom prst="rect">
            <a:avLst/>
          </a:prstGeom>
          <a:solidFill>
            <a:schemeClr val="bg1"/>
          </a:solidFill>
        </p:spPr>
        <p:txBody>
          <a:bodyPr wrap="square" rtlCol="0">
            <a:spAutoFit/>
          </a:bodyPr>
          <a:lstStyle/>
          <a:p>
            <a:r>
              <a:rPr lang="de-DE" sz="3200" b="1" dirty="0"/>
              <a:t>Germany</a:t>
            </a:r>
            <a:endParaRPr lang="de-AT" sz="3200" b="1" dirty="0"/>
          </a:p>
        </p:txBody>
      </p:sp>
      <p:sp>
        <p:nvSpPr>
          <p:cNvPr id="12" name="TextBox 6">
            <a:extLst>
              <a:ext uri="{FF2B5EF4-FFF2-40B4-BE49-F238E27FC236}">
                <a16:creationId xmlns:a16="http://schemas.microsoft.com/office/drawing/2014/main" id="{63056D28-4996-4B61-B55C-1D69B7577FF7}"/>
              </a:ext>
            </a:extLst>
          </p:cNvPr>
          <p:cNvSpPr txBox="1"/>
          <p:nvPr/>
        </p:nvSpPr>
        <p:spPr>
          <a:xfrm>
            <a:off x="6978652" y="997908"/>
            <a:ext cx="4587873" cy="1077218"/>
          </a:xfrm>
          <a:prstGeom prst="rect">
            <a:avLst/>
          </a:prstGeom>
          <a:noFill/>
        </p:spPr>
        <p:txBody>
          <a:bodyPr wrap="square">
            <a:spAutoFit/>
          </a:bodyPr>
          <a:lstStyle/>
          <a:p>
            <a:pPr>
              <a:defRPr/>
            </a:pPr>
            <a:r>
              <a:rPr lang="en-US" altLang="de-DE" sz="3200" dirty="0">
                <a:latin typeface="+mj-lt"/>
              </a:rPr>
              <a:t>Hungry Planet: What The World Eats. </a:t>
            </a:r>
            <a:r>
              <a:rPr lang="de-AT" altLang="de-DE" sz="3200" dirty="0">
                <a:latin typeface="+mj-lt"/>
              </a:rPr>
              <a:t>Peter Menzel</a:t>
            </a:r>
            <a:endParaRPr lang="de-AT" sz="3200" dirty="0"/>
          </a:p>
        </p:txBody>
      </p:sp>
    </p:spTree>
    <p:extLst>
      <p:ext uri="{BB962C8B-B14F-4D97-AF65-F5344CB8AC3E}">
        <p14:creationId xmlns:p14="http://schemas.microsoft.com/office/powerpoint/2010/main" val="165559931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30A75F9A-E34A-45BD-A0AE-2B85C3EE4F86}"/>
              </a:ext>
            </a:extLst>
          </p:cNvPr>
          <p:cNvSpPr>
            <a:spLocks noGrp="1"/>
          </p:cNvSpPr>
          <p:nvPr>
            <p:ph type="title"/>
          </p:nvPr>
        </p:nvSpPr>
        <p:spPr>
          <a:xfrm>
            <a:off x="1560505" y="362745"/>
            <a:ext cx="8374070" cy="915987"/>
          </a:xfrm>
        </p:spPr>
        <p:txBody>
          <a:bodyPr>
            <a:noAutofit/>
          </a:bodyPr>
          <a:lstStyle/>
          <a:p>
            <a:r>
              <a:rPr lang="de-AT" altLang="de-DE" sz="3600" dirty="0"/>
              <a:t>Fight </a:t>
            </a:r>
            <a:r>
              <a:rPr lang="de-AT" altLang="de-DE" sz="3600" dirty="0" err="1"/>
              <a:t>hunger</a:t>
            </a:r>
            <a:r>
              <a:rPr lang="de-AT" altLang="de-DE" sz="3600" dirty="0"/>
              <a:t> </a:t>
            </a:r>
            <a:r>
              <a:rPr lang="de-AT" altLang="de-DE" sz="3600" dirty="0" err="1"/>
              <a:t>first</a:t>
            </a:r>
            <a:r>
              <a:rPr lang="de-AT" altLang="de-DE" sz="3600" dirty="0"/>
              <a:t>, </a:t>
            </a:r>
            <a:r>
              <a:rPr lang="de-AT" altLang="de-DE" sz="3600" dirty="0" err="1"/>
              <a:t>then</a:t>
            </a:r>
            <a:r>
              <a:rPr lang="de-AT" altLang="de-DE" sz="3600" dirty="0"/>
              <a:t> </a:t>
            </a:r>
            <a:r>
              <a:rPr lang="de-AT" altLang="de-DE" sz="3600" dirty="0" err="1"/>
              <a:t>climate</a:t>
            </a:r>
            <a:r>
              <a:rPr lang="de-AT" altLang="de-DE" sz="3600" dirty="0"/>
              <a:t> </a:t>
            </a:r>
            <a:r>
              <a:rPr lang="de-AT" altLang="de-DE" sz="3600" dirty="0" err="1"/>
              <a:t>change</a:t>
            </a:r>
            <a:r>
              <a:rPr lang="de-AT" altLang="de-DE" sz="3600" dirty="0"/>
              <a:t>?</a:t>
            </a:r>
          </a:p>
        </p:txBody>
      </p:sp>
      <p:pic>
        <p:nvPicPr>
          <p:cNvPr id="69635" name="Content Placeholder 4">
            <a:extLst>
              <a:ext uri="{FF2B5EF4-FFF2-40B4-BE49-F238E27FC236}">
                <a16:creationId xmlns:a16="http://schemas.microsoft.com/office/drawing/2014/main" id="{EF032ABA-782B-44D2-B298-98C23DABB6D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71625" y="1212850"/>
            <a:ext cx="7553325" cy="5035550"/>
          </a:xfrm>
        </p:spPr>
      </p:pic>
      <p:sp>
        <p:nvSpPr>
          <p:cNvPr id="4" name="Footer Placeholder 3">
            <a:extLst>
              <a:ext uri="{FF2B5EF4-FFF2-40B4-BE49-F238E27FC236}">
                <a16:creationId xmlns:a16="http://schemas.microsoft.com/office/drawing/2014/main" id="{26E626FB-F56E-47AF-9270-C1DE91C29B2E}"/>
              </a:ext>
            </a:extLst>
          </p:cNvPr>
          <p:cNvSpPr>
            <a:spLocks noGrp="1"/>
          </p:cNvSpPr>
          <p:nvPr>
            <p:ph type="ftr" sz="quarter" idx="10"/>
          </p:nvPr>
        </p:nvSpPr>
        <p:spPr/>
        <p:txBody>
          <a:bodyPr/>
          <a:lstStyle/>
          <a:p>
            <a:pPr>
              <a:defRPr/>
            </a:pPr>
            <a:endParaRPr lang="en-US" dirty="0"/>
          </a:p>
        </p:txBody>
      </p:sp>
      <p:sp>
        <p:nvSpPr>
          <p:cNvPr id="69637" name="Rectangle 10">
            <a:extLst>
              <a:ext uri="{FF2B5EF4-FFF2-40B4-BE49-F238E27FC236}">
                <a16:creationId xmlns:a16="http://schemas.microsoft.com/office/drawing/2014/main" id="{5C0120AC-B831-4122-A3DB-4C5B5C5E4516}"/>
              </a:ext>
            </a:extLst>
          </p:cNvPr>
          <p:cNvSpPr>
            <a:spLocks noChangeArrowheads="1"/>
          </p:cNvSpPr>
          <p:nvPr/>
        </p:nvSpPr>
        <p:spPr bwMode="auto">
          <a:xfrm>
            <a:off x="2143133" y="5157789"/>
            <a:ext cx="5321294" cy="411104"/>
          </a:xfrm>
          <a:prstGeom prst="rect">
            <a:avLst/>
          </a:prstGeom>
          <a:solidFill>
            <a:srgbClr val="92D050">
              <a:alpha val="34117"/>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0"/>
              </a:spcBef>
              <a:buFontTx/>
              <a:buNone/>
            </a:pPr>
            <a:endParaRPr lang="de-AT" altLang="de-DE" sz="2400">
              <a:solidFill>
                <a:schemeClr val="tx1"/>
              </a:solidFill>
              <a:latin typeface="Times New Roman" panose="02020603050405020304" pitchFamily="18" charset="0"/>
            </a:endParaRPr>
          </a:p>
        </p:txBody>
      </p:sp>
      <p:sp>
        <p:nvSpPr>
          <p:cNvPr id="69638" name="Rectangle 11">
            <a:extLst>
              <a:ext uri="{FF2B5EF4-FFF2-40B4-BE49-F238E27FC236}">
                <a16:creationId xmlns:a16="http://schemas.microsoft.com/office/drawing/2014/main" id="{FEF92F45-48D0-476B-8FA7-D76E6A2618E9}"/>
              </a:ext>
            </a:extLst>
          </p:cNvPr>
          <p:cNvSpPr>
            <a:spLocks noChangeArrowheads="1"/>
          </p:cNvSpPr>
          <p:nvPr/>
        </p:nvSpPr>
        <p:spPr bwMode="auto">
          <a:xfrm>
            <a:off x="7010414" y="1341436"/>
            <a:ext cx="2038338" cy="3816352"/>
          </a:xfrm>
          <a:prstGeom prst="rect">
            <a:avLst/>
          </a:prstGeom>
          <a:solidFill>
            <a:srgbClr val="00B0F0">
              <a:alpha val="3098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0"/>
              </a:spcBef>
              <a:buFontTx/>
              <a:buNone/>
            </a:pPr>
            <a:endParaRPr lang="de-AT" altLang="de-DE" sz="2400">
              <a:solidFill>
                <a:schemeClr val="tx1"/>
              </a:solidFill>
              <a:latin typeface="Times New Roman" panose="02020603050405020304" pitchFamily="18" charset="0"/>
            </a:endParaRPr>
          </a:p>
        </p:txBody>
      </p:sp>
      <p:cxnSp>
        <p:nvCxnSpPr>
          <p:cNvPr id="7" name="Straight Arrow Connector 6">
            <a:extLst>
              <a:ext uri="{FF2B5EF4-FFF2-40B4-BE49-F238E27FC236}">
                <a16:creationId xmlns:a16="http://schemas.microsoft.com/office/drawing/2014/main" id="{96BABDAF-5EB0-42AC-A61C-DE9A902A5C69}"/>
              </a:ext>
            </a:extLst>
          </p:cNvPr>
          <p:cNvCxnSpPr>
            <a:cxnSpLocks noChangeShapeType="1"/>
          </p:cNvCxnSpPr>
          <p:nvPr/>
        </p:nvCxnSpPr>
        <p:spPr bwMode="auto">
          <a:xfrm flipV="1">
            <a:off x="3883040" y="4010025"/>
            <a:ext cx="3913968" cy="1290638"/>
          </a:xfrm>
          <a:prstGeom prst="straightConnector1">
            <a:avLst/>
          </a:prstGeom>
          <a:noFill/>
          <a:ln w="76200" algn="ctr">
            <a:solidFill>
              <a:srgbClr val="FF0066"/>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Rechteck 5">
            <a:extLst>
              <a:ext uri="{FF2B5EF4-FFF2-40B4-BE49-F238E27FC236}">
                <a16:creationId xmlns:a16="http://schemas.microsoft.com/office/drawing/2014/main" id="{65F1CCE0-B8C9-4183-8A20-CD8EA111E659}"/>
              </a:ext>
            </a:extLst>
          </p:cNvPr>
          <p:cNvSpPr/>
          <p:nvPr/>
        </p:nvSpPr>
        <p:spPr>
          <a:xfrm>
            <a:off x="7083446" y="5157788"/>
            <a:ext cx="1908154" cy="411107"/>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8" name="Straight Arrow Connector 7">
            <a:extLst>
              <a:ext uri="{FF2B5EF4-FFF2-40B4-BE49-F238E27FC236}">
                <a16:creationId xmlns:a16="http://schemas.microsoft.com/office/drawing/2014/main" id="{A3826875-6AE6-45CE-885F-D594C37A1648}"/>
              </a:ext>
            </a:extLst>
          </p:cNvPr>
          <p:cNvCxnSpPr>
            <a:cxnSpLocks noChangeShapeType="1"/>
          </p:cNvCxnSpPr>
          <p:nvPr/>
        </p:nvCxnSpPr>
        <p:spPr bwMode="auto">
          <a:xfrm>
            <a:off x="8037523" y="4076701"/>
            <a:ext cx="0" cy="1223962"/>
          </a:xfrm>
          <a:prstGeom prst="straightConnector1">
            <a:avLst/>
          </a:prstGeom>
          <a:noFill/>
          <a:ln w="76200" algn="ctr">
            <a:solidFill>
              <a:srgbClr val="0070C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7">
            <a:extLst>
              <a:ext uri="{FF2B5EF4-FFF2-40B4-BE49-F238E27FC236}">
                <a16:creationId xmlns:a16="http://schemas.microsoft.com/office/drawing/2014/main" id="{B3208CBE-D8AA-42C0-9D87-66FADB601D3E}"/>
              </a:ext>
            </a:extLst>
          </p:cNvPr>
          <p:cNvCxnSpPr>
            <a:cxnSpLocks noChangeShapeType="1"/>
          </p:cNvCxnSpPr>
          <p:nvPr/>
        </p:nvCxnSpPr>
        <p:spPr bwMode="auto">
          <a:xfrm>
            <a:off x="4943476" y="5324476"/>
            <a:ext cx="2628900" cy="0"/>
          </a:xfrm>
          <a:prstGeom prst="straightConnector1">
            <a:avLst/>
          </a:prstGeom>
          <a:noFill/>
          <a:ln w="76200" algn="ctr">
            <a:solidFill>
              <a:srgbClr val="00B05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feld 10">
            <a:extLst>
              <a:ext uri="{FF2B5EF4-FFF2-40B4-BE49-F238E27FC236}">
                <a16:creationId xmlns:a16="http://schemas.microsoft.com/office/drawing/2014/main" id="{22C91375-1469-4C0C-9106-506F1B161476}"/>
              </a:ext>
            </a:extLst>
          </p:cNvPr>
          <p:cNvSpPr txBox="1"/>
          <p:nvPr/>
        </p:nvSpPr>
        <p:spPr>
          <a:xfrm>
            <a:off x="3257551" y="5800670"/>
            <a:ext cx="5073652" cy="492443"/>
          </a:xfrm>
          <a:prstGeom prst="rect">
            <a:avLst/>
          </a:prstGeom>
          <a:solidFill>
            <a:schemeClr val="bg1"/>
          </a:solidFill>
        </p:spPr>
        <p:txBody>
          <a:bodyPr wrap="square" rtlCol="0">
            <a:spAutoFit/>
          </a:bodyPr>
          <a:lstStyle/>
          <a:p>
            <a:r>
              <a:rPr lang="de-DE" sz="2600" dirty="0"/>
              <a:t>Human Development Index (HDI)</a:t>
            </a:r>
            <a:endParaRPr lang="de-AT" sz="2600" dirty="0"/>
          </a:p>
        </p:txBody>
      </p:sp>
      <p:sp>
        <p:nvSpPr>
          <p:cNvPr id="16" name="Textfeld 15">
            <a:extLst>
              <a:ext uri="{FF2B5EF4-FFF2-40B4-BE49-F238E27FC236}">
                <a16:creationId xmlns:a16="http://schemas.microsoft.com/office/drawing/2014/main" id="{242FBBEA-1EF3-437D-B8A7-0FFD4B21FBAC}"/>
              </a:ext>
            </a:extLst>
          </p:cNvPr>
          <p:cNvSpPr txBox="1"/>
          <p:nvPr/>
        </p:nvSpPr>
        <p:spPr>
          <a:xfrm>
            <a:off x="3303198" y="5871844"/>
            <a:ext cx="5073652" cy="492443"/>
          </a:xfrm>
          <a:prstGeom prst="rect">
            <a:avLst/>
          </a:prstGeom>
          <a:solidFill>
            <a:schemeClr val="bg1"/>
          </a:solidFill>
        </p:spPr>
        <p:txBody>
          <a:bodyPr wrap="square" rtlCol="0">
            <a:spAutoFit/>
          </a:bodyPr>
          <a:lstStyle/>
          <a:p>
            <a:r>
              <a:rPr lang="de-DE" sz="2600" dirty="0"/>
              <a:t>Human Development Index (HDI)</a:t>
            </a:r>
            <a:endParaRPr lang="de-AT" sz="2600" dirty="0"/>
          </a:p>
        </p:txBody>
      </p:sp>
      <p:sp>
        <p:nvSpPr>
          <p:cNvPr id="17" name="Textfeld 16">
            <a:extLst>
              <a:ext uri="{FF2B5EF4-FFF2-40B4-BE49-F238E27FC236}">
                <a16:creationId xmlns:a16="http://schemas.microsoft.com/office/drawing/2014/main" id="{1DB7678F-720D-4711-90C7-A571FCEA8185}"/>
              </a:ext>
            </a:extLst>
          </p:cNvPr>
          <p:cNvSpPr txBox="1"/>
          <p:nvPr/>
        </p:nvSpPr>
        <p:spPr>
          <a:xfrm rot="16200000">
            <a:off x="-738388" y="3182778"/>
            <a:ext cx="4705125" cy="492443"/>
          </a:xfrm>
          <a:prstGeom prst="rect">
            <a:avLst/>
          </a:prstGeom>
          <a:solidFill>
            <a:schemeClr val="bg1"/>
          </a:solidFill>
        </p:spPr>
        <p:txBody>
          <a:bodyPr wrap="square" rtlCol="0">
            <a:spAutoFit/>
          </a:bodyPr>
          <a:lstStyle/>
          <a:p>
            <a:r>
              <a:rPr lang="de-DE" sz="2600" dirty="0" err="1"/>
              <a:t>Ecological</a:t>
            </a:r>
            <a:r>
              <a:rPr lang="de-DE" sz="2600" dirty="0"/>
              <a:t> </a:t>
            </a:r>
            <a:r>
              <a:rPr lang="de-DE" sz="2600" dirty="0" err="1"/>
              <a:t>footprint</a:t>
            </a:r>
            <a:r>
              <a:rPr lang="de-DE" sz="2600" dirty="0"/>
              <a:t> </a:t>
            </a:r>
            <a:r>
              <a:rPr lang="de-DE" dirty="0"/>
              <a:t>(global ha/</a:t>
            </a:r>
            <a:r>
              <a:rPr lang="de-DE" dirty="0" err="1"/>
              <a:t>person</a:t>
            </a:r>
            <a:r>
              <a:rPr lang="de-DE" dirty="0"/>
              <a:t>)</a:t>
            </a:r>
            <a:endParaRPr lang="de-AT"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92D7D5-02A3-46DF-99E5-EF1255D46E05}"/>
              </a:ext>
            </a:extLst>
          </p:cNvPr>
          <p:cNvSpPr>
            <a:spLocks noGrp="1"/>
          </p:cNvSpPr>
          <p:nvPr>
            <p:ph idx="1"/>
          </p:nvPr>
        </p:nvSpPr>
        <p:spPr>
          <a:xfrm>
            <a:off x="1228725" y="1974850"/>
            <a:ext cx="10086975" cy="3914775"/>
          </a:xfrm>
          <a:ln>
            <a:miter lim="800000"/>
            <a:headEnd/>
            <a:tailEnd/>
          </a:ln>
        </p:spPr>
        <p:txBody>
          <a:bodyPr vert="horz" lIns="0" tIns="0" rIns="0" bIns="0" rtlCol="0">
            <a:normAutofit/>
          </a:bodyPr>
          <a:lstStyle/>
          <a:p>
            <a:pPr>
              <a:defRPr/>
            </a:pPr>
            <a:r>
              <a:rPr lang="de-AT" altLang="en-US" sz="4000" dirty="0"/>
              <a:t>Basically, the SDGs represent two agendas:</a:t>
            </a:r>
          </a:p>
          <a:p>
            <a:pPr marL="971550" lvl="1" indent="-514350">
              <a:buFontTx/>
              <a:buAutoNum type="romanLcParenBoth"/>
              <a:defRPr/>
            </a:pPr>
            <a:r>
              <a:rPr lang="de-AT" altLang="en-US" sz="3600" dirty="0" err="1"/>
              <a:t>the</a:t>
            </a:r>
            <a:r>
              <a:rPr lang="de-AT" altLang="en-US" sz="3600" dirty="0"/>
              <a:t> </a:t>
            </a:r>
            <a:r>
              <a:rPr lang="de-AT" altLang="en-US" sz="3600" b="1" dirty="0">
                <a:solidFill>
                  <a:srgbClr val="FF0000"/>
                </a:solidFill>
              </a:rPr>
              <a:t>human </a:t>
            </a:r>
            <a:r>
              <a:rPr lang="de-AT" altLang="en-US" sz="3600" b="1" dirty="0" err="1">
                <a:solidFill>
                  <a:srgbClr val="FF0000"/>
                </a:solidFill>
              </a:rPr>
              <a:t>security</a:t>
            </a:r>
            <a:r>
              <a:rPr lang="de-AT" altLang="en-US" sz="3600" b="1" dirty="0">
                <a:solidFill>
                  <a:srgbClr val="FF0000"/>
                </a:solidFill>
              </a:rPr>
              <a:t> </a:t>
            </a:r>
            <a:r>
              <a:rPr lang="de-AT" altLang="en-US" sz="3600" b="1" dirty="0" err="1">
                <a:solidFill>
                  <a:srgbClr val="FF0000"/>
                </a:solidFill>
              </a:rPr>
              <a:t>agenda</a:t>
            </a:r>
            <a:r>
              <a:rPr lang="de-AT" altLang="en-US" sz="3600" b="1" dirty="0">
                <a:solidFill>
                  <a:srgbClr val="FF0000"/>
                </a:solidFill>
              </a:rPr>
              <a:t> </a:t>
            </a:r>
            <a:r>
              <a:rPr lang="de-AT" altLang="en-US" sz="3600" dirty="0"/>
              <a:t>and </a:t>
            </a:r>
          </a:p>
          <a:p>
            <a:pPr marL="971550" lvl="1" indent="-514350">
              <a:buFontTx/>
              <a:buAutoNum type="romanLcParenBoth"/>
              <a:defRPr/>
            </a:pPr>
            <a:r>
              <a:rPr lang="de-AT" altLang="en-US" sz="3600" dirty="0" err="1"/>
              <a:t>the</a:t>
            </a:r>
            <a:r>
              <a:rPr lang="de-AT" altLang="en-US" sz="3600" dirty="0"/>
              <a:t> </a:t>
            </a:r>
            <a:r>
              <a:rPr lang="de-AT" altLang="en-US" sz="3600" b="1" dirty="0" err="1">
                <a:solidFill>
                  <a:srgbClr val="FF0000"/>
                </a:solidFill>
              </a:rPr>
              <a:t>planetary</a:t>
            </a:r>
            <a:r>
              <a:rPr lang="de-AT" altLang="en-US" sz="3600" b="1" dirty="0">
                <a:solidFill>
                  <a:srgbClr val="FF0000"/>
                </a:solidFill>
              </a:rPr>
              <a:t> </a:t>
            </a:r>
            <a:r>
              <a:rPr lang="de-AT" altLang="en-US" sz="3600" b="1" dirty="0" err="1">
                <a:solidFill>
                  <a:srgbClr val="FF0000"/>
                </a:solidFill>
              </a:rPr>
              <a:t>boundaries</a:t>
            </a:r>
            <a:r>
              <a:rPr lang="de-AT" altLang="en-US" sz="3600" b="1" dirty="0">
                <a:solidFill>
                  <a:srgbClr val="FF0000"/>
                </a:solidFill>
              </a:rPr>
              <a:t> </a:t>
            </a:r>
            <a:r>
              <a:rPr lang="de-AT" altLang="en-US" sz="3600" b="1" dirty="0" err="1">
                <a:solidFill>
                  <a:srgbClr val="FF0000"/>
                </a:solidFill>
              </a:rPr>
              <a:t>agenda</a:t>
            </a:r>
            <a:endParaRPr lang="de-AT" altLang="en-US" sz="3600" b="1" dirty="0">
              <a:solidFill>
                <a:srgbClr val="FF0000"/>
              </a:solidFill>
            </a:endParaRPr>
          </a:p>
          <a:p>
            <a:pPr marL="457200" lvl="1" indent="0">
              <a:buNone/>
              <a:defRPr/>
            </a:pPr>
            <a:endParaRPr lang="de-AT" altLang="en-US" sz="3600" dirty="0"/>
          </a:p>
          <a:p>
            <a:pPr>
              <a:defRPr/>
            </a:pPr>
            <a:r>
              <a:rPr lang="de-AT" altLang="en-US" sz="4000" dirty="0"/>
              <a:t>The challenge is to connect </a:t>
            </a:r>
            <a:r>
              <a:rPr lang="de-AT" altLang="en-US" sz="4000" dirty="0" err="1"/>
              <a:t>these</a:t>
            </a:r>
            <a:r>
              <a:rPr lang="de-AT" altLang="en-US" sz="4000" dirty="0"/>
              <a:t> </a:t>
            </a:r>
            <a:r>
              <a:rPr lang="de-AT" altLang="en-US" sz="4000" dirty="0" err="1"/>
              <a:t>synergistically</a:t>
            </a:r>
            <a:r>
              <a:rPr lang="de-AT" altLang="en-US" sz="4000" dirty="0"/>
              <a:t> and avoid competition between them</a:t>
            </a:r>
          </a:p>
        </p:txBody>
      </p:sp>
      <p:pic>
        <p:nvPicPr>
          <p:cNvPr id="71683" name="Content Placeholder 3">
            <a:extLst>
              <a:ext uri="{FF2B5EF4-FFF2-40B4-BE49-F238E27FC236}">
                <a16:creationId xmlns:a16="http://schemas.microsoft.com/office/drawing/2014/main" id="{F52DF7B6-93F3-4CC6-9FE7-D11791DA03FF}"/>
              </a:ext>
            </a:extLst>
          </p:cNvPr>
          <p:cNvPicPr>
            <a:picLocks noChangeAspect="1"/>
          </p:cNvPicPr>
          <p:nvPr/>
        </p:nvPicPr>
        <p:blipFill>
          <a:blip r:embed="rId3">
            <a:extLst>
              <a:ext uri="{28A0092B-C50C-407E-A947-70E740481C1C}">
                <a14:useLocalDpi xmlns:a14="http://schemas.microsoft.com/office/drawing/2010/main" val="0"/>
              </a:ext>
            </a:extLst>
          </a:blip>
          <a:srcRect l="15712" r="14285" b="82500"/>
          <a:stretch>
            <a:fillRect/>
          </a:stretch>
        </p:blipFill>
        <p:spPr bwMode="auto">
          <a:xfrm>
            <a:off x="1992314" y="476250"/>
            <a:ext cx="61420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3">
            <a:extLst>
              <a:ext uri="{FF2B5EF4-FFF2-40B4-BE49-F238E27FC236}">
                <a16:creationId xmlns:a16="http://schemas.microsoft.com/office/drawing/2014/main" id="{527F1002-DE04-4FEC-9663-713775893815}"/>
              </a:ext>
            </a:extLst>
          </p:cNvPr>
          <p:cNvSpPr txBox="1">
            <a:spLocks noChangeArrowheads="1"/>
          </p:cNvSpPr>
          <p:nvPr/>
        </p:nvSpPr>
        <p:spPr bwMode="auto">
          <a:xfrm>
            <a:off x="5978526" y="5695951"/>
            <a:ext cx="4689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6699"/>
                </a:solidFill>
                <a:latin typeface="Arial" panose="020B0604020202020204" pitchFamily="34" charset="0"/>
              </a:defRPr>
            </a:lvl1pPr>
            <a:lvl2pPr marL="742950" indent="-285750">
              <a:spcBef>
                <a:spcPct val="20000"/>
              </a:spcBef>
              <a:buChar char="–"/>
              <a:defRPr sz="2800">
                <a:solidFill>
                  <a:srgbClr val="006699"/>
                </a:solidFill>
                <a:latin typeface="Arial" panose="020B0604020202020204" pitchFamily="34" charset="0"/>
              </a:defRPr>
            </a:lvl2pPr>
            <a:lvl3pPr marL="1143000" indent="-228600">
              <a:spcBef>
                <a:spcPct val="20000"/>
              </a:spcBef>
              <a:buChar char="•"/>
              <a:defRPr sz="2400">
                <a:solidFill>
                  <a:srgbClr val="006699"/>
                </a:solidFill>
                <a:latin typeface="Arial" panose="020B0604020202020204" pitchFamily="34" charset="0"/>
              </a:defRPr>
            </a:lvl3pPr>
            <a:lvl4pPr marL="1600200" indent="-228600">
              <a:spcBef>
                <a:spcPct val="20000"/>
              </a:spcBef>
              <a:buChar char="–"/>
              <a:defRPr sz="2000">
                <a:solidFill>
                  <a:srgbClr val="006699"/>
                </a:solidFill>
                <a:latin typeface="Arial" panose="020B0604020202020204" pitchFamily="34" charset="0"/>
              </a:defRPr>
            </a:lvl4pPr>
            <a:lvl5pPr marL="2057400" indent="-228600">
              <a:spcBef>
                <a:spcPct val="20000"/>
              </a:spcBef>
              <a:buChar char="»"/>
              <a:defRPr sz="2000">
                <a:solidFill>
                  <a:srgbClr val="006699"/>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006699"/>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006699"/>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006699"/>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006699"/>
                </a:solidFill>
                <a:latin typeface="Arial" panose="020B0604020202020204" pitchFamily="34" charset="0"/>
              </a:defRPr>
            </a:lvl9pPr>
          </a:lstStyle>
          <a:p>
            <a:pPr>
              <a:spcBef>
                <a:spcPct val="0"/>
              </a:spcBef>
              <a:buFontTx/>
              <a:buNone/>
            </a:pPr>
            <a:r>
              <a:rPr lang="en-US" altLang="de-DE" sz="2400">
                <a:solidFill>
                  <a:schemeClr val="tx1"/>
                </a:solidFill>
                <a:latin typeface="Times New Roman" panose="02020603050405020304" pitchFamily="18" charset="0"/>
              </a:rPr>
              <a:t>Riahi, based on Oran Young, UCSB </a:t>
            </a:r>
          </a:p>
        </p:txBody>
      </p:sp>
      <p:pic>
        <p:nvPicPr>
          <p:cNvPr id="71685" name="Picture 2" descr="https://nl4worldbank.files.wordpress.com/2015/09/sustainable-development-goals.png">
            <a:extLst>
              <a:ext uri="{FF2B5EF4-FFF2-40B4-BE49-F238E27FC236}">
                <a16:creationId xmlns:a16="http://schemas.microsoft.com/office/drawing/2014/main" id="{9C47A0A6-3921-465A-A7A1-BC722FBE3C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226" y="196850"/>
            <a:ext cx="2663825"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67F2CA04-B181-43E8-B069-E8A962670E0F}"/>
              </a:ext>
            </a:extLst>
          </p:cNvPr>
          <p:cNvSpPr>
            <a:spLocks noGrp="1"/>
          </p:cNvSpPr>
          <p:nvPr>
            <p:ph type="ftr" sz="quarter" idx="10"/>
          </p:nvPr>
        </p:nvSpPr>
        <p:spPr/>
        <p:txBody>
          <a:bodyPr/>
          <a:lstStyle/>
          <a:p>
            <a:pPr>
              <a:defRPr/>
            </a:pPr>
            <a:endParaRPr lang="en-US" altLang="de-DE" dirty="0"/>
          </a:p>
        </p:txBody>
      </p:sp>
    </p:spTree>
  </p:cSld>
  <p:clrMapOvr>
    <a:masterClrMapping/>
  </p:clrMapOvr>
  <p:transition spd="med">
    <p:fade/>
  </p:transition>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2594</Words>
  <Application>Microsoft Office PowerPoint</Application>
  <PresentationFormat>Breitbild</PresentationFormat>
  <Paragraphs>284</Paragraphs>
  <Slides>41</Slides>
  <Notes>10</Notes>
  <HiddenSlides>13</HiddenSlides>
  <MMClips>1</MMClips>
  <ScaleCrop>false</ScaleCrop>
  <HeadingPairs>
    <vt:vector size="6" baseType="variant">
      <vt:variant>
        <vt:lpstr>Verwendete Schriftarten</vt:lpstr>
      </vt:variant>
      <vt:variant>
        <vt:i4>13</vt:i4>
      </vt:variant>
      <vt:variant>
        <vt:lpstr>Design</vt:lpstr>
      </vt:variant>
      <vt:variant>
        <vt:i4>1</vt:i4>
      </vt:variant>
      <vt:variant>
        <vt:lpstr>Folientitel</vt:lpstr>
      </vt:variant>
      <vt:variant>
        <vt:i4>41</vt:i4>
      </vt:variant>
    </vt:vector>
  </HeadingPairs>
  <TitlesOfParts>
    <vt:vector size="55" baseType="lpstr">
      <vt:lpstr>MS PGothic</vt:lpstr>
      <vt:lpstr>Arial</vt:lpstr>
      <vt:lpstr>Arial Black</vt:lpstr>
      <vt:lpstr>Arial Narrow</vt:lpstr>
      <vt:lpstr>Calibri</vt:lpstr>
      <vt:lpstr>Calibri Light</vt:lpstr>
      <vt:lpstr>Courier New</vt:lpstr>
      <vt:lpstr>Lato</vt:lpstr>
      <vt:lpstr>Lato Semibold</vt:lpstr>
      <vt:lpstr>Montserrat</vt:lpstr>
      <vt:lpstr>Tahoma</vt:lpstr>
      <vt:lpstr>Times New Roman</vt:lpstr>
      <vt:lpstr>Wingdings</vt:lpstr>
      <vt:lpstr>Office</vt:lpstr>
      <vt:lpstr>Science will not solve the Problems The urgent need for an ecological conversion and the challenge to shape the transition to the benefit of everybody   University of Natural Resources and Life Sciences, Vienna Institute of Meteorology and Climatology      and  Center for Global Change and Sustainability  em. Univ. Prof. Dr. Helga Kromp-Kolb</vt:lpstr>
      <vt:lpstr>Multiple crises: all man (self) made!</vt:lpstr>
      <vt:lpstr>Global Risk Report 2021: Risk perception</vt:lpstr>
      <vt:lpstr>Club of Rome 1972</vt:lpstr>
      <vt:lpstr>Laudato Si!</vt:lpstr>
      <vt:lpstr>PowerPoint-Präsentation</vt:lpstr>
      <vt:lpstr>Social aspects: What one family eats in a week </vt:lpstr>
      <vt:lpstr>Fight hunger first, then climate change?</vt:lpstr>
      <vt:lpstr>PowerPoint-Präsentation</vt:lpstr>
      <vt:lpstr>PowerPoint-Präsentation</vt:lpstr>
      <vt:lpstr>Temperature anomaly (vs.1880 – 1920)</vt:lpstr>
      <vt:lpstr>Temperature of the last 131 Years</vt:lpstr>
      <vt:lpstr>A short look at climate scenarios</vt:lpstr>
      <vt:lpstr>Passing tipping points</vt:lpstr>
      <vt:lpstr>Temperature and GHG Concentrations (ice core data) </vt:lpstr>
      <vt:lpstr>Stability states of the earths climate</vt:lpstr>
      <vt:lpstr>Decision we are taking NOW</vt:lpstr>
      <vt:lpstr>The optimistic scenario:  The fragile stability path of 1,5°C</vt:lpstr>
      <vt:lpstr>Climate at +1,5°C</vt:lpstr>
      <vt:lpstr>Climate at +1,5°C is a challenge, but ….</vt:lpstr>
      <vt:lpstr>Halving emissions by 2030 and reaching net zero by 2050</vt:lpstr>
      <vt:lpstr>Necessary measures</vt:lpstr>
      <vt:lpstr>„ …. full transformation of our economy“  (A. Merkel, 2021.07.15)</vt:lpstr>
      <vt:lpstr>Change the way of thinking; integrated solutions</vt:lpstr>
      <vt:lpstr>Change the system</vt:lpstr>
      <vt:lpstr>Necessities rather than options</vt:lpstr>
      <vt:lpstr>Change of minds and hearts:  rate intrinsic over extrinsic values</vt:lpstr>
      <vt:lpstr>Shift in values</vt:lpstr>
      <vt:lpstr>PowerPoint-Präsentation</vt:lpstr>
      <vt:lpstr>Enzyklika „Laudato Si!“  (Juni 2015)</vt:lpstr>
      <vt:lpstr>Enzyklika „Laudato Si!“  (Juni 2015) </vt:lpstr>
      <vt:lpstr>Der Papst publiziert Enzyklika „Laudato Si!“ (Juni 2015)</vt:lpstr>
      <vt:lpstr>PowerPoint-Präsentation</vt:lpstr>
      <vt:lpstr>Enzyklika „Laudato Si!“  (Juni 2015) </vt:lpstr>
      <vt:lpstr>PowerPoint-Präsentation</vt:lpstr>
      <vt:lpstr>PowerPoint-Präsentation</vt:lpstr>
      <vt:lpstr>Global land area and area used for food production</vt:lpstr>
      <vt:lpstr>Monbiot: Who may challenge the system? </vt:lpstr>
      <vt:lpstr>Change the system</vt:lpstr>
      <vt:lpstr>Noam Chomsky</vt:lpstr>
      <vt:lpstr>Dimensions of Sustainability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Klimaschutz, Energiewende - unsere Verantwortung für die Zukunft</dc:title>
  <dc:creator>kromp-ko</dc:creator>
  <cp:lastModifiedBy>HKK</cp:lastModifiedBy>
  <cp:revision>163</cp:revision>
  <cp:lastPrinted>2022-03-19T13:47:03Z</cp:lastPrinted>
  <dcterms:created xsi:type="dcterms:W3CDTF">2021-02-03T16:13:20Z</dcterms:created>
  <dcterms:modified xsi:type="dcterms:W3CDTF">2022-03-19T13:49:43Z</dcterms:modified>
</cp:coreProperties>
</file>