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29" r:id="rId5"/>
  </p:sldMasterIdLst>
  <p:notesMasterIdLst>
    <p:notesMasterId r:id="rId20"/>
  </p:notesMasterIdLst>
  <p:sldIdLst>
    <p:sldId id="257" r:id="rId6"/>
    <p:sldId id="278" r:id="rId7"/>
    <p:sldId id="281" r:id="rId8"/>
    <p:sldId id="291" r:id="rId9"/>
    <p:sldId id="290" r:id="rId10"/>
    <p:sldId id="378" r:id="rId11"/>
    <p:sldId id="441" r:id="rId12"/>
    <p:sldId id="362" r:id="rId13"/>
    <p:sldId id="380" r:id="rId14"/>
    <p:sldId id="381" r:id="rId15"/>
    <p:sldId id="479" r:id="rId16"/>
    <p:sldId id="444" r:id="rId17"/>
    <p:sldId id="443" r:id="rId18"/>
    <p:sldId id="282" r:id="rId19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777" autoAdjust="0"/>
    <p:restoredTop sz="95332" autoAdjust="0"/>
  </p:normalViewPr>
  <p:slideViewPr>
    <p:cSldViewPr snapToGrid="0">
      <p:cViewPr varScale="1">
        <p:scale>
          <a:sx n="115" d="100"/>
          <a:sy n="115" d="100"/>
        </p:scale>
        <p:origin x="11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kincstar.sharepoint.com/sites/Dokumentumtar/Megosztott%20dokumentumok/Szervezeti%20egys&#233;gek/Kutat&#225;si%20Iroda/H&#225;tt&#233;ranyagok/2022_03_16_Pozsony/Id&#337;s%20n&#233;pess&#233;g%20eltartotts&#225;gi%20r&#225;t&#225;ja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kincstar.sharepoint.com/sites/Dokumentumtar/Megosztott%20dokumentumok/Szervezeti%20egys&#233;gek/Kutat&#225;si%20Iroda/H&#225;tt&#233;ranyagok/2022_03_16_Pozsony/65%20&#233;vn&#233;l%20id&#337;sebbek_h&#225;ztart&#225;s%20t&#237;pusa%20szerin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'Idős népesség eltartottságiráta'!$A$2</c:f>
              <c:strCache>
                <c:ptCount val="1"/>
                <c:pt idx="0">
                  <c:v>EU–27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#\ ##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'Idős népesség eltartottságiráta'!$B$1:$M$1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2021* preliminary</c:v>
                </c:pt>
              </c:strCache>
            </c:strRef>
          </c:cat>
          <c:val>
            <c:numRef>
              <c:f>'Idős népesség eltartottságiráta'!$B$2:$M$2</c:f>
              <c:numCache>
                <c:formatCode>#\ ##0.0</c:formatCode>
                <c:ptCount val="12"/>
                <c:pt idx="0">
                  <c:v>26.3</c:v>
                </c:pt>
                <c:pt idx="1">
                  <c:v>26.6</c:v>
                </c:pt>
                <c:pt idx="2">
                  <c:v>27.1</c:v>
                </c:pt>
                <c:pt idx="3">
                  <c:v>27.7</c:v>
                </c:pt>
                <c:pt idx="4">
                  <c:v>28.3</c:v>
                </c:pt>
                <c:pt idx="5">
                  <c:v>29</c:v>
                </c:pt>
                <c:pt idx="6">
                  <c:v>29.6</c:v>
                </c:pt>
                <c:pt idx="7">
                  <c:v>30.2</c:v>
                </c:pt>
                <c:pt idx="8">
                  <c:v>30.8</c:v>
                </c:pt>
                <c:pt idx="9">
                  <c:v>31.4</c:v>
                </c:pt>
                <c:pt idx="10">
                  <c:v>32</c:v>
                </c:pt>
                <c:pt idx="11">
                  <c:v>32.5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B3-4686-9D1E-30260F34A7A1}"/>
            </c:ext>
          </c:extLst>
        </c:ser>
        <c:ser>
          <c:idx val="1"/>
          <c:order val="1"/>
          <c:tx>
            <c:strRef>
              <c:f>'Idős népesség eltartottságiráta'!$A$3</c:f>
              <c:strCache>
                <c:ptCount val="1"/>
                <c:pt idx="0">
                  <c:v>Hungary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#\ ##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'Idős népesség eltartottságiráta'!$B$1:$M$1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2021* preliminary</c:v>
                </c:pt>
              </c:strCache>
            </c:strRef>
          </c:cat>
          <c:val>
            <c:numRef>
              <c:f>'Idős népesség eltartottságiráta'!$B$3:$M$3</c:f>
              <c:numCache>
                <c:formatCode>#\ ##0.0</c:formatCode>
                <c:ptCount val="12"/>
                <c:pt idx="0">
                  <c:v>24.2</c:v>
                </c:pt>
                <c:pt idx="1">
                  <c:v>24.4</c:v>
                </c:pt>
                <c:pt idx="2">
                  <c:v>24.6</c:v>
                </c:pt>
                <c:pt idx="3">
                  <c:v>25.1</c:v>
                </c:pt>
                <c:pt idx="4">
                  <c:v>25.8</c:v>
                </c:pt>
                <c:pt idx="5">
                  <c:v>26.5</c:v>
                </c:pt>
                <c:pt idx="6">
                  <c:v>27.2</c:v>
                </c:pt>
                <c:pt idx="7">
                  <c:v>27.9</c:v>
                </c:pt>
                <c:pt idx="8">
                  <c:v>28.5</c:v>
                </c:pt>
                <c:pt idx="9">
                  <c:v>29.3</c:v>
                </c:pt>
                <c:pt idx="10">
                  <c:v>30.3</c:v>
                </c:pt>
                <c:pt idx="11">
                  <c:v>31.2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B3-4686-9D1E-30260F34A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3026863"/>
        <c:axId val="1424417775"/>
      </c:lineChart>
      <c:catAx>
        <c:axId val="1423026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424417775"/>
        <c:crosses val="autoZero"/>
        <c:auto val="1"/>
        <c:lblAlgn val="ctr"/>
        <c:lblOffset val="100"/>
        <c:noMultiLvlLbl val="0"/>
      </c:catAx>
      <c:valAx>
        <c:axId val="1424417775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&quot;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423026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Munka1!$M$2</c:f>
              <c:strCache>
                <c:ptCount val="1"/>
                <c:pt idx="0">
                  <c:v>Single adult - total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D3-47CB-BA18-9BC3D15ACE5D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D3-47CB-BA18-9BC3D15ACE5D}"/>
              </c:ext>
            </c:extLst>
          </c:dPt>
          <c:cat>
            <c:strRef>
              <c:f>Munka1!$A$3:$A$30</c:f>
              <c:strCache>
                <c:ptCount val="28"/>
                <c:pt idx="0">
                  <c:v>Sweden</c:v>
                </c:pt>
                <c:pt idx="1">
                  <c:v>France</c:v>
                </c:pt>
                <c:pt idx="2">
                  <c:v>Finland</c:v>
                </c:pt>
                <c:pt idx="3">
                  <c:v>Hungary</c:v>
                </c:pt>
                <c:pt idx="4">
                  <c:v>Romania</c:v>
                </c:pt>
                <c:pt idx="5">
                  <c:v>Germany</c:v>
                </c:pt>
                <c:pt idx="6">
                  <c:v>Czechia</c:v>
                </c:pt>
                <c:pt idx="7">
                  <c:v>Netherlands</c:v>
                </c:pt>
                <c:pt idx="8">
                  <c:v>Austria</c:v>
                </c:pt>
                <c:pt idx="9">
                  <c:v>Lithuania</c:v>
                </c:pt>
                <c:pt idx="10">
                  <c:v>Italy</c:v>
                </c:pt>
                <c:pt idx="11">
                  <c:v>Bulgaria</c:v>
                </c:pt>
                <c:pt idx="12">
                  <c:v>Ireland</c:v>
                </c:pt>
                <c:pt idx="13">
                  <c:v>EU-27</c:v>
                </c:pt>
                <c:pt idx="14">
                  <c:v>Latvia</c:v>
                </c:pt>
                <c:pt idx="15">
                  <c:v>Greece</c:v>
                </c:pt>
                <c:pt idx="16">
                  <c:v>Slovenia</c:v>
                </c:pt>
                <c:pt idx="17">
                  <c:v>Luxembourg</c:v>
                </c:pt>
                <c:pt idx="18">
                  <c:v>Denmark</c:v>
                </c:pt>
                <c:pt idx="19">
                  <c:v>Malta</c:v>
                </c:pt>
                <c:pt idx="20">
                  <c:v>Slovakia</c:v>
                </c:pt>
                <c:pt idx="21">
                  <c:v>Croatia</c:v>
                </c:pt>
                <c:pt idx="22">
                  <c:v>Poland</c:v>
                </c:pt>
                <c:pt idx="23">
                  <c:v>Spain</c:v>
                </c:pt>
                <c:pt idx="24">
                  <c:v>Estonia</c:v>
                </c:pt>
                <c:pt idx="25">
                  <c:v>Belgium</c:v>
                </c:pt>
                <c:pt idx="26">
                  <c:v>Cyprus</c:v>
                </c:pt>
                <c:pt idx="27">
                  <c:v>Portugal</c:v>
                </c:pt>
              </c:strCache>
            </c:strRef>
          </c:cat>
          <c:val>
            <c:numRef>
              <c:f>Munka1!$M$3:$M$30</c:f>
              <c:numCache>
                <c:formatCode>0%</c:formatCode>
                <c:ptCount val="28"/>
                <c:pt idx="0">
                  <c:v>0.38952468465458195</c:v>
                </c:pt>
                <c:pt idx="1">
                  <c:v>0.36304324710242891</c:v>
                </c:pt>
                <c:pt idx="2">
                  <c:v>0.35607950430514201</c:v>
                </c:pt>
                <c:pt idx="3">
                  <c:v>0.35105936647786867</c:v>
                </c:pt>
                <c:pt idx="4">
                  <c:v>0.34176390773405702</c:v>
                </c:pt>
                <c:pt idx="5">
                  <c:v>0.34005969187948909</c:v>
                </c:pt>
                <c:pt idx="6">
                  <c:v>0.33742730867643633</c:v>
                </c:pt>
                <c:pt idx="7">
                  <c:v>0.33326275672242217</c:v>
                </c:pt>
                <c:pt idx="8">
                  <c:v>0.33166320420383721</c:v>
                </c:pt>
                <c:pt idx="9">
                  <c:v>0.32939279957012363</c:v>
                </c:pt>
                <c:pt idx="10">
                  <c:v>0.32476451547053165</c:v>
                </c:pt>
                <c:pt idx="11">
                  <c:v>0.32223903177004537</c:v>
                </c:pt>
                <c:pt idx="12">
                  <c:v>0.32093473451327431</c:v>
                </c:pt>
                <c:pt idx="13">
                  <c:v>0.31450723568930178</c:v>
                </c:pt>
                <c:pt idx="14">
                  <c:v>0.30964730290456433</c:v>
                </c:pt>
                <c:pt idx="15">
                  <c:v>0.30461499343136839</c:v>
                </c:pt>
                <c:pt idx="16">
                  <c:v>0.30359267190102307</c:v>
                </c:pt>
                <c:pt idx="17">
                  <c:v>0.28080568720379145</c:v>
                </c:pt>
                <c:pt idx="18">
                  <c:v>0.27574838454437561</c:v>
                </c:pt>
                <c:pt idx="19">
                  <c:v>0.26666666666666666</c:v>
                </c:pt>
                <c:pt idx="20">
                  <c:v>0.2548608042421564</c:v>
                </c:pt>
                <c:pt idx="21">
                  <c:v>0.25342543313328048</c:v>
                </c:pt>
                <c:pt idx="22">
                  <c:v>0.25136619942887789</c:v>
                </c:pt>
                <c:pt idx="23">
                  <c:v>0.24009594378504986</c:v>
                </c:pt>
                <c:pt idx="24">
                  <c:v>0.23975251353441607</c:v>
                </c:pt>
                <c:pt idx="25">
                  <c:v>0.23840279087309071</c:v>
                </c:pt>
                <c:pt idx="26">
                  <c:v>0.21726822363765036</c:v>
                </c:pt>
                <c:pt idx="27">
                  <c:v>0.21247173421464605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D3-47CB-BA18-9BC3D15ACE5D}"/>
            </c:ext>
          </c:extLst>
        </c:ser>
        <c:ser>
          <c:idx val="1"/>
          <c:order val="1"/>
          <c:tx>
            <c:strRef>
              <c:f>Munka1!$N$2</c:f>
              <c:strCache>
                <c:ptCount val="1"/>
                <c:pt idx="0">
                  <c:v>Adult living in a couple - total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8D3-47CB-BA18-9BC3D15ACE5D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E8D3-47CB-BA18-9BC3D15ACE5D}"/>
              </c:ext>
            </c:extLst>
          </c:dPt>
          <c:cat>
            <c:strRef>
              <c:f>Munka1!$A$3:$A$30</c:f>
              <c:strCache>
                <c:ptCount val="28"/>
                <c:pt idx="0">
                  <c:v>Sweden</c:v>
                </c:pt>
                <c:pt idx="1">
                  <c:v>France</c:v>
                </c:pt>
                <c:pt idx="2">
                  <c:v>Finland</c:v>
                </c:pt>
                <c:pt idx="3">
                  <c:v>Hungary</c:v>
                </c:pt>
                <c:pt idx="4">
                  <c:v>Romania</c:v>
                </c:pt>
                <c:pt idx="5">
                  <c:v>Germany</c:v>
                </c:pt>
                <c:pt idx="6">
                  <c:v>Czechia</c:v>
                </c:pt>
                <c:pt idx="7">
                  <c:v>Netherlands</c:v>
                </c:pt>
                <c:pt idx="8">
                  <c:v>Austria</c:v>
                </c:pt>
                <c:pt idx="9">
                  <c:v>Lithuania</c:v>
                </c:pt>
                <c:pt idx="10">
                  <c:v>Italy</c:v>
                </c:pt>
                <c:pt idx="11">
                  <c:v>Bulgaria</c:v>
                </c:pt>
                <c:pt idx="12">
                  <c:v>Ireland</c:v>
                </c:pt>
                <c:pt idx="13">
                  <c:v>EU-27</c:v>
                </c:pt>
                <c:pt idx="14">
                  <c:v>Latvia</c:v>
                </c:pt>
                <c:pt idx="15">
                  <c:v>Greece</c:v>
                </c:pt>
                <c:pt idx="16">
                  <c:v>Slovenia</c:v>
                </c:pt>
                <c:pt idx="17">
                  <c:v>Luxembourg</c:v>
                </c:pt>
                <c:pt idx="18">
                  <c:v>Denmark</c:v>
                </c:pt>
                <c:pt idx="19">
                  <c:v>Malta</c:v>
                </c:pt>
                <c:pt idx="20">
                  <c:v>Slovakia</c:v>
                </c:pt>
                <c:pt idx="21">
                  <c:v>Croatia</c:v>
                </c:pt>
                <c:pt idx="22">
                  <c:v>Poland</c:v>
                </c:pt>
                <c:pt idx="23">
                  <c:v>Spain</c:v>
                </c:pt>
                <c:pt idx="24">
                  <c:v>Estonia</c:v>
                </c:pt>
                <c:pt idx="25">
                  <c:v>Belgium</c:v>
                </c:pt>
                <c:pt idx="26">
                  <c:v>Cyprus</c:v>
                </c:pt>
                <c:pt idx="27">
                  <c:v>Portugal</c:v>
                </c:pt>
              </c:strCache>
            </c:strRef>
          </c:cat>
          <c:val>
            <c:numRef>
              <c:f>Munka1!$N$3:$N$30</c:f>
              <c:numCache>
                <c:formatCode>0%</c:formatCode>
                <c:ptCount val="28"/>
                <c:pt idx="0">
                  <c:v>0.59560604794921068</c:v>
                </c:pt>
                <c:pt idx="1">
                  <c:v>0.55072838024638848</c:v>
                </c:pt>
                <c:pt idx="2">
                  <c:v>0.57021002655508168</c:v>
                </c:pt>
                <c:pt idx="3">
                  <c:v>0.41640444724145165</c:v>
                </c:pt>
                <c:pt idx="4">
                  <c:v>0.33932157394843965</c:v>
                </c:pt>
                <c:pt idx="5">
                  <c:v>0.57507202705111771</c:v>
                </c:pt>
                <c:pt idx="6">
                  <c:v>0.52556408467085369</c:v>
                </c:pt>
                <c:pt idx="7">
                  <c:v>0.6224252139983667</c:v>
                </c:pt>
                <c:pt idx="8">
                  <c:v>0.4846633264084077</c:v>
                </c:pt>
                <c:pt idx="9">
                  <c:v>0.3648576034390113</c:v>
                </c:pt>
                <c:pt idx="10">
                  <c:v>0.44287130734011843</c:v>
                </c:pt>
                <c:pt idx="11">
                  <c:v>0.42077221600999809</c:v>
                </c:pt>
                <c:pt idx="12">
                  <c:v>0.49308628318584069</c:v>
                </c:pt>
                <c:pt idx="13">
                  <c:v>0.49855895107875708</c:v>
                </c:pt>
                <c:pt idx="14">
                  <c:v>0.2953838174273859</c:v>
                </c:pt>
                <c:pt idx="15">
                  <c:v>0.50413188117133534</c:v>
                </c:pt>
                <c:pt idx="16">
                  <c:v>0.47347133000237923</c:v>
                </c:pt>
                <c:pt idx="17">
                  <c:v>0.50592417061611372</c:v>
                </c:pt>
                <c:pt idx="18">
                  <c:v>0.67453514440195173</c:v>
                </c:pt>
                <c:pt idx="19">
                  <c:v>0.45573770491803284</c:v>
                </c:pt>
                <c:pt idx="20">
                  <c:v>0.44343791427308876</c:v>
                </c:pt>
                <c:pt idx="21">
                  <c:v>0.36813497905107012</c:v>
                </c:pt>
                <c:pt idx="22">
                  <c:v>0.45804281966167543</c:v>
                </c:pt>
                <c:pt idx="23">
                  <c:v>0.43226503907569647</c:v>
                </c:pt>
                <c:pt idx="24">
                  <c:v>0.35885537509667437</c:v>
                </c:pt>
                <c:pt idx="25">
                  <c:v>0.54082594757684332</c:v>
                </c:pt>
                <c:pt idx="26">
                  <c:v>0.51096956829440898</c:v>
                </c:pt>
                <c:pt idx="27">
                  <c:v>0.48130109584275527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8D3-47CB-BA18-9BC3D15ACE5D}"/>
            </c:ext>
          </c:extLst>
        </c:ser>
        <c:ser>
          <c:idx val="2"/>
          <c:order val="2"/>
          <c:tx>
            <c:strRef>
              <c:f>Munka1!$O$2</c:f>
              <c:strCache>
                <c:ptCount val="1"/>
                <c:pt idx="0">
                  <c:v>Adult living in another type of household - total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8D3-47CB-BA18-9BC3D15ACE5D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8D3-47CB-BA18-9BC3D15ACE5D}"/>
              </c:ext>
            </c:extLst>
          </c:dPt>
          <c:cat>
            <c:strRef>
              <c:f>Munka1!$A$3:$A$30</c:f>
              <c:strCache>
                <c:ptCount val="28"/>
                <c:pt idx="0">
                  <c:v>Sweden</c:v>
                </c:pt>
                <c:pt idx="1">
                  <c:v>France</c:v>
                </c:pt>
                <c:pt idx="2">
                  <c:v>Finland</c:v>
                </c:pt>
                <c:pt idx="3">
                  <c:v>Hungary</c:v>
                </c:pt>
                <c:pt idx="4">
                  <c:v>Romania</c:v>
                </c:pt>
                <c:pt idx="5">
                  <c:v>Germany</c:v>
                </c:pt>
                <c:pt idx="6">
                  <c:v>Czechia</c:v>
                </c:pt>
                <c:pt idx="7">
                  <c:v>Netherlands</c:v>
                </c:pt>
                <c:pt idx="8">
                  <c:v>Austria</c:v>
                </c:pt>
                <c:pt idx="9">
                  <c:v>Lithuania</c:v>
                </c:pt>
                <c:pt idx="10">
                  <c:v>Italy</c:v>
                </c:pt>
                <c:pt idx="11">
                  <c:v>Bulgaria</c:v>
                </c:pt>
                <c:pt idx="12">
                  <c:v>Ireland</c:v>
                </c:pt>
                <c:pt idx="13">
                  <c:v>EU-27</c:v>
                </c:pt>
                <c:pt idx="14">
                  <c:v>Latvia</c:v>
                </c:pt>
                <c:pt idx="15">
                  <c:v>Greece</c:v>
                </c:pt>
                <c:pt idx="16">
                  <c:v>Slovenia</c:v>
                </c:pt>
                <c:pt idx="17">
                  <c:v>Luxembourg</c:v>
                </c:pt>
                <c:pt idx="18">
                  <c:v>Denmark</c:v>
                </c:pt>
                <c:pt idx="19">
                  <c:v>Malta</c:v>
                </c:pt>
                <c:pt idx="20">
                  <c:v>Slovakia</c:v>
                </c:pt>
                <c:pt idx="21">
                  <c:v>Croatia</c:v>
                </c:pt>
                <c:pt idx="22">
                  <c:v>Poland</c:v>
                </c:pt>
                <c:pt idx="23">
                  <c:v>Spain</c:v>
                </c:pt>
                <c:pt idx="24">
                  <c:v>Estonia</c:v>
                </c:pt>
                <c:pt idx="25">
                  <c:v>Belgium</c:v>
                </c:pt>
                <c:pt idx="26">
                  <c:v>Cyprus</c:v>
                </c:pt>
                <c:pt idx="27">
                  <c:v>Portugal</c:v>
                </c:pt>
              </c:strCache>
            </c:strRef>
          </c:cat>
          <c:val>
            <c:numRef>
              <c:f>Munka1!$O$3:$O$30</c:f>
              <c:numCache>
                <c:formatCode>0%</c:formatCode>
                <c:ptCount val="28"/>
                <c:pt idx="0">
                  <c:v>1.4869267396207503E-2</c:v>
                </c:pt>
                <c:pt idx="1">
                  <c:v>8.6220777445276536E-2</c:v>
                </c:pt>
                <c:pt idx="2">
                  <c:v>7.3629999195300555E-2</c:v>
                </c:pt>
                <c:pt idx="3">
                  <c:v>0.23253618628067968</c:v>
                </c:pt>
                <c:pt idx="4">
                  <c:v>0.31891451831750339</c:v>
                </c:pt>
                <c:pt idx="5">
                  <c:v>8.4862530406629375E-2</c:v>
                </c:pt>
                <c:pt idx="6">
                  <c:v>0.13700860665270992</c:v>
                </c:pt>
                <c:pt idx="7">
                  <c:v>4.4342276398173071E-2</c:v>
                </c:pt>
                <c:pt idx="8">
                  <c:v>0.18367346938775514</c:v>
                </c:pt>
                <c:pt idx="9">
                  <c:v>0.30574959699086512</c:v>
                </c:pt>
                <c:pt idx="10">
                  <c:v>0.23236417718934996</c:v>
                </c:pt>
                <c:pt idx="11">
                  <c:v>0.2569887522199566</c:v>
                </c:pt>
                <c:pt idx="12">
                  <c:v>0.18611725663716813</c:v>
                </c:pt>
                <c:pt idx="13">
                  <c:v>0.18693268565062571</c:v>
                </c:pt>
                <c:pt idx="14">
                  <c:v>0.39470954356846466</c:v>
                </c:pt>
                <c:pt idx="15">
                  <c:v>0.19125312539729628</c:v>
                </c:pt>
                <c:pt idx="16">
                  <c:v>0.22293599809659767</c:v>
                </c:pt>
                <c:pt idx="17">
                  <c:v>0.21327014218009477</c:v>
                </c:pt>
                <c:pt idx="18">
                  <c:v>4.9716471053672696E-2</c:v>
                </c:pt>
                <c:pt idx="19">
                  <c:v>0.27759562841530055</c:v>
                </c:pt>
                <c:pt idx="20">
                  <c:v>0.30170128148475478</c:v>
                </c:pt>
                <c:pt idx="21">
                  <c:v>0.3784395878156494</c:v>
                </c:pt>
                <c:pt idx="22">
                  <c:v>0.29059098090944674</c:v>
                </c:pt>
                <c:pt idx="23">
                  <c:v>0.32762775613161865</c:v>
                </c:pt>
                <c:pt idx="24">
                  <c:v>0.40139211136890945</c:v>
                </c:pt>
                <c:pt idx="25">
                  <c:v>0.22081840467659816</c:v>
                </c:pt>
                <c:pt idx="26">
                  <c:v>0.27176220806794055</c:v>
                </c:pt>
                <c:pt idx="27">
                  <c:v>0.30622716994259874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8D3-47CB-BA18-9BC3D15AC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0473983"/>
        <c:axId val="1640970655"/>
      </c:barChart>
      <c:catAx>
        <c:axId val="15404739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640970655"/>
        <c:crosses val="autoZero"/>
        <c:auto val="1"/>
        <c:lblAlgn val="ctr"/>
        <c:lblOffset val="100"/>
        <c:noMultiLvlLbl val="0"/>
      </c:catAx>
      <c:valAx>
        <c:axId val="16409706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40473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08892345211357E-2"/>
          <c:y val="2.8020591874251904E-2"/>
          <c:w val="0.92893626655993933"/>
          <c:h val="0.87544607808790775"/>
        </c:manualLayout>
      </c:layout>
      <c:lineChart>
        <c:grouping val="standard"/>
        <c:varyColors val="0"/>
        <c:ser>
          <c:idx val="0"/>
          <c:order val="0"/>
          <c:tx>
            <c:strRef>
              <c:f>Munka1!$A$1</c:f>
              <c:strCache>
                <c:ptCount val="1"/>
                <c:pt idx="0">
                  <c:v> </c:v>
                </c:pt>
              </c:strCache>
            </c:strRef>
          </c:tx>
          <c:spPr>
            <a:ln w="41275" cap="rnd">
              <a:solidFill>
                <a:schemeClr val="accent2">
                  <a:alpha val="68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7586574904124641E-2"/>
                  <c:y val="-7.2363690629621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00-48B9-8FE1-73F478EA938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22-4BE3-95CD-55C7EBFD9E2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22-4BE3-95CD-55C7EBFD9E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122-4BE3-95CD-55C7EBFD9E2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22-4BE3-95CD-55C7EBFD9E2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22-4BE3-95CD-55C7EBFD9E2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22-4BE3-95CD-55C7EBFD9E2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122-4BE3-95CD-55C7EBFD9E2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122-4BE3-95CD-55C7EBFD9E20}"/>
                </c:ext>
              </c:extLst>
            </c:dLbl>
            <c:dLbl>
              <c:idx val="9"/>
              <c:layout>
                <c:manualLayout>
                  <c:x val="-3.5080803243849663E-2"/>
                  <c:y val="9.3039030809512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122-4BE3-95CD-55C7EBFD9E20}"/>
                </c:ext>
              </c:extLst>
            </c:dLbl>
            <c:dLbl>
              <c:idx val="10"/>
              <c:layout>
                <c:manualLayout>
                  <c:x val="-2.3804830772612272E-2"/>
                  <c:y val="-7.9255470689585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122-4BE3-95CD-55C7EBFD9E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Munka1!$A$2:$A$22</c:f>
              <c:numCache>
                <c:formatCode>0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Munka1!$A$2:$A$22</c:f>
              <c:numCache>
                <c:formatCode>0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22-4BE3-95CD-55C7EBFD9E20}"/>
            </c:ext>
          </c:extLst>
        </c:ser>
        <c:ser>
          <c:idx val="1"/>
          <c:order val="1"/>
          <c:tx>
            <c:strRef>
              <c:f>Munka1!$B$1</c:f>
              <c:strCache>
                <c:ptCount val="1"/>
                <c:pt idx="0">
                  <c:v>20-39 évesek</c:v>
                </c:pt>
              </c:strCache>
            </c:strRef>
          </c:tx>
          <c:spPr>
            <a:ln w="41275" cap="rnd">
              <a:solidFill>
                <a:schemeClr val="accent2">
                  <a:alpha val="68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79328745206232E-2"/>
                  <c:y val="5.5134240479711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1A-44A8-85E3-2C4260113672}"/>
                </c:ext>
              </c:extLst>
            </c:dLbl>
            <c:dLbl>
              <c:idx val="20"/>
              <c:layout>
                <c:manualLayout>
                  <c:x val="0"/>
                  <c:y val="6.8917800599639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1A-44A8-85E3-2C42601136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Munka1!$A$2:$A$22</c:f>
              <c:numCache>
                <c:formatCode>0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Munka1!$B$2:$B$22</c:f>
              <c:numCache>
                <c:formatCode>#,##0</c:formatCode>
                <c:ptCount val="21"/>
                <c:pt idx="0">
                  <c:v>1421746</c:v>
                </c:pt>
                <c:pt idx="1">
                  <c:v>1433080</c:v>
                </c:pt>
                <c:pt idx="2">
                  <c:v>1441164</c:v>
                </c:pt>
                <c:pt idx="3">
                  <c:v>1446909</c:v>
                </c:pt>
                <c:pt idx="4">
                  <c:v>1452370</c:v>
                </c:pt>
                <c:pt idx="5">
                  <c:v>1458454</c:v>
                </c:pt>
                <c:pt idx="6">
                  <c:v>1465858</c:v>
                </c:pt>
                <c:pt idx="7">
                  <c:v>1469897</c:v>
                </c:pt>
                <c:pt idx="8">
                  <c:v>1463493</c:v>
                </c:pt>
                <c:pt idx="9">
                  <c:v>1455986</c:v>
                </c:pt>
                <c:pt idx="10">
                  <c:v>1448041</c:v>
                </c:pt>
                <c:pt idx="11">
                  <c:v>1439924</c:v>
                </c:pt>
                <c:pt idx="12">
                  <c:v>1386204</c:v>
                </c:pt>
                <c:pt idx="13">
                  <c:v>1376281</c:v>
                </c:pt>
                <c:pt idx="14">
                  <c:v>1360887</c:v>
                </c:pt>
                <c:pt idx="15">
                  <c:v>1331913</c:v>
                </c:pt>
                <c:pt idx="16">
                  <c:v>1298319</c:v>
                </c:pt>
                <c:pt idx="17">
                  <c:v>1263355</c:v>
                </c:pt>
                <c:pt idx="18">
                  <c:v>1233648</c:v>
                </c:pt>
                <c:pt idx="19">
                  <c:v>1208868</c:v>
                </c:pt>
                <c:pt idx="20">
                  <c:v>1186558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1A-44A8-85E3-2C4260113672}"/>
            </c:ext>
          </c:extLst>
        </c:ser>
        <c:ser>
          <c:idx val="2"/>
          <c:order val="2"/>
          <c:tx>
            <c:strRef>
              <c:f>Munka1!$C$1</c:f>
              <c:strCache>
                <c:ptCount val="1"/>
                <c:pt idx="0">
                  <c:v>60 évesek és idősebbek</c:v>
                </c:pt>
              </c:strCache>
            </c:strRef>
          </c:tx>
          <c:spPr>
            <a:ln w="41275" cap="rnd">
              <a:solidFill>
                <a:schemeClr val="accent1">
                  <a:alpha val="68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5033592061058122E-2"/>
                  <c:y val="7.2363690629621086E-2"/>
                </c:manualLayout>
              </c:layout>
              <c:tx>
                <c:rich>
                  <a:bodyPr/>
                  <a:lstStyle/>
                  <a:p>
                    <a:fld id="{67FC8AAE-780A-4EFD-B931-D31E29F9C72E}" type="VALUE">
                      <a:rPr lang="en-US" sz="14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[HODNOTA]</a:t>
                    </a:fld>
                    <a:endParaRPr lang="sk-SK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B1A-44A8-85E3-2C4260113672}"/>
                </c:ext>
              </c:extLst>
            </c:dLbl>
            <c:dLbl>
              <c:idx val="20"/>
              <c:layout>
                <c:manualLayout>
                  <c:x val="0"/>
                  <c:y val="7.9255470689584995E-2"/>
                </c:manualLayout>
              </c:layout>
              <c:tx>
                <c:rich>
                  <a:bodyPr/>
                  <a:lstStyle/>
                  <a:p>
                    <a:fld id="{1217A29C-F4F4-48FC-B5AA-8611323016D2}" type="VALUE">
                      <a:rPr lang="en-US" sz="14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[HODNOTA]</a:t>
                    </a:fld>
                    <a:endParaRPr lang="sk-SK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B1A-44A8-85E3-2C42601136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Munka1!$A$2:$A$22</c:f>
              <c:numCache>
                <c:formatCode>0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Munka1!$C$2:$C$22</c:f>
              <c:numCache>
                <c:formatCode>#,##0</c:formatCode>
                <c:ptCount val="21"/>
                <c:pt idx="0">
                  <c:v>1214070</c:v>
                </c:pt>
                <c:pt idx="1">
                  <c:v>1276122</c:v>
                </c:pt>
                <c:pt idx="2">
                  <c:v>1284670</c:v>
                </c:pt>
                <c:pt idx="3">
                  <c:v>1297763</c:v>
                </c:pt>
                <c:pt idx="4">
                  <c:v>1307146</c:v>
                </c:pt>
                <c:pt idx="5">
                  <c:v>1323128</c:v>
                </c:pt>
                <c:pt idx="6">
                  <c:v>1327086</c:v>
                </c:pt>
                <c:pt idx="7">
                  <c:v>1335003</c:v>
                </c:pt>
                <c:pt idx="8">
                  <c:v>1349051</c:v>
                </c:pt>
                <c:pt idx="9">
                  <c:v>1366112</c:v>
                </c:pt>
                <c:pt idx="10">
                  <c:v>1382901</c:v>
                </c:pt>
                <c:pt idx="11">
                  <c:v>1401870</c:v>
                </c:pt>
                <c:pt idx="12">
                  <c:v>1419929</c:v>
                </c:pt>
                <c:pt idx="13">
                  <c:v>1436887</c:v>
                </c:pt>
                <c:pt idx="14">
                  <c:v>1461497</c:v>
                </c:pt>
                <c:pt idx="15">
                  <c:v>1493995</c:v>
                </c:pt>
                <c:pt idx="16">
                  <c:v>1519238</c:v>
                </c:pt>
                <c:pt idx="17">
                  <c:v>1539945</c:v>
                </c:pt>
                <c:pt idx="18">
                  <c:v>1546995</c:v>
                </c:pt>
                <c:pt idx="19">
                  <c:v>1552773</c:v>
                </c:pt>
                <c:pt idx="20">
                  <c:v>1556603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1A-44A8-85E3-2C4260113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728000"/>
        <c:axId val="140430720"/>
      </c:lineChart>
      <c:catAx>
        <c:axId val="14572800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0" cap="flat" cmpd="sng" algn="ctr">
            <a:solidFill>
              <a:schemeClr val="tx1">
                <a:lumMod val="15000"/>
                <a:lumOff val="85000"/>
                <a:alpha val="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k-SK"/>
          </a:p>
        </c:txPr>
        <c:crossAx val="140430720"/>
        <c:crosses val="autoZero"/>
        <c:auto val="1"/>
        <c:lblAlgn val="ctr"/>
        <c:lblOffset val="100"/>
        <c:noMultiLvlLbl val="0"/>
      </c:catAx>
      <c:valAx>
        <c:axId val="140430720"/>
        <c:scaling>
          <c:orientation val="minMax"/>
          <c:max val="1600000"/>
          <c:min val="1100000"/>
        </c:scaling>
        <c:delete val="0"/>
        <c:axPos val="l"/>
        <c:majorGridlines>
          <c:spPr>
            <a:ln w="15875" cap="flat" cmpd="sng" algn="ctr">
              <a:solidFill>
                <a:schemeClr val="accent1">
                  <a:alpha val="62000"/>
                </a:schemeClr>
              </a:solidFill>
              <a:prstDash val="sysDot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k-SK"/>
          </a:p>
        </c:txPr>
        <c:crossAx val="145728000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01786191250289E-2"/>
          <c:y val="2.4612949099788027E-2"/>
          <c:w val="0.92893626655993933"/>
          <c:h val="0.82433121360916595"/>
        </c:manualLayout>
      </c:layout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Házasságkötések száma </c:v>
                </c:pt>
              </c:strCache>
            </c:strRef>
          </c:tx>
          <c:spPr>
            <a:ln w="41275" cap="rnd">
              <a:solidFill>
                <a:schemeClr val="accent2">
                  <a:alpha val="68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4116121442791513E-2"/>
                  <c:y val="-6.1337841101183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DE-46CA-B64D-87DCB61367FC}"/>
                </c:ext>
              </c:extLst>
            </c:dLbl>
            <c:dLbl>
              <c:idx val="1"/>
              <c:layout>
                <c:manualLayout>
                  <c:x val="-4.4116121442791513E-2"/>
                  <c:y val="-6.4745498940137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04-4696-8C80-F403C22B43C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80-4720-8597-6BB06EEA31B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04-4696-8C80-F403C22B43C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04-4696-8C80-F403C22B43CE}"/>
                </c:ext>
              </c:extLst>
            </c:dLbl>
            <c:dLbl>
              <c:idx val="5"/>
              <c:layout>
                <c:manualLayout>
                  <c:x val="-5.9616380328097515E-3"/>
                  <c:y val="-3.7484236228500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97-476D-8B70-A05D35F1253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804-4696-8C80-F403C22B43C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804-4696-8C80-F403C22B43CE}"/>
                </c:ext>
              </c:extLst>
            </c:dLbl>
            <c:dLbl>
              <c:idx val="8"/>
              <c:layout>
                <c:manualLayout>
                  <c:x val="-9.5386208524955492E-3"/>
                  <c:y val="-3.4076578389546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97-476D-8B70-A05D35F1253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804-4696-8C80-F403C22B43C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97-476D-8B70-A05D35F1253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97-476D-8B70-A05D35F1253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97-476D-8B70-A05D35F1253F}"/>
                </c:ext>
              </c:extLst>
            </c:dLbl>
            <c:dLbl>
              <c:idx val="13"/>
              <c:layout>
                <c:manualLayout>
                  <c:x val="-1.1658180063824624E-16"/>
                  <c:y val="-7.7240244349638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6B-4F35-99BC-C20EE10A56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Munka1!$A$2:$A$15</c:f>
              <c:numCache>
                <c:formatCode>General</c:formatCode>
                <c:ptCount val="14"/>
                <c:pt idx="0">
                  <c:v>1941</c:v>
                </c:pt>
                <c:pt idx="1">
                  <c:v>1949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1986</c:v>
                </c:pt>
                <c:pt idx="6">
                  <c:v>1990</c:v>
                </c:pt>
                <c:pt idx="7">
                  <c:v>2001</c:v>
                </c:pt>
                <c:pt idx="8">
                  <c:v>2010</c:v>
                </c:pt>
                <c:pt idx="9">
                  <c:v>2011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Munka1!$B$2:$B$15</c:f>
              <c:numCache>
                <c:formatCode>#,##0</c:formatCode>
                <c:ptCount val="14"/>
                <c:pt idx="0">
                  <c:v>79074</c:v>
                </c:pt>
                <c:pt idx="1">
                  <c:v>107820</c:v>
                </c:pt>
                <c:pt idx="2">
                  <c:v>88566</c:v>
                </c:pt>
                <c:pt idx="3">
                  <c:v>96612</c:v>
                </c:pt>
                <c:pt idx="4">
                  <c:v>80331</c:v>
                </c:pt>
                <c:pt idx="5">
                  <c:v>72434</c:v>
                </c:pt>
                <c:pt idx="6">
                  <c:v>66405</c:v>
                </c:pt>
                <c:pt idx="7">
                  <c:v>43583</c:v>
                </c:pt>
                <c:pt idx="8">
                  <c:v>35520</c:v>
                </c:pt>
                <c:pt idx="9">
                  <c:v>35812</c:v>
                </c:pt>
                <c:pt idx="10">
                  <c:v>50828</c:v>
                </c:pt>
                <c:pt idx="11">
                  <c:v>65268</c:v>
                </c:pt>
                <c:pt idx="12">
                  <c:v>67095</c:v>
                </c:pt>
                <c:pt idx="13">
                  <c:v>72000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04-4696-8C80-F403C22B4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928064"/>
        <c:axId val="172002688"/>
      </c:lineChart>
      <c:catAx>
        <c:axId val="20392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0" cap="flat" cmpd="sng" algn="ctr">
            <a:solidFill>
              <a:schemeClr val="tx1">
                <a:lumMod val="15000"/>
                <a:lumOff val="85000"/>
                <a:alpha val="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k-SK"/>
          </a:p>
        </c:txPr>
        <c:crossAx val="172002688"/>
        <c:crosses val="autoZero"/>
        <c:auto val="1"/>
        <c:lblAlgn val="ctr"/>
        <c:lblOffset val="100"/>
        <c:noMultiLvlLbl val="0"/>
      </c:catAx>
      <c:valAx>
        <c:axId val="172002688"/>
        <c:scaling>
          <c:orientation val="minMax"/>
          <c:max val="120000"/>
          <c:min val="20000"/>
        </c:scaling>
        <c:delete val="0"/>
        <c:axPos val="l"/>
        <c:majorGridlines>
          <c:spPr>
            <a:ln w="15875" cap="flat" cmpd="sng" algn="ctr">
              <a:solidFill>
                <a:schemeClr val="accent1">
                  <a:alpha val="62000"/>
                </a:schemeClr>
              </a:solidFill>
              <a:prstDash val="sysDot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k-SK"/>
          </a:p>
        </c:txPr>
        <c:crossAx val="203928064"/>
        <c:crosses val="autoZero"/>
        <c:crossBetween val="between"/>
        <c:majorUnit val="2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08892345211357E-2"/>
          <c:y val="2.8020591874251904E-2"/>
          <c:w val="0.92893626655993933"/>
          <c:h val="0.82433121360916595"/>
        </c:manualLayout>
      </c:layout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Házasságkötések száma </c:v>
                </c:pt>
              </c:strCache>
            </c:strRef>
          </c:tx>
          <c:spPr>
            <a:ln w="41275" cap="rnd">
              <a:solidFill>
                <a:schemeClr val="accent2">
                  <a:alpha val="68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338517298373412E-2"/>
                  <c:y val="8.859910381282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A5-4D0D-A8B9-6C8403ED702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04-4696-8C80-F403C22B43C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80-4720-8597-6BB06EEA31B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04-4696-8C80-F403C22B43C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04-4696-8C80-F403C22B43CE}"/>
                </c:ext>
              </c:extLst>
            </c:dLbl>
            <c:dLbl>
              <c:idx val="6"/>
              <c:layout>
                <c:manualLayout>
                  <c:x val="1.90772417049908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42-45AA-A641-61D450FFAFE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804-4696-8C80-F403C22B43C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804-4696-8C80-F403C22B43C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804-4696-8C80-F403C22B43C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A5-4D0D-A8B9-6C8403ED702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BE-4470-B928-66449E614F8D}"/>
                </c:ext>
              </c:extLst>
            </c:dLbl>
            <c:dLbl>
              <c:idx val="12"/>
              <c:layout>
                <c:manualLayout>
                  <c:x val="-1.1658180063824624E-16"/>
                  <c:y val="9.9957963276002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61-4533-BC6C-1DBE4AC0E7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ED7D3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Munka1!$A$2:$A$14</c:f>
              <c:numCache>
                <c:formatCode>General</c:formatCode>
                <c:ptCount val="13"/>
                <c:pt idx="0">
                  <c:v>1941</c:v>
                </c:pt>
                <c:pt idx="1">
                  <c:v>1949</c:v>
                </c:pt>
                <c:pt idx="2">
                  <c:v>1960</c:v>
                </c:pt>
                <c:pt idx="3">
                  <c:v>1962</c:v>
                </c:pt>
                <c:pt idx="4">
                  <c:v>1970</c:v>
                </c:pt>
                <c:pt idx="5">
                  <c:v>1980</c:v>
                </c:pt>
                <c:pt idx="6">
                  <c:v>1987</c:v>
                </c:pt>
                <c:pt idx="7">
                  <c:v>1990</c:v>
                </c:pt>
                <c:pt idx="8">
                  <c:v>2001</c:v>
                </c:pt>
                <c:pt idx="9">
                  <c:v>2011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Munka1!$B$2:$B$14</c:f>
              <c:numCache>
                <c:formatCode>#,##0</c:formatCode>
                <c:ptCount val="13"/>
                <c:pt idx="0">
                  <c:v>6858</c:v>
                </c:pt>
                <c:pt idx="1">
                  <c:v>12556</c:v>
                </c:pt>
                <c:pt idx="2">
                  <c:v>16590</c:v>
                </c:pt>
                <c:pt idx="3">
                  <c:v>17410</c:v>
                </c:pt>
                <c:pt idx="4">
                  <c:v>22841</c:v>
                </c:pt>
                <c:pt idx="5">
                  <c:v>27797</c:v>
                </c:pt>
                <c:pt idx="6">
                  <c:v>29856</c:v>
                </c:pt>
                <c:pt idx="7">
                  <c:v>24888</c:v>
                </c:pt>
                <c:pt idx="8">
                  <c:v>24391</c:v>
                </c:pt>
                <c:pt idx="9">
                  <c:v>23335</c:v>
                </c:pt>
                <c:pt idx="10">
                  <c:v>16952</c:v>
                </c:pt>
                <c:pt idx="11">
                  <c:v>17600</c:v>
                </c:pt>
                <c:pt idx="12">
                  <c:v>14979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04-4696-8C80-F403C22B4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4045312"/>
        <c:axId val="321643072"/>
      </c:lineChart>
      <c:catAx>
        <c:axId val="32404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0" cap="flat" cmpd="sng" algn="ctr">
            <a:solidFill>
              <a:schemeClr val="tx1">
                <a:lumMod val="15000"/>
                <a:lumOff val="85000"/>
                <a:alpha val="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k-SK"/>
          </a:p>
        </c:txPr>
        <c:crossAx val="321643072"/>
        <c:crosses val="autoZero"/>
        <c:auto val="1"/>
        <c:lblAlgn val="ctr"/>
        <c:lblOffset val="100"/>
        <c:noMultiLvlLbl val="0"/>
      </c:catAx>
      <c:valAx>
        <c:axId val="321643072"/>
        <c:scaling>
          <c:orientation val="minMax"/>
          <c:max val="30000"/>
          <c:min val="0"/>
        </c:scaling>
        <c:delete val="0"/>
        <c:axPos val="l"/>
        <c:majorGridlines>
          <c:spPr>
            <a:ln w="15875" cap="flat" cmpd="sng" algn="ctr">
              <a:solidFill>
                <a:schemeClr val="accent1">
                  <a:alpha val="62000"/>
                </a:schemeClr>
              </a:solidFill>
              <a:prstDash val="sysDot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k-SK"/>
          </a:p>
        </c:txPr>
        <c:crossAx val="324045312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k-S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130560383315592E-2"/>
          <c:y val="9.9847980106485323E-2"/>
          <c:w val="0.92893626655993933"/>
          <c:h val="0.76055956564498906"/>
        </c:manualLayout>
      </c:layout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Abortions</c:v>
                </c:pt>
              </c:strCache>
            </c:strRef>
          </c:tx>
          <c:spPr>
            <a:ln w="41275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4"/>
            <c:marker>
              <c:symbol val="circle"/>
              <c:size val="8"/>
              <c:spPr>
                <a:solidFill>
                  <a:schemeClr val="accent1"/>
                </a:solidFill>
                <a:ln w="95250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D804-4696-8C80-F403C22B43CE}"/>
              </c:ext>
            </c:extLst>
          </c:dPt>
          <c:dPt>
            <c:idx val="19"/>
            <c:marker>
              <c:symbol val="circle"/>
              <c:size val="8"/>
              <c:spPr>
                <a:solidFill>
                  <a:schemeClr val="accent1"/>
                </a:solidFill>
                <a:ln w="95250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5B01-4812-939F-87755EBEBE8D}"/>
              </c:ext>
            </c:extLst>
          </c:dPt>
          <c:dPt>
            <c:idx val="69"/>
            <c:marker>
              <c:symbol val="circle"/>
              <c:size val="8"/>
              <c:spPr>
                <a:solidFill>
                  <a:schemeClr val="accent1"/>
                </a:solidFill>
                <a:ln w="95250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5B01-4812-939F-87755EBEBE8D}"/>
              </c:ext>
            </c:extLst>
          </c:dPt>
          <c:dLbls>
            <c:dLbl>
              <c:idx val="0"/>
              <c:layout>
                <c:manualLayout>
                  <c:x val="-1.9312166522982809E-2"/>
                  <c:y val="-3.0232581391108192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ED7D3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B7-413E-AEEA-30C919E47D0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24D7E00-B0CA-4232-A921-39F2D98FB231}" type="VALUE">
                      <a:rPr lang="en-US" sz="140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[HODNOTA]</a:t>
                    </a:fld>
                    <a:endParaRPr lang="sk-SK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804-4696-8C80-F403C22B43CE}"/>
                </c:ext>
              </c:extLst>
            </c:dLbl>
            <c:dLbl>
              <c:idx val="19"/>
              <c:layout>
                <c:manualLayout>
                  <c:x val="-9.2545539270489557E-2"/>
                  <c:y val="-1.3676572220243431E-2"/>
                </c:manualLayout>
              </c:layout>
              <c:tx>
                <c:rich>
                  <a:bodyPr/>
                  <a:lstStyle/>
                  <a:p>
                    <a:fld id="{F3566DE0-402E-4A65-ADCD-20CCF50BE202}" type="VALUE">
                      <a:rPr lang="en-US" sz="140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[HODNOTA]</a:t>
                    </a:fld>
                    <a:endParaRPr lang="sk-SK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B01-4812-939F-87755EBEBE8D}"/>
                </c:ext>
              </c:extLst>
            </c:dLbl>
            <c:dLbl>
              <c:idx val="70"/>
              <c:layout>
                <c:manualLayout>
                  <c:x val="-5.4932384776484398E-2"/>
                  <c:y val="7.6589194036009306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400" b="0" i="0" u="none" strike="noStrike" kern="120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12-49B6-B0EF-650CC2B56F9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Munka1!$A$2:$A$73</c:f>
              <c:numCache>
                <c:formatCode>General</c:formatCode>
                <c:ptCount val="72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</c:numCache>
            </c:numRef>
          </c:cat>
          <c:val>
            <c:numRef>
              <c:f>Munka1!$B$2:$B$73</c:f>
              <c:numCache>
                <c:formatCode>0</c:formatCode>
                <c:ptCount val="72"/>
                <c:pt idx="0">
                  <c:v>1707</c:v>
                </c:pt>
                <c:pt idx="1">
                  <c:v>1700</c:v>
                </c:pt>
                <c:pt idx="2">
                  <c:v>1700</c:v>
                </c:pt>
                <c:pt idx="3">
                  <c:v>2800</c:v>
                </c:pt>
                <c:pt idx="4">
                  <c:v>16300</c:v>
                </c:pt>
                <c:pt idx="5">
                  <c:v>35398</c:v>
                </c:pt>
                <c:pt idx="6">
                  <c:v>82463</c:v>
                </c:pt>
                <c:pt idx="7">
                  <c:v>123383</c:v>
                </c:pt>
                <c:pt idx="8">
                  <c:v>145578</c:v>
                </c:pt>
                <c:pt idx="9">
                  <c:v>152404</c:v>
                </c:pt>
                <c:pt idx="10">
                  <c:v>162160</c:v>
                </c:pt>
                <c:pt idx="11">
                  <c:v>169992</c:v>
                </c:pt>
                <c:pt idx="12">
                  <c:v>163656</c:v>
                </c:pt>
                <c:pt idx="13">
                  <c:v>173835</c:v>
                </c:pt>
                <c:pt idx="14" formatCode="#,##0">
                  <c:v>184367</c:v>
                </c:pt>
                <c:pt idx="15" formatCode="#,##0">
                  <c:v>180269</c:v>
                </c:pt>
                <c:pt idx="16" formatCode="#,##0">
                  <c:v>186773</c:v>
                </c:pt>
                <c:pt idx="17" formatCode="#,##0">
                  <c:v>187527</c:v>
                </c:pt>
                <c:pt idx="18" formatCode="#,##0">
                  <c:v>201096</c:v>
                </c:pt>
                <c:pt idx="19" formatCode="#,##0">
                  <c:v>206817</c:v>
                </c:pt>
                <c:pt idx="20" formatCode="#,##0">
                  <c:v>192283</c:v>
                </c:pt>
                <c:pt idx="21" formatCode="#,##0">
                  <c:v>187425</c:v>
                </c:pt>
                <c:pt idx="22" formatCode="#,##0">
                  <c:v>179035</c:v>
                </c:pt>
                <c:pt idx="23" formatCode="#,##0">
                  <c:v>169650</c:v>
                </c:pt>
                <c:pt idx="24" formatCode="#,##0">
                  <c:v>102022</c:v>
                </c:pt>
                <c:pt idx="25" formatCode="#,##0">
                  <c:v>96212</c:v>
                </c:pt>
                <c:pt idx="26" formatCode="#,##0">
                  <c:v>94720</c:v>
                </c:pt>
                <c:pt idx="27" formatCode="#,##0">
                  <c:v>89096</c:v>
                </c:pt>
                <c:pt idx="28" formatCode="#,##0">
                  <c:v>83545</c:v>
                </c:pt>
                <c:pt idx="29" formatCode="#,##0">
                  <c:v>80767</c:v>
                </c:pt>
                <c:pt idx="30" formatCode="#,##0">
                  <c:v>80882</c:v>
                </c:pt>
                <c:pt idx="31" formatCode="#,##0">
                  <c:v>78421</c:v>
                </c:pt>
                <c:pt idx="32" formatCode="#,##0">
                  <c:v>78682</c:v>
                </c:pt>
                <c:pt idx="33" formatCode="#,##0">
                  <c:v>78599</c:v>
                </c:pt>
                <c:pt idx="34" formatCode="#,##0">
                  <c:v>82191</c:v>
                </c:pt>
                <c:pt idx="35" formatCode="#,##0">
                  <c:v>81970</c:v>
                </c:pt>
                <c:pt idx="36" formatCode="#,##0">
                  <c:v>83586</c:v>
                </c:pt>
                <c:pt idx="37" formatCode="#,##0">
                  <c:v>84547</c:v>
                </c:pt>
                <c:pt idx="38" formatCode="#,##0">
                  <c:v>87106</c:v>
                </c:pt>
                <c:pt idx="39" formatCode="#,##0">
                  <c:v>90508</c:v>
                </c:pt>
                <c:pt idx="40" formatCode="#,##0">
                  <c:v>90394</c:v>
                </c:pt>
                <c:pt idx="41" formatCode="#,##0">
                  <c:v>89931</c:v>
                </c:pt>
                <c:pt idx="42" formatCode="#,##0">
                  <c:v>87065</c:v>
                </c:pt>
                <c:pt idx="43" formatCode="#,##0">
                  <c:v>75258</c:v>
                </c:pt>
                <c:pt idx="44" formatCode="#,##0">
                  <c:v>74491</c:v>
                </c:pt>
                <c:pt idx="45" formatCode="#,##0">
                  <c:v>76957</c:v>
                </c:pt>
                <c:pt idx="46" formatCode="#,##0">
                  <c:v>76600</c:v>
                </c:pt>
                <c:pt idx="47" formatCode="#,##0">
                  <c:v>74564</c:v>
                </c:pt>
                <c:pt idx="48" formatCode="#,##0">
                  <c:v>68971</c:v>
                </c:pt>
                <c:pt idx="49" formatCode="#,##0">
                  <c:v>65981</c:v>
                </c:pt>
                <c:pt idx="50" formatCode="#,##0">
                  <c:v>59249</c:v>
                </c:pt>
                <c:pt idx="51" formatCode="#,##0">
                  <c:v>56404</c:v>
                </c:pt>
                <c:pt idx="52" formatCode="#,##0">
                  <c:v>56075</c:v>
                </c:pt>
                <c:pt idx="53" formatCode="#,##0">
                  <c:v>53789</c:v>
                </c:pt>
                <c:pt idx="54" formatCode="#,##0">
                  <c:v>52539</c:v>
                </c:pt>
                <c:pt idx="55" formatCode="#,##0">
                  <c:v>48689</c:v>
                </c:pt>
                <c:pt idx="56" formatCode="#,##0">
                  <c:v>46324</c:v>
                </c:pt>
                <c:pt idx="57" formatCode="#,##0">
                  <c:v>43870</c:v>
                </c:pt>
                <c:pt idx="58" formatCode="#,##0">
                  <c:v>44089</c:v>
                </c:pt>
                <c:pt idx="59" formatCode="#,##0">
                  <c:v>43181</c:v>
                </c:pt>
                <c:pt idx="60" formatCode="#,##0">
                  <c:v>40449</c:v>
                </c:pt>
                <c:pt idx="61" formatCode="#,##0">
                  <c:v>38443</c:v>
                </c:pt>
                <c:pt idx="62" formatCode="#,##0">
                  <c:v>36118</c:v>
                </c:pt>
                <c:pt idx="63" formatCode="#,##0">
                  <c:v>34891</c:v>
                </c:pt>
                <c:pt idx="64" formatCode="#,##0">
                  <c:v>32663</c:v>
                </c:pt>
                <c:pt idx="65" formatCode="#,##0">
                  <c:v>31176</c:v>
                </c:pt>
                <c:pt idx="66" formatCode="#,##0">
                  <c:v>30439</c:v>
                </c:pt>
                <c:pt idx="67" formatCode="#,##0">
                  <c:v>28496</c:v>
                </c:pt>
                <c:pt idx="68" formatCode="#,##0">
                  <c:v>26941</c:v>
                </c:pt>
                <c:pt idx="69" formatCode="#,##0">
                  <c:v>25783</c:v>
                </c:pt>
                <c:pt idx="70" formatCode="#,##0">
                  <c:v>23901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04-4696-8C80-F403C22B4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2327552"/>
        <c:axId val="321620224"/>
      </c:lineChart>
      <c:lineChart>
        <c:grouping val="standard"/>
        <c:varyColors val="0"/>
        <c:ser>
          <c:idx val="1"/>
          <c:order val="1"/>
          <c:tx>
            <c:strRef>
              <c:f>Munka1!$C$1</c:f>
              <c:strCache>
                <c:ptCount val="1"/>
                <c:pt idx="0">
                  <c:v>Live births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599644291181662E-2"/>
                  <c:y val="8.16279697559921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4472C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B7-413E-AEEA-30C919E47D02}"/>
                </c:ext>
              </c:extLst>
            </c:dLbl>
            <c:dLbl>
              <c:idx val="4"/>
              <c:layout>
                <c:manualLayout>
                  <c:x val="-3.6049377509567888E-2"/>
                  <c:y val="-5.13953883648839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4472C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D0-4CA1-8A1B-A6C6BAF2E4A7}"/>
                </c:ext>
              </c:extLst>
            </c:dLbl>
            <c:dLbl>
              <c:idx val="71"/>
              <c:layout>
                <c:manualLayout>
                  <c:x val="-4.4632562630893574E-2"/>
                  <c:y val="-8.86822246732739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197" b="0" i="0" u="none" strike="noStrike" kern="1200" baseline="0">
                      <a:solidFill>
                        <a:srgbClr val="4472C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12-49B6-B0EF-650CC2B56F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Munka1!$A$2:$A$73</c:f>
              <c:numCache>
                <c:formatCode>General</c:formatCode>
                <c:ptCount val="72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</c:numCache>
            </c:numRef>
          </c:cat>
          <c:val>
            <c:numRef>
              <c:f>Munka1!$C$2:$C$73</c:f>
              <c:numCache>
                <c:formatCode>#,##0</c:formatCode>
                <c:ptCount val="72"/>
                <c:pt idx="0">
                  <c:v>195567</c:v>
                </c:pt>
                <c:pt idx="1">
                  <c:v>190645</c:v>
                </c:pt>
                <c:pt idx="2">
                  <c:v>185820</c:v>
                </c:pt>
                <c:pt idx="3">
                  <c:v>206926</c:v>
                </c:pt>
                <c:pt idx="4">
                  <c:v>223347</c:v>
                </c:pt>
                <c:pt idx="5">
                  <c:v>210430</c:v>
                </c:pt>
                <c:pt idx="6">
                  <c:v>192810</c:v>
                </c:pt>
                <c:pt idx="7">
                  <c:v>167202</c:v>
                </c:pt>
                <c:pt idx="8">
                  <c:v>158428</c:v>
                </c:pt>
                <c:pt idx="9">
                  <c:v>151194</c:v>
                </c:pt>
                <c:pt idx="10">
                  <c:v>146461</c:v>
                </c:pt>
                <c:pt idx="11">
                  <c:v>140365</c:v>
                </c:pt>
                <c:pt idx="12">
                  <c:v>130053</c:v>
                </c:pt>
                <c:pt idx="13">
                  <c:v>132335</c:v>
                </c:pt>
                <c:pt idx="14">
                  <c:v>132141</c:v>
                </c:pt>
                <c:pt idx="15">
                  <c:v>133009</c:v>
                </c:pt>
                <c:pt idx="16">
                  <c:v>138489</c:v>
                </c:pt>
                <c:pt idx="17">
                  <c:v>148886</c:v>
                </c:pt>
                <c:pt idx="18">
                  <c:v>154419</c:v>
                </c:pt>
                <c:pt idx="19">
                  <c:v>154318</c:v>
                </c:pt>
                <c:pt idx="20">
                  <c:v>151819</c:v>
                </c:pt>
                <c:pt idx="21">
                  <c:v>150640</c:v>
                </c:pt>
                <c:pt idx="22">
                  <c:v>153265</c:v>
                </c:pt>
                <c:pt idx="23">
                  <c:v>156224</c:v>
                </c:pt>
                <c:pt idx="24">
                  <c:v>186288</c:v>
                </c:pt>
                <c:pt idx="25">
                  <c:v>194240</c:v>
                </c:pt>
                <c:pt idx="26">
                  <c:v>185405</c:v>
                </c:pt>
                <c:pt idx="27">
                  <c:v>177574</c:v>
                </c:pt>
                <c:pt idx="28">
                  <c:v>168160</c:v>
                </c:pt>
                <c:pt idx="29">
                  <c:v>160364</c:v>
                </c:pt>
                <c:pt idx="30">
                  <c:v>148673</c:v>
                </c:pt>
                <c:pt idx="31">
                  <c:v>142890</c:v>
                </c:pt>
                <c:pt idx="32">
                  <c:v>133559</c:v>
                </c:pt>
                <c:pt idx="33">
                  <c:v>127258</c:v>
                </c:pt>
                <c:pt idx="34">
                  <c:v>125359</c:v>
                </c:pt>
                <c:pt idx="35">
                  <c:v>130200</c:v>
                </c:pt>
                <c:pt idx="36">
                  <c:v>128204</c:v>
                </c:pt>
                <c:pt idx="37">
                  <c:v>125840</c:v>
                </c:pt>
                <c:pt idx="38">
                  <c:v>124296</c:v>
                </c:pt>
                <c:pt idx="39">
                  <c:v>123304</c:v>
                </c:pt>
                <c:pt idx="40">
                  <c:v>125679</c:v>
                </c:pt>
                <c:pt idx="41">
                  <c:v>127207</c:v>
                </c:pt>
                <c:pt idx="42">
                  <c:v>121724</c:v>
                </c:pt>
                <c:pt idx="43">
                  <c:v>117033</c:v>
                </c:pt>
                <c:pt idx="44">
                  <c:v>115598</c:v>
                </c:pt>
                <c:pt idx="45">
                  <c:v>112054</c:v>
                </c:pt>
                <c:pt idx="46">
                  <c:v>105272</c:v>
                </c:pt>
                <c:pt idx="47">
                  <c:v>100350</c:v>
                </c:pt>
                <c:pt idx="48">
                  <c:v>97301</c:v>
                </c:pt>
                <c:pt idx="49">
                  <c:v>94645</c:v>
                </c:pt>
                <c:pt idx="50">
                  <c:v>97597</c:v>
                </c:pt>
                <c:pt idx="51">
                  <c:v>97047</c:v>
                </c:pt>
                <c:pt idx="52">
                  <c:v>96804</c:v>
                </c:pt>
                <c:pt idx="53">
                  <c:v>94647</c:v>
                </c:pt>
                <c:pt idx="54">
                  <c:v>95137</c:v>
                </c:pt>
                <c:pt idx="55">
                  <c:v>97496</c:v>
                </c:pt>
                <c:pt idx="56">
                  <c:v>99871</c:v>
                </c:pt>
                <c:pt idx="57">
                  <c:v>97613</c:v>
                </c:pt>
                <c:pt idx="58">
                  <c:v>99149</c:v>
                </c:pt>
                <c:pt idx="59">
                  <c:v>96442</c:v>
                </c:pt>
                <c:pt idx="60">
                  <c:v>90335</c:v>
                </c:pt>
                <c:pt idx="61">
                  <c:v>88049</c:v>
                </c:pt>
                <c:pt idx="62">
                  <c:v>90269</c:v>
                </c:pt>
                <c:pt idx="63">
                  <c:v>88689</c:v>
                </c:pt>
                <c:pt idx="64">
                  <c:v>91510</c:v>
                </c:pt>
                <c:pt idx="65">
                  <c:v>91690</c:v>
                </c:pt>
                <c:pt idx="66">
                  <c:v>93063</c:v>
                </c:pt>
                <c:pt idx="67">
                  <c:v>91577</c:v>
                </c:pt>
                <c:pt idx="68">
                  <c:v>89807</c:v>
                </c:pt>
                <c:pt idx="69">
                  <c:v>89193</c:v>
                </c:pt>
                <c:pt idx="70">
                  <c:v>92338</c:v>
                </c:pt>
                <c:pt idx="71">
                  <c:v>93000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B01-4812-939F-87755EBEB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2328064"/>
        <c:axId val="321620800"/>
      </c:lineChart>
      <c:catAx>
        <c:axId val="32232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0" cap="flat" cmpd="sng" algn="ctr">
            <a:solidFill>
              <a:schemeClr val="tx1">
                <a:lumMod val="15000"/>
                <a:lumOff val="85000"/>
                <a:alpha val="0"/>
              </a:schemeClr>
            </a:solidFill>
            <a:round/>
          </a:ln>
          <a:effectLst/>
        </c:spPr>
        <c:txPr>
          <a:bodyPr rot="0" spcFirstLastPara="1" vertOverflow="ellipsis" wrap="square" anchor="t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k-SK"/>
          </a:p>
        </c:txPr>
        <c:crossAx val="321620224"/>
        <c:crosses val="autoZero"/>
        <c:auto val="1"/>
        <c:lblAlgn val="ctr"/>
        <c:lblOffset val="500"/>
        <c:noMultiLvlLbl val="0"/>
      </c:catAx>
      <c:valAx>
        <c:axId val="321620224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chemeClr val="accent1">
                  <a:alpha val="62000"/>
                </a:schemeClr>
              </a:solidFill>
              <a:prstDash val="sysDot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k-SK"/>
          </a:p>
        </c:txPr>
        <c:crossAx val="322327552"/>
        <c:crosses val="autoZero"/>
        <c:crossBetween val="between"/>
        <c:majorUnit val="20000"/>
      </c:valAx>
      <c:valAx>
        <c:axId val="321620800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k-SK"/>
          </a:p>
        </c:txPr>
        <c:crossAx val="322328064"/>
        <c:crosses val="max"/>
        <c:crossBetween val="between"/>
      </c:valAx>
      <c:catAx>
        <c:axId val="322328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16208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5180958553942387"/>
          <c:y val="0"/>
          <c:w val="0.30114464219624026"/>
          <c:h val="0.139938256199350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75F87-FE35-4618-8126-C1E283EA4840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8CE63-E634-4D95-A581-998DF314B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422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8CE63-E634-4D95-A581-998DF314B11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962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8CE63-E634-4D95-A581-998DF314B11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841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8CE63-E634-4D95-A581-998DF314B11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773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8CE63-E634-4D95-A581-998DF314B11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708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8CE63-E634-4D95-A581-998DF314B11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160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8CE63-E634-4D95-A581-998DF314B11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639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A7EE5-CECF-4A4D-8C73-892941383356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5918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A7EE5-CECF-4A4D-8C73-892941383356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7179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A7EE5-CECF-4A4D-8C73-892941383356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3828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A7EE5-CECF-4A4D-8C73-892941383356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1802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87CF-09BD-4F06-9103-1F30F4077497}" type="datetimeFigureOut">
              <a:rPr lang="hu-HU" smtClean="0"/>
              <a:t>2022. 03. 17.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5358-5D06-48E4-B22F-859A6FE061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264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87CF-09BD-4F06-9103-1F30F4077497}" type="datetimeFigureOut">
              <a:rPr lang="hu-HU" smtClean="0"/>
              <a:t>2022. 03. 17.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5358-5D06-48E4-B22F-859A6FE061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661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87CF-09BD-4F06-9103-1F30F4077497}" type="datetimeFigureOut">
              <a:rPr lang="hu-HU" smtClean="0"/>
              <a:t>2022. 03. 17.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5358-5D06-48E4-B22F-859A6FE061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9125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LA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259774" y="5748481"/>
            <a:ext cx="8645235" cy="37058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900"/>
              </a:spcBef>
              <a:buNone/>
              <a:defRPr sz="1800" b="0" cap="all" baseline="0">
                <a:solidFill>
                  <a:schemeClr val="tx2"/>
                </a:solidFill>
              </a:defRPr>
            </a:lvl1pPr>
            <a:lvl2pPr marL="342891" indent="0" algn="ctr">
              <a:buNone/>
              <a:defRPr sz="1500"/>
            </a:lvl2pPr>
            <a:lvl3pPr marL="685781" indent="0" algn="ctr">
              <a:buNone/>
              <a:defRPr sz="1350"/>
            </a:lvl3pPr>
            <a:lvl4pPr marL="1028672" indent="0" algn="ctr">
              <a:buNone/>
              <a:defRPr sz="1200"/>
            </a:lvl4pPr>
            <a:lvl5pPr marL="1371563" indent="0" algn="ctr">
              <a:buNone/>
              <a:defRPr sz="1200"/>
            </a:lvl5pPr>
            <a:lvl6pPr marL="1714454" indent="0" algn="ctr">
              <a:buNone/>
              <a:defRPr sz="1200"/>
            </a:lvl6pPr>
            <a:lvl7pPr marL="2057344" indent="0" algn="ctr">
              <a:buNone/>
              <a:defRPr sz="1200"/>
            </a:lvl7pPr>
            <a:lvl8pPr marL="2400234" indent="0" algn="ctr">
              <a:buNone/>
              <a:defRPr sz="1200"/>
            </a:lvl8pPr>
            <a:lvl9pPr marL="2743124" indent="0" algn="ctr">
              <a:buNone/>
              <a:defRPr sz="1200"/>
            </a:lvl9pPr>
          </a:lstStyle>
          <a:p>
            <a:r>
              <a:rPr lang="hu-HU" dirty="0"/>
              <a:t>cégnév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259774" y="720436"/>
            <a:ext cx="8645235" cy="1611768"/>
          </a:xfrm>
        </p:spPr>
        <p:txBody>
          <a:bodyPr/>
          <a:lstStyle>
            <a:lvl1pPr algn="ctr">
              <a:lnSpc>
                <a:spcPct val="100000"/>
              </a:lnSpc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főcím szerkesztése – 3 sor fér ki</a:t>
            </a:r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1" hasCustomPrompt="1"/>
          </p:nvPr>
        </p:nvSpPr>
        <p:spPr>
          <a:xfrm>
            <a:off x="259774" y="2454574"/>
            <a:ext cx="8645235" cy="1036770"/>
          </a:xfrm>
        </p:spPr>
        <p:txBody>
          <a:bodyPr/>
          <a:lstStyle>
            <a:lvl1pPr marL="0" indent="0" algn="ctr">
              <a:buNone/>
              <a:defRPr sz="24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alcím szerkesztése – 2 sor fér ki</a:t>
            </a:r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2" hasCustomPrompt="1"/>
          </p:nvPr>
        </p:nvSpPr>
        <p:spPr>
          <a:xfrm>
            <a:off x="2961409" y="6137564"/>
            <a:ext cx="3241964" cy="290946"/>
          </a:xfrm>
        </p:spPr>
        <p:txBody>
          <a:bodyPr anchor="t"/>
          <a:lstStyle>
            <a:lvl1pPr marL="0" indent="0" algn="ctr">
              <a:buNone/>
              <a:defRPr sz="18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DÁTUM szerkesztése</a:t>
            </a: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33322" y="3820887"/>
            <a:ext cx="2729207" cy="1273629"/>
          </a:xfrm>
          <a:prstGeom prst="rect">
            <a:avLst/>
          </a:prstGeom>
        </p:spPr>
      </p:pic>
      <p:pic>
        <p:nvPicPr>
          <p:cNvPr id="9" name="Kép 8" descr="eup_HU_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70060" y="4027167"/>
            <a:ext cx="1616529" cy="86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47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címlap + szerz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259773" y="1515513"/>
            <a:ext cx="4312228" cy="46751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2400" b="0" cap="none" baseline="0">
                <a:solidFill>
                  <a:schemeClr val="accent1"/>
                </a:solidFill>
              </a:defRPr>
            </a:lvl1pPr>
          </a:lstStyle>
          <a:p>
            <a:r>
              <a:rPr lang="hu-HU" dirty="0"/>
              <a:t>Bővebb témaleírás, nyitógondolatok helye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4764506" y="4964675"/>
            <a:ext cx="4123824" cy="464721"/>
          </a:xfrm>
        </p:spPr>
        <p:txBody>
          <a:bodyPr anchor="t"/>
          <a:lstStyle>
            <a:lvl1pPr marL="0" indent="0" algn="r">
              <a:lnSpc>
                <a:spcPct val="100000"/>
              </a:lnSpc>
              <a:buNone/>
              <a:defRPr sz="2400" b="1" cap="none" baseline="0">
                <a:solidFill>
                  <a:schemeClr val="tx2"/>
                </a:solidFill>
                <a:latin typeface="+mj-lt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Szerző neve</a:t>
            </a:r>
          </a:p>
        </p:txBody>
      </p:sp>
      <p:sp>
        <p:nvSpPr>
          <p:cNvPr id="7" name="Szöveg helye 2"/>
          <p:cNvSpPr>
            <a:spLocks noGrp="1"/>
          </p:cNvSpPr>
          <p:nvPr>
            <p:ph type="body" idx="13" hasCustomPrompt="1"/>
          </p:nvPr>
        </p:nvSpPr>
        <p:spPr>
          <a:xfrm>
            <a:off x="4779826" y="5429395"/>
            <a:ext cx="4123824" cy="76127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0" i="0" baseline="0">
                <a:solidFill>
                  <a:schemeClr val="tx2"/>
                </a:solidFill>
                <a:latin typeface="+mj-lt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Szerző titulusa, üzletága,</a:t>
            </a:r>
            <a:br>
              <a:rPr lang="hu-HU" dirty="0"/>
            </a:br>
            <a:r>
              <a:rPr lang="hu-HU" dirty="0"/>
              <a:t>e-mail címe </a:t>
            </a:r>
          </a:p>
        </p:txBody>
      </p:sp>
      <p:sp>
        <p:nvSpPr>
          <p:cNvPr id="12" name="Téglalap 11"/>
          <p:cNvSpPr/>
          <p:nvPr userDrawn="1"/>
        </p:nvSpPr>
        <p:spPr>
          <a:xfrm>
            <a:off x="8662737" y="6392110"/>
            <a:ext cx="225593" cy="300790"/>
          </a:xfrm>
          <a:prstGeom prst="rect">
            <a:avLst/>
          </a:prstGeom>
          <a:solidFill>
            <a:srgbClr val="293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9" name="Kép helye 8"/>
          <p:cNvSpPr>
            <a:spLocks noGrp="1"/>
          </p:cNvSpPr>
          <p:nvPr>
            <p:ph type="pic" sz="quarter" idx="14" hasCustomPrompt="1"/>
          </p:nvPr>
        </p:nvSpPr>
        <p:spPr>
          <a:xfrm>
            <a:off x="4764505" y="362856"/>
            <a:ext cx="4123825" cy="4296230"/>
          </a:xfrm>
          <a:ln w="3175">
            <a:solidFill>
              <a:schemeClr val="bg2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hu-HU" dirty="0"/>
              <a:t>Kép beszúrható ide</a:t>
            </a:r>
          </a:p>
        </p:txBody>
      </p:sp>
      <p:pic>
        <p:nvPicPr>
          <p:cNvPr id="13" name="Kép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6486" y="253099"/>
            <a:ext cx="2302804" cy="1074641"/>
          </a:xfrm>
          <a:prstGeom prst="rect">
            <a:avLst/>
          </a:prstGeom>
        </p:spPr>
      </p:pic>
      <p:sp>
        <p:nvSpPr>
          <p:cNvPr id="14" name="Dátum helye 1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685800"/>
            <a:fld id="{0877AAFF-BB35-4F5D-8D8B-4949BF471241}" type="datetime1">
              <a:rPr lang="hu-HU" smtClean="0">
                <a:solidFill>
                  <a:prstClr val="black"/>
                </a:solidFill>
              </a:rPr>
              <a:pPr defTabSz="685800"/>
              <a:t>2022. 03. 17.</a:t>
            </a:fld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15" name="Élőláb helye 1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 defTabSz="685800"/>
            <a:r>
              <a:rPr lang="hu-HU">
                <a:solidFill>
                  <a:prstClr val="black"/>
                </a:solidFill>
              </a:rPr>
              <a:t>Luxemburg</a:t>
            </a:r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685800"/>
            <a:fld id="{1A0B5D20-90C6-47BB-A188-49E443ACD015}" type="slidenum">
              <a:rPr lang="hu-HU" smtClean="0">
                <a:solidFill>
                  <a:prstClr val="black"/>
                </a:solidFill>
              </a:rPr>
              <a:pPr defTabSz="685800"/>
              <a:t>‹#›</a:t>
            </a:fld>
            <a:endParaRPr lang="hu-HU">
              <a:solidFill>
                <a:prstClr val="black"/>
              </a:solidFill>
            </a:endParaRPr>
          </a:p>
        </p:txBody>
      </p:sp>
      <p:pic>
        <p:nvPicPr>
          <p:cNvPr id="11" name="Kép 10" descr="eup_HU_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23042" y="391886"/>
            <a:ext cx="1436684" cy="76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69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jes 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9773" y="1436915"/>
            <a:ext cx="8628557" cy="4955195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8DF8A8D-3C89-4F47-B20D-525F7C0FEB70}" type="datetime1">
              <a:rPr lang="hu-HU" smtClean="0">
                <a:solidFill>
                  <a:prstClr val="black"/>
                </a:solidFill>
              </a:rPr>
              <a:pPr defTabSz="685800"/>
              <a:t>2022. 03. 17.</a:t>
            </a:fld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>
          <a:xfrm>
            <a:off x="8190781" y="6392110"/>
            <a:ext cx="471956" cy="322970"/>
          </a:xfrm>
        </p:spPr>
        <p:txBody>
          <a:bodyPr/>
          <a:lstStyle/>
          <a:p>
            <a:pPr defTabSz="685800"/>
            <a:fld id="{1A0B5D20-90C6-47BB-A188-49E443ACD015}" type="slidenum">
              <a:rPr lang="hu-HU" smtClean="0">
                <a:solidFill>
                  <a:prstClr val="black"/>
                </a:solidFill>
              </a:rPr>
              <a:pPr defTabSz="685800"/>
              <a:t>‹#›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7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259773" y="857024"/>
            <a:ext cx="6660356" cy="449263"/>
          </a:xfrm>
        </p:spPr>
        <p:txBody>
          <a:bodyPr anchor="ctr"/>
          <a:lstStyle>
            <a:lvl1pPr marL="0" indent="0">
              <a:buNone/>
              <a:defRPr sz="2100" i="1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Alcím, töröljük, ha nem használjuk</a:t>
            </a:r>
          </a:p>
        </p:txBody>
      </p:sp>
    </p:spTree>
    <p:extLst>
      <p:ext uri="{BB962C8B-B14F-4D97-AF65-F5344CB8AC3E}">
        <p14:creationId xmlns:p14="http://schemas.microsoft.com/office/powerpoint/2010/main" val="3426296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észes+kék kiemelő dobo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9773" y="1433518"/>
            <a:ext cx="6010399" cy="4831357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20FC8B7-55F5-4994-B753-A2EA3A3B99D9}" type="datetime1">
              <a:rPr lang="hu-HU" smtClean="0">
                <a:solidFill>
                  <a:prstClr val="black"/>
                </a:solidFill>
              </a:rPr>
              <a:pPr defTabSz="685800"/>
              <a:t>2022. 03. 17.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A0B5D20-90C6-47BB-A188-49E443ACD015}" type="slidenum">
              <a:rPr lang="hu-HU" smtClean="0">
                <a:solidFill>
                  <a:prstClr val="black"/>
                </a:solidFill>
              </a:rPr>
              <a:pPr defTabSz="685800"/>
              <a:t>‹#›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9658" y="1433518"/>
            <a:ext cx="2381593" cy="4831358"/>
          </a:xfrm>
        </p:spPr>
        <p:txBody>
          <a:bodyPr anchor="ctr"/>
          <a:lstStyle>
            <a:lvl1pPr marL="0" indent="0" algn="ctr">
              <a:lnSpc>
                <a:spcPct val="120000"/>
              </a:lnSpc>
              <a:buNone/>
              <a:defRPr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Szövegdoboz kiemeléssel nagyobb  sortáv</a:t>
            </a:r>
          </a:p>
        </p:txBody>
      </p:sp>
      <p:sp>
        <p:nvSpPr>
          <p:cNvPr id="8" name="Szöveg helye 3"/>
          <p:cNvSpPr>
            <a:spLocks noGrp="1"/>
          </p:cNvSpPr>
          <p:nvPr>
            <p:ph type="body" sz="quarter" idx="14" hasCustomPrompt="1"/>
          </p:nvPr>
        </p:nvSpPr>
        <p:spPr>
          <a:xfrm>
            <a:off x="259773" y="874105"/>
            <a:ext cx="6660356" cy="449263"/>
          </a:xfrm>
        </p:spPr>
        <p:txBody>
          <a:bodyPr anchor="ctr"/>
          <a:lstStyle>
            <a:lvl1pPr marL="0" indent="0">
              <a:buNone/>
              <a:defRPr sz="21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Alcím, töröljük, ha nem használjuk</a:t>
            </a:r>
          </a:p>
        </p:txBody>
      </p:sp>
    </p:spTree>
    <p:extLst>
      <p:ext uri="{BB962C8B-B14F-4D97-AF65-F5344CB8AC3E}">
        <p14:creationId xmlns:p14="http://schemas.microsoft.com/office/powerpoint/2010/main" val="1469503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ész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9772" y="1433520"/>
            <a:ext cx="4181600" cy="4831356"/>
          </a:xfrm>
        </p:spPr>
        <p:txBody>
          <a:bodyPr/>
          <a:lstStyle>
            <a:lvl1pPr marL="216000" indent="-216000">
              <a:lnSpc>
                <a:spcPct val="10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1pPr>
            <a:lvl2pPr marL="600059" indent="-216000">
              <a:lnSpc>
                <a:spcPct val="10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2pPr>
            <a:lvl3pPr marL="942950" indent="-216000">
              <a:lnSpc>
                <a:spcPct val="10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3pPr>
            <a:lvl4pPr marL="1242978" indent="-216000">
              <a:lnSpc>
                <a:spcPct val="10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4pPr>
            <a:lvl5pPr marL="1585869" indent="-216000">
              <a:lnSpc>
                <a:spcPct val="10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ECD861-16E9-4E5D-B75F-7A88DFE191BE}" type="datetime1">
              <a:rPr lang="hu-HU" smtClean="0">
                <a:solidFill>
                  <a:prstClr val="black"/>
                </a:solidFill>
              </a:rPr>
              <a:pPr defTabSz="685800"/>
              <a:t>2022. 03. 17.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A0B5D20-90C6-47BB-A188-49E443ACD015}" type="slidenum">
              <a:rPr lang="hu-HU" smtClean="0">
                <a:solidFill>
                  <a:prstClr val="black"/>
                </a:solidFill>
              </a:rPr>
              <a:pPr defTabSz="685800"/>
              <a:t>‹#›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10" name="Tartalom helye 2"/>
          <p:cNvSpPr>
            <a:spLocks noGrp="1"/>
          </p:cNvSpPr>
          <p:nvPr>
            <p:ph sz="half" idx="13"/>
          </p:nvPr>
        </p:nvSpPr>
        <p:spPr>
          <a:xfrm>
            <a:off x="4695981" y="1433520"/>
            <a:ext cx="4181600" cy="4831357"/>
          </a:xfrm>
        </p:spPr>
        <p:txBody>
          <a:bodyPr/>
          <a:lstStyle>
            <a:lvl1pPr marL="216000" indent="-216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1pPr>
            <a:lvl2pPr marL="600059" indent="-216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2pPr>
            <a:lvl3pPr marL="942950" indent="-216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3pPr>
            <a:lvl4pPr marL="1242978" indent="-216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4pPr>
            <a:lvl5pPr marL="1585869" indent="-216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9" name="Szöveg helye 3"/>
          <p:cNvSpPr>
            <a:spLocks noGrp="1"/>
          </p:cNvSpPr>
          <p:nvPr>
            <p:ph type="body" sz="quarter" idx="14" hasCustomPrompt="1"/>
          </p:nvPr>
        </p:nvSpPr>
        <p:spPr>
          <a:xfrm>
            <a:off x="259773" y="857024"/>
            <a:ext cx="6660356" cy="449263"/>
          </a:xfrm>
        </p:spPr>
        <p:txBody>
          <a:bodyPr anchor="ctr"/>
          <a:lstStyle>
            <a:lvl1pPr marL="0" indent="0">
              <a:buNone/>
              <a:defRPr sz="21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Alcím, töröljük, ha nem használjuk</a:t>
            </a:r>
          </a:p>
        </p:txBody>
      </p:sp>
    </p:spTree>
    <p:extLst>
      <p:ext uri="{BB962C8B-B14F-4D97-AF65-F5344CB8AC3E}">
        <p14:creationId xmlns:p14="http://schemas.microsoft.com/office/powerpoint/2010/main" val="1203947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észes, 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9773" y="1431110"/>
            <a:ext cx="4181599" cy="437923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  <a:lvl2pPr marL="342891" indent="0">
              <a:buNone/>
              <a:defRPr sz="1500" b="1"/>
            </a:lvl2pPr>
            <a:lvl3pPr marL="685781" indent="0">
              <a:buNone/>
              <a:defRPr sz="1350" b="1"/>
            </a:lvl3pPr>
            <a:lvl4pPr marL="1028672" indent="0">
              <a:buNone/>
              <a:defRPr sz="1200" b="1"/>
            </a:lvl4pPr>
            <a:lvl5pPr marL="1371563" indent="0">
              <a:buNone/>
              <a:defRPr sz="1200" b="1"/>
            </a:lvl5pPr>
            <a:lvl6pPr marL="1714454" indent="0">
              <a:buNone/>
              <a:defRPr sz="1200" b="1"/>
            </a:lvl6pPr>
            <a:lvl7pPr marL="2057344" indent="0">
              <a:buNone/>
              <a:defRPr sz="1200" b="1"/>
            </a:lvl7pPr>
            <a:lvl8pPr marL="2400234" indent="0">
              <a:buNone/>
              <a:defRPr sz="1200" b="1"/>
            </a:lvl8pPr>
            <a:lvl9pPr marL="2743124" indent="0">
              <a:buNone/>
              <a:defRPr sz="12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95981" y="1431110"/>
            <a:ext cx="4181600" cy="437923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  <a:lvl2pPr marL="342891" indent="0">
              <a:buNone/>
              <a:defRPr sz="1500" b="1"/>
            </a:lvl2pPr>
            <a:lvl3pPr marL="685781" indent="0">
              <a:buNone/>
              <a:defRPr sz="1350" b="1"/>
            </a:lvl3pPr>
            <a:lvl4pPr marL="1028672" indent="0">
              <a:buNone/>
              <a:defRPr sz="1200" b="1"/>
            </a:lvl4pPr>
            <a:lvl5pPr marL="1371563" indent="0">
              <a:buNone/>
              <a:defRPr sz="1200" b="1"/>
            </a:lvl5pPr>
            <a:lvl6pPr marL="1714454" indent="0">
              <a:buNone/>
              <a:defRPr sz="1200" b="1"/>
            </a:lvl6pPr>
            <a:lvl7pPr marL="2057344" indent="0">
              <a:buNone/>
              <a:defRPr sz="1200" b="1"/>
            </a:lvl7pPr>
            <a:lvl8pPr marL="2400234" indent="0">
              <a:buNone/>
              <a:defRPr sz="1200" b="1"/>
            </a:lvl8pPr>
            <a:lvl9pPr marL="2743124" indent="0">
              <a:buNone/>
              <a:defRPr sz="12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AF03B78-7C1F-47B2-A0F4-D571383FAD72}" type="datetime1">
              <a:rPr lang="hu-HU" smtClean="0">
                <a:solidFill>
                  <a:prstClr val="black"/>
                </a:solidFill>
              </a:rPr>
              <a:pPr defTabSz="685800"/>
              <a:t>2022. 03. 17.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A0B5D20-90C6-47BB-A188-49E443ACD015}" type="slidenum">
              <a:rPr lang="hu-HU" smtClean="0">
                <a:solidFill>
                  <a:prstClr val="black"/>
                </a:solidFill>
              </a:rPr>
              <a:pPr defTabSz="685800"/>
              <a:t>‹#›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12" name="Tartalom helye 2"/>
          <p:cNvSpPr>
            <a:spLocks noGrp="1"/>
          </p:cNvSpPr>
          <p:nvPr>
            <p:ph sz="half" idx="13"/>
          </p:nvPr>
        </p:nvSpPr>
        <p:spPr>
          <a:xfrm>
            <a:off x="259772" y="1869033"/>
            <a:ext cx="4181600" cy="4432913"/>
          </a:xfrm>
        </p:spPr>
        <p:txBody>
          <a:bodyPr/>
          <a:lstStyle>
            <a:lvl1pPr marL="216000" indent="-216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800"/>
            </a:lvl1pPr>
            <a:lvl2pPr marL="600059" indent="-216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500"/>
            </a:lvl2pPr>
            <a:lvl3pPr marL="942950" indent="-216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350"/>
            </a:lvl3pPr>
            <a:lvl4pPr marL="1242978" indent="-216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200"/>
            </a:lvl4pPr>
            <a:lvl5pPr marL="1585869" indent="-216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2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3" name="Tartalom helye 2"/>
          <p:cNvSpPr>
            <a:spLocks noGrp="1"/>
          </p:cNvSpPr>
          <p:nvPr>
            <p:ph sz="half" idx="14"/>
          </p:nvPr>
        </p:nvSpPr>
        <p:spPr>
          <a:xfrm>
            <a:off x="4695981" y="1869032"/>
            <a:ext cx="4181600" cy="4432914"/>
          </a:xfrm>
        </p:spPr>
        <p:txBody>
          <a:bodyPr/>
          <a:lstStyle>
            <a:lvl1pPr marL="216000" indent="-216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800"/>
            </a:lvl1pPr>
            <a:lvl2pPr marL="600059" indent="-216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500"/>
            </a:lvl2pPr>
            <a:lvl3pPr marL="942950" indent="-216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350"/>
            </a:lvl3pPr>
            <a:lvl4pPr marL="1242978" indent="-216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200"/>
            </a:lvl4pPr>
            <a:lvl5pPr marL="1585869" indent="-216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2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0" name="Szöveg helye 3"/>
          <p:cNvSpPr>
            <a:spLocks noGrp="1"/>
          </p:cNvSpPr>
          <p:nvPr>
            <p:ph type="body" sz="quarter" idx="15" hasCustomPrompt="1"/>
          </p:nvPr>
        </p:nvSpPr>
        <p:spPr>
          <a:xfrm>
            <a:off x="259773" y="857024"/>
            <a:ext cx="6660356" cy="449263"/>
          </a:xfrm>
        </p:spPr>
        <p:txBody>
          <a:bodyPr anchor="ctr"/>
          <a:lstStyle>
            <a:lvl1pPr marL="0" indent="0">
              <a:buNone/>
              <a:defRPr sz="21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Alcím, töröljük, ha nem használjuk</a:t>
            </a:r>
          </a:p>
        </p:txBody>
      </p:sp>
    </p:spTree>
    <p:extLst>
      <p:ext uri="{BB962C8B-B14F-4D97-AF65-F5344CB8AC3E}">
        <p14:creationId xmlns:p14="http://schemas.microsoft.com/office/powerpoint/2010/main" val="2021455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észes alsó-fels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hu-HU" dirty="0"/>
              <a:t>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9557" y="1413113"/>
            <a:ext cx="8617808" cy="2388908"/>
          </a:xfrm>
        </p:spPr>
        <p:txBody>
          <a:bodyPr/>
          <a:lstStyle>
            <a:lvl1pPr marL="216000" indent="-216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1pPr>
            <a:lvl2pPr marL="600059" indent="-216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2pPr>
            <a:lvl3pPr marL="942950" indent="-216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3pPr>
            <a:lvl4pPr marL="1242978" indent="-216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4pPr>
            <a:lvl5pPr marL="1585869" indent="-216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BD8BDCF-FBE3-42D1-94B5-E1C9E1D2C778}" type="datetime1">
              <a:rPr lang="hu-HU" smtClean="0">
                <a:solidFill>
                  <a:prstClr val="black"/>
                </a:solidFill>
              </a:rPr>
              <a:pPr defTabSz="685800"/>
              <a:t>2022. 03. 17.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hu-HU">
                <a:solidFill>
                  <a:prstClr val="black"/>
                </a:solidFill>
              </a:rPr>
              <a:t>Luxemburg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A0B5D20-90C6-47BB-A188-49E443ACD015}" type="slidenum">
              <a:rPr lang="hu-HU" smtClean="0">
                <a:solidFill>
                  <a:prstClr val="black"/>
                </a:solidFill>
              </a:rPr>
              <a:pPr defTabSz="685800"/>
              <a:t>‹#›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9" name="Szöveg helye 3"/>
          <p:cNvSpPr>
            <a:spLocks noGrp="1"/>
          </p:cNvSpPr>
          <p:nvPr>
            <p:ph type="body" sz="quarter" idx="14" hasCustomPrompt="1"/>
          </p:nvPr>
        </p:nvSpPr>
        <p:spPr>
          <a:xfrm>
            <a:off x="259557" y="852835"/>
            <a:ext cx="6660356" cy="449263"/>
          </a:xfrm>
        </p:spPr>
        <p:txBody>
          <a:bodyPr anchor="ctr"/>
          <a:lstStyle>
            <a:lvl1pPr marL="0" indent="0">
              <a:buNone/>
              <a:defRPr sz="21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Alcím, töröljük, ha nem használjuk</a:t>
            </a:r>
          </a:p>
        </p:txBody>
      </p:sp>
      <p:sp>
        <p:nvSpPr>
          <p:cNvPr id="11" name="Tartalom helye 2"/>
          <p:cNvSpPr>
            <a:spLocks noGrp="1"/>
          </p:cNvSpPr>
          <p:nvPr>
            <p:ph sz="half" idx="15"/>
          </p:nvPr>
        </p:nvSpPr>
        <p:spPr>
          <a:xfrm>
            <a:off x="259557" y="3913038"/>
            <a:ext cx="8617808" cy="2390400"/>
          </a:xfrm>
        </p:spPr>
        <p:txBody>
          <a:bodyPr/>
          <a:lstStyle>
            <a:lvl1pPr marL="216000" indent="-216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1pPr>
            <a:lvl2pPr marL="600059" indent="-216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2pPr>
            <a:lvl3pPr marL="942950" indent="-216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3pPr>
            <a:lvl4pPr marL="1242978" indent="-216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4pPr>
            <a:lvl5pPr marL="1585869" indent="-216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704939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észes + jobb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hu-HU" dirty="0"/>
              <a:t>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9771" y="1433384"/>
            <a:ext cx="5912429" cy="4856203"/>
          </a:xfrm>
        </p:spPr>
        <p:txBody>
          <a:bodyPr/>
          <a:lstStyle>
            <a:lvl1pPr marL="216000" indent="-216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1pPr>
            <a:lvl2pPr marL="600059" indent="-216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2pPr>
            <a:lvl3pPr marL="942950" indent="-216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3pPr>
            <a:lvl4pPr marL="1242978" indent="-216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4pPr>
            <a:lvl5pPr marL="1585869" indent="-216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2F3875C-D948-464B-9E3D-FBF22EAB90F2}" type="datetime1">
              <a:rPr lang="hu-HU" smtClean="0">
                <a:solidFill>
                  <a:prstClr val="black"/>
                </a:solidFill>
              </a:rPr>
              <a:pPr defTabSz="685800"/>
              <a:t>2022. 03. 17.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hu-HU">
                <a:solidFill>
                  <a:prstClr val="black"/>
                </a:solidFill>
              </a:rPr>
              <a:t>Luxemburg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A0B5D20-90C6-47BB-A188-49E443ACD015}" type="slidenum">
              <a:rPr lang="hu-HU" smtClean="0">
                <a:solidFill>
                  <a:prstClr val="black"/>
                </a:solidFill>
              </a:rPr>
              <a:pPr defTabSz="685800"/>
              <a:t>‹#›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Kép helye 3"/>
          <p:cNvSpPr>
            <a:spLocks noGrp="1"/>
          </p:cNvSpPr>
          <p:nvPr>
            <p:ph type="pic" sz="quarter" idx="14" hasCustomPrompt="1"/>
          </p:nvPr>
        </p:nvSpPr>
        <p:spPr>
          <a:xfrm>
            <a:off x="6259286" y="1433386"/>
            <a:ext cx="2667000" cy="4856203"/>
          </a:xfrm>
          <a:ln w="3175">
            <a:solidFill>
              <a:schemeClr val="bg2">
                <a:lumMod val="50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 beszúrásának helye</a:t>
            </a:r>
          </a:p>
        </p:txBody>
      </p:sp>
      <p:sp>
        <p:nvSpPr>
          <p:cNvPr id="9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259772" y="849074"/>
            <a:ext cx="6660356" cy="449263"/>
          </a:xfrm>
        </p:spPr>
        <p:txBody>
          <a:bodyPr anchor="ctr"/>
          <a:lstStyle>
            <a:lvl1pPr marL="0" indent="0">
              <a:buNone/>
              <a:defRPr sz="21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Alcím, töröljük, ha nem használjuk</a:t>
            </a:r>
          </a:p>
        </p:txBody>
      </p:sp>
    </p:spTree>
    <p:extLst>
      <p:ext uri="{BB962C8B-B14F-4D97-AF65-F5344CB8AC3E}">
        <p14:creationId xmlns:p14="http://schemas.microsoft.com/office/powerpoint/2010/main" val="100447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87CF-09BD-4F06-9103-1F30F4077497}" type="datetimeFigureOut">
              <a:rPr lang="hu-HU" smtClean="0"/>
              <a:t>2022. 03. 17.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5358-5D06-48E4-B22F-859A6FE061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8165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észes + bal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hu-HU" dirty="0"/>
              <a:t>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046516" y="1421164"/>
            <a:ext cx="5872457" cy="4856068"/>
          </a:xfrm>
        </p:spPr>
        <p:txBody>
          <a:bodyPr/>
          <a:lstStyle>
            <a:lvl1pPr marL="216000" indent="-216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1pPr>
            <a:lvl2pPr marL="600059" indent="-216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2pPr>
            <a:lvl3pPr marL="942950" indent="-216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3pPr>
            <a:lvl4pPr marL="1242978" indent="-216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4pPr>
            <a:lvl5pPr marL="1585869" indent="-216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F044F9D-B8FF-4824-A20D-1195ED8EF1CC}" type="datetime1">
              <a:rPr lang="hu-HU" smtClean="0">
                <a:solidFill>
                  <a:prstClr val="black"/>
                </a:solidFill>
              </a:rPr>
              <a:pPr defTabSz="685800"/>
              <a:t>2022. 03. 17.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hu-HU">
                <a:solidFill>
                  <a:prstClr val="black"/>
                </a:solidFill>
              </a:rPr>
              <a:t>Luxemburg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A0B5D20-90C6-47BB-A188-49E443ACD015}" type="slidenum">
              <a:rPr lang="hu-HU" smtClean="0">
                <a:solidFill>
                  <a:prstClr val="black"/>
                </a:solidFill>
              </a:rPr>
              <a:pPr defTabSz="685800"/>
              <a:t>‹#›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Kép helye 3"/>
          <p:cNvSpPr>
            <a:spLocks noGrp="1"/>
          </p:cNvSpPr>
          <p:nvPr>
            <p:ph type="pic" sz="quarter" idx="14" hasCustomPrompt="1"/>
          </p:nvPr>
        </p:nvSpPr>
        <p:spPr>
          <a:xfrm>
            <a:off x="259772" y="1421164"/>
            <a:ext cx="2667000" cy="4856068"/>
          </a:xfrm>
          <a:ln w="3175">
            <a:solidFill>
              <a:schemeClr val="bg2">
                <a:lumMod val="50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 beszúrásának helye</a:t>
            </a:r>
          </a:p>
        </p:txBody>
      </p:sp>
      <p:sp>
        <p:nvSpPr>
          <p:cNvPr id="9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259773" y="860665"/>
            <a:ext cx="6660356" cy="449263"/>
          </a:xfrm>
        </p:spPr>
        <p:txBody>
          <a:bodyPr anchor="ctr"/>
          <a:lstStyle>
            <a:lvl1pPr marL="0" indent="0">
              <a:buNone/>
              <a:defRPr sz="21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Alcím, töröljük, ha nem használjuk</a:t>
            </a:r>
          </a:p>
        </p:txBody>
      </p:sp>
    </p:spTree>
    <p:extLst>
      <p:ext uri="{BB962C8B-B14F-4D97-AF65-F5344CB8AC3E}">
        <p14:creationId xmlns:p14="http://schemas.microsoft.com/office/powerpoint/2010/main" val="1193983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ész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hu-HU" dirty="0"/>
              <a:t>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9772" y="1433385"/>
            <a:ext cx="2744685" cy="4831491"/>
          </a:xfrm>
        </p:spPr>
        <p:txBody>
          <a:bodyPr/>
          <a:lstStyle>
            <a:lvl1pPr marL="189000" indent="-189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800"/>
            </a:lvl1pPr>
            <a:lvl2pPr marL="600059" indent="-189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500"/>
            </a:lvl2pPr>
            <a:lvl3pPr marL="942950" indent="-189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350"/>
            </a:lvl3pPr>
            <a:lvl4pPr marL="1242978" indent="-189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200"/>
            </a:lvl4pPr>
            <a:lvl5pPr marL="1585869" indent="-189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2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22C2CA-87C3-454A-A14C-69670C0F78DB}" type="datetime1">
              <a:rPr lang="hu-HU" smtClean="0">
                <a:solidFill>
                  <a:prstClr val="black"/>
                </a:solidFill>
              </a:rPr>
              <a:pPr defTabSz="685800"/>
              <a:t>2022. 03. 17.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hu-HU">
                <a:solidFill>
                  <a:prstClr val="black"/>
                </a:solidFill>
              </a:rPr>
              <a:t>Luxemburg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A0B5D20-90C6-47BB-A188-49E443ACD015}" type="slidenum">
              <a:rPr lang="hu-HU" smtClean="0">
                <a:solidFill>
                  <a:prstClr val="black"/>
                </a:solidFill>
              </a:rPr>
              <a:pPr defTabSz="685800"/>
              <a:t>‹#›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11" name="Tartalom helye 2"/>
          <p:cNvSpPr>
            <a:spLocks noGrp="1"/>
          </p:cNvSpPr>
          <p:nvPr>
            <p:ph sz="half" idx="13"/>
          </p:nvPr>
        </p:nvSpPr>
        <p:spPr>
          <a:xfrm>
            <a:off x="3217030" y="1433385"/>
            <a:ext cx="2744685" cy="4831491"/>
          </a:xfrm>
        </p:spPr>
        <p:txBody>
          <a:bodyPr/>
          <a:lstStyle>
            <a:lvl1pPr marL="189000" indent="-189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800"/>
            </a:lvl1pPr>
            <a:lvl2pPr marL="600059" indent="-189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500"/>
            </a:lvl2pPr>
            <a:lvl3pPr marL="942950" indent="-189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350"/>
            </a:lvl3pPr>
            <a:lvl4pPr marL="1242978" indent="-189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200"/>
            </a:lvl4pPr>
            <a:lvl5pPr marL="1585869" indent="-189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2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2" name="Tartalom helye 2"/>
          <p:cNvSpPr>
            <a:spLocks noGrp="1"/>
          </p:cNvSpPr>
          <p:nvPr>
            <p:ph sz="half" idx="14"/>
          </p:nvPr>
        </p:nvSpPr>
        <p:spPr>
          <a:xfrm>
            <a:off x="6174287" y="1433385"/>
            <a:ext cx="2744685" cy="4831490"/>
          </a:xfrm>
        </p:spPr>
        <p:txBody>
          <a:bodyPr/>
          <a:lstStyle>
            <a:lvl1pPr marL="189000" indent="-189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800"/>
            </a:lvl1pPr>
            <a:lvl2pPr marL="600059" indent="-189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500"/>
            </a:lvl2pPr>
            <a:lvl3pPr marL="942950" indent="-189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350"/>
            </a:lvl3pPr>
            <a:lvl4pPr marL="1242978" indent="-189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200"/>
            </a:lvl4pPr>
            <a:lvl5pPr marL="1585869" indent="-189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2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9" name="Szöveg helye 3"/>
          <p:cNvSpPr>
            <a:spLocks noGrp="1"/>
          </p:cNvSpPr>
          <p:nvPr>
            <p:ph type="body" sz="quarter" idx="15" hasCustomPrompt="1"/>
          </p:nvPr>
        </p:nvSpPr>
        <p:spPr>
          <a:xfrm>
            <a:off x="259773" y="857024"/>
            <a:ext cx="6660356" cy="449263"/>
          </a:xfrm>
        </p:spPr>
        <p:txBody>
          <a:bodyPr anchor="ctr"/>
          <a:lstStyle>
            <a:lvl1pPr marL="0" indent="0">
              <a:buNone/>
              <a:defRPr sz="21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Alcím, töröljük, ha nem használjuk</a:t>
            </a:r>
          </a:p>
        </p:txBody>
      </p:sp>
    </p:spTree>
    <p:extLst>
      <p:ext uri="{BB962C8B-B14F-4D97-AF65-F5344CB8AC3E}">
        <p14:creationId xmlns:p14="http://schemas.microsoft.com/office/powerpoint/2010/main" val="3303567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émaelválasztó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441963" y="3677221"/>
            <a:ext cx="6359084" cy="183688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b="1" i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hu-HU" dirty="0"/>
              <a:t>MINTACÍM SZERKESZTÉSE – 3 sor fér ki</a:t>
            </a:r>
            <a:br>
              <a:rPr lang="hu-HU" dirty="0"/>
            </a:br>
            <a:r>
              <a:rPr lang="hu-HU" dirty="0"/>
              <a:t>TÉMAELVÁLASZTÓ</a:t>
            </a:r>
            <a:br>
              <a:rPr lang="hu-HU" dirty="0"/>
            </a:br>
            <a:r>
              <a:rPr lang="hu-HU" dirty="0"/>
              <a:t>3.sor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A0B5D20-90C6-47BB-A188-49E443ACD015}" type="slidenum">
              <a:rPr lang="hu-HU" smtClean="0">
                <a:solidFill>
                  <a:prstClr val="black"/>
                </a:solidFill>
              </a:rPr>
              <a:pPr defTabSz="685800"/>
              <a:t>‹#›</a:t>
            </a:fld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18" name="Téglalap 17"/>
          <p:cNvSpPr/>
          <p:nvPr userDrawn="1"/>
        </p:nvSpPr>
        <p:spPr>
          <a:xfrm>
            <a:off x="8662737" y="6392110"/>
            <a:ext cx="225593" cy="300790"/>
          </a:xfrm>
          <a:prstGeom prst="rect">
            <a:avLst/>
          </a:prstGeom>
          <a:solidFill>
            <a:srgbClr val="293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grpSp>
        <p:nvGrpSpPr>
          <p:cNvPr id="13" name="Csoportba foglalás 12"/>
          <p:cNvGrpSpPr/>
          <p:nvPr userDrawn="1"/>
        </p:nvGrpSpPr>
        <p:grpSpPr>
          <a:xfrm>
            <a:off x="3353247" y="1779815"/>
            <a:ext cx="2437507" cy="1113697"/>
            <a:chOff x="4222455" y="1779814"/>
            <a:chExt cx="3250009" cy="1113697"/>
          </a:xfrm>
        </p:grpSpPr>
        <p:grpSp>
          <p:nvGrpSpPr>
            <p:cNvPr id="6" name="Group 4"/>
            <p:cNvGrpSpPr>
              <a:grpSpLocks noChangeAspect="1"/>
            </p:cNvGrpSpPr>
            <p:nvPr userDrawn="1"/>
          </p:nvGrpSpPr>
          <p:grpSpPr bwMode="auto">
            <a:xfrm>
              <a:off x="4222455" y="1779814"/>
              <a:ext cx="752114" cy="1113697"/>
              <a:chOff x="1087" y="998"/>
              <a:chExt cx="1429" cy="2116"/>
            </a:xfrm>
          </p:grpSpPr>
          <p:sp>
            <p:nvSpPr>
              <p:cNvPr id="7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1087" y="998"/>
                <a:ext cx="1429" cy="2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/>
                  <a:ea typeface="+mn-ea"/>
                  <a:cs typeface="+mn-cs"/>
                </a:endParaRPr>
              </a:p>
            </p:txBody>
          </p:sp>
          <p:sp>
            <p:nvSpPr>
              <p:cNvPr id="8" name="Freeform 5"/>
              <p:cNvSpPr>
                <a:spLocks/>
              </p:cNvSpPr>
              <p:nvPr userDrawn="1"/>
            </p:nvSpPr>
            <p:spPr bwMode="auto">
              <a:xfrm>
                <a:off x="1689" y="1898"/>
                <a:ext cx="828" cy="1216"/>
              </a:xfrm>
              <a:custGeom>
                <a:avLst/>
                <a:gdLst>
                  <a:gd name="T0" fmla="*/ 376 w 675"/>
                  <a:gd name="T1" fmla="*/ 419 h 991"/>
                  <a:gd name="T2" fmla="*/ 224 w 675"/>
                  <a:gd name="T3" fmla="*/ 389 h 991"/>
                  <a:gd name="T4" fmla="*/ 204 w 675"/>
                  <a:gd name="T5" fmla="*/ 245 h 991"/>
                  <a:gd name="T6" fmla="*/ 577 w 675"/>
                  <a:gd name="T7" fmla="*/ 685 h 991"/>
                  <a:gd name="T8" fmla="*/ 579 w 675"/>
                  <a:gd name="T9" fmla="*/ 685 h 991"/>
                  <a:gd name="T10" fmla="*/ 579 w 675"/>
                  <a:gd name="T11" fmla="*/ 149 h 991"/>
                  <a:gd name="T12" fmla="*/ 430 w 675"/>
                  <a:gd name="T13" fmla="*/ 0 h 991"/>
                  <a:gd name="T14" fmla="*/ 0 w 675"/>
                  <a:gd name="T15" fmla="*/ 0 h 991"/>
                  <a:gd name="T16" fmla="*/ 0 w 675"/>
                  <a:gd name="T17" fmla="*/ 581 h 991"/>
                  <a:gd name="T18" fmla="*/ 250 w 675"/>
                  <a:gd name="T19" fmla="*/ 894 h 991"/>
                  <a:gd name="T20" fmla="*/ 675 w 675"/>
                  <a:gd name="T21" fmla="*/ 991 h 991"/>
                  <a:gd name="T22" fmla="*/ 376 w 675"/>
                  <a:gd name="T23" fmla="*/ 419 h 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5" h="991">
                    <a:moveTo>
                      <a:pt x="376" y="419"/>
                    </a:moveTo>
                    <a:cubicBezTo>
                      <a:pt x="224" y="389"/>
                      <a:pt x="224" y="389"/>
                      <a:pt x="224" y="389"/>
                    </a:cubicBezTo>
                    <a:cubicBezTo>
                      <a:pt x="204" y="245"/>
                      <a:pt x="204" y="245"/>
                      <a:pt x="204" y="245"/>
                    </a:cubicBezTo>
                    <a:cubicBezTo>
                      <a:pt x="405" y="298"/>
                      <a:pt x="556" y="473"/>
                      <a:pt x="577" y="685"/>
                    </a:cubicBezTo>
                    <a:cubicBezTo>
                      <a:pt x="579" y="685"/>
                      <a:pt x="579" y="685"/>
                      <a:pt x="579" y="685"/>
                    </a:cubicBezTo>
                    <a:cubicBezTo>
                      <a:pt x="579" y="149"/>
                      <a:pt x="579" y="149"/>
                      <a:pt x="579" y="149"/>
                    </a:cubicBezTo>
                    <a:cubicBezTo>
                      <a:pt x="579" y="67"/>
                      <a:pt x="512" y="0"/>
                      <a:pt x="4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81"/>
                      <a:pt x="0" y="581"/>
                      <a:pt x="0" y="581"/>
                    </a:cubicBezTo>
                    <a:cubicBezTo>
                      <a:pt x="0" y="731"/>
                      <a:pt x="104" y="861"/>
                      <a:pt x="250" y="894"/>
                    </a:cubicBezTo>
                    <a:cubicBezTo>
                      <a:pt x="675" y="991"/>
                      <a:pt x="675" y="991"/>
                      <a:pt x="675" y="991"/>
                    </a:cubicBezTo>
                    <a:lnTo>
                      <a:pt x="376" y="41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/>
                  <a:ea typeface="+mn-ea"/>
                  <a:cs typeface="+mn-cs"/>
                </a:endParaRPr>
              </a:p>
            </p:txBody>
          </p:sp>
          <p:sp>
            <p:nvSpPr>
              <p:cNvPr id="9" name="Freeform 6"/>
              <p:cNvSpPr>
                <a:spLocks/>
              </p:cNvSpPr>
              <p:nvPr userDrawn="1"/>
            </p:nvSpPr>
            <p:spPr bwMode="auto">
              <a:xfrm>
                <a:off x="1086" y="997"/>
                <a:ext cx="1307" cy="1911"/>
              </a:xfrm>
              <a:custGeom>
                <a:avLst/>
                <a:gdLst>
                  <a:gd name="T0" fmla="*/ 1065 w 1065"/>
                  <a:gd name="T1" fmla="*/ 536 h 1558"/>
                  <a:gd name="T2" fmla="*/ 1065 w 1065"/>
                  <a:gd name="T3" fmla="*/ 0 h 1558"/>
                  <a:gd name="T4" fmla="*/ 437 w 1065"/>
                  <a:gd name="T5" fmla="*/ 457 h 1558"/>
                  <a:gd name="T6" fmla="*/ 437 w 1065"/>
                  <a:gd name="T7" fmla="*/ 457 h 1558"/>
                  <a:gd name="T8" fmla="*/ 347 w 1065"/>
                  <a:gd name="T9" fmla="*/ 457 h 1558"/>
                  <a:gd name="T10" fmla="*/ 231 w 1065"/>
                  <a:gd name="T11" fmla="*/ 538 h 1558"/>
                  <a:gd name="T12" fmla="*/ 211 w 1065"/>
                  <a:gd name="T13" fmla="*/ 653 h 1558"/>
                  <a:gd name="T14" fmla="*/ 208 w 1065"/>
                  <a:gd name="T15" fmla="*/ 1061 h 1558"/>
                  <a:gd name="T16" fmla="*/ 208 w 1065"/>
                  <a:gd name="T17" fmla="*/ 1061 h 1558"/>
                  <a:gd name="T18" fmla="*/ 0 w 1065"/>
                  <a:gd name="T19" fmla="*/ 1558 h 1558"/>
                  <a:gd name="T20" fmla="*/ 288 w 1065"/>
                  <a:gd name="T21" fmla="*/ 1558 h 1558"/>
                  <a:gd name="T22" fmla="*/ 437 w 1065"/>
                  <a:gd name="T23" fmla="*/ 1409 h 1558"/>
                  <a:gd name="T24" fmla="*/ 437 w 1065"/>
                  <a:gd name="T25" fmla="*/ 685 h 1558"/>
                  <a:gd name="T26" fmla="*/ 917 w 1065"/>
                  <a:gd name="T27" fmla="*/ 685 h 1558"/>
                  <a:gd name="T28" fmla="*/ 1065 w 1065"/>
                  <a:gd name="T29" fmla="*/ 536 h 1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65" h="1558">
                    <a:moveTo>
                      <a:pt x="1065" y="536"/>
                    </a:moveTo>
                    <a:cubicBezTo>
                      <a:pt x="1065" y="0"/>
                      <a:pt x="1065" y="0"/>
                      <a:pt x="1065" y="0"/>
                    </a:cubicBezTo>
                    <a:cubicBezTo>
                      <a:pt x="1037" y="279"/>
                      <a:pt x="883" y="457"/>
                      <a:pt x="437" y="457"/>
                    </a:cubicBezTo>
                    <a:cubicBezTo>
                      <a:pt x="437" y="457"/>
                      <a:pt x="437" y="457"/>
                      <a:pt x="437" y="457"/>
                    </a:cubicBezTo>
                    <a:cubicBezTo>
                      <a:pt x="347" y="457"/>
                      <a:pt x="347" y="457"/>
                      <a:pt x="347" y="457"/>
                    </a:cubicBezTo>
                    <a:cubicBezTo>
                      <a:pt x="300" y="457"/>
                      <a:pt x="258" y="488"/>
                      <a:pt x="231" y="538"/>
                    </a:cubicBezTo>
                    <a:cubicBezTo>
                      <a:pt x="214" y="571"/>
                      <a:pt x="212" y="612"/>
                      <a:pt x="211" y="653"/>
                    </a:cubicBezTo>
                    <a:cubicBezTo>
                      <a:pt x="208" y="739"/>
                      <a:pt x="208" y="979"/>
                      <a:pt x="208" y="1061"/>
                    </a:cubicBezTo>
                    <a:cubicBezTo>
                      <a:pt x="208" y="1061"/>
                      <a:pt x="208" y="1061"/>
                      <a:pt x="208" y="1061"/>
                    </a:cubicBezTo>
                    <a:cubicBezTo>
                      <a:pt x="204" y="1320"/>
                      <a:pt x="168" y="1522"/>
                      <a:pt x="0" y="1558"/>
                    </a:cubicBezTo>
                    <a:cubicBezTo>
                      <a:pt x="288" y="1558"/>
                      <a:pt x="288" y="1558"/>
                      <a:pt x="288" y="1558"/>
                    </a:cubicBezTo>
                    <a:cubicBezTo>
                      <a:pt x="370" y="1558"/>
                      <a:pt x="437" y="1491"/>
                      <a:pt x="437" y="1409"/>
                    </a:cubicBezTo>
                    <a:cubicBezTo>
                      <a:pt x="437" y="685"/>
                      <a:pt x="437" y="685"/>
                      <a:pt x="437" y="685"/>
                    </a:cubicBezTo>
                    <a:cubicBezTo>
                      <a:pt x="917" y="685"/>
                      <a:pt x="917" y="685"/>
                      <a:pt x="917" y="685"/>
                    </a:cubicBezTo>
                    <a:cubicBezTo>
                      <a:pt x="999" y="685"/>
                      <a:pt x="1065" y="618"/>
                      <a:pt x="1065" y="53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/>
                  <a:ea typeface="+mn-ea"/>
                  <a:cs typeface="+mn-cs"/>
                </a:endParaRPr>
              </a:p>
            </p:txBody>
          </p:sp>
        </p:grpSp>
        <p:pic>
          <p:nvPicPr>
            <p:cNvPr id="12" name="Kép 11" descr="eup_HU_1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317092" y="1986106"/>
              <a:ext cx="2155372" cy="8610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6149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émaelválasztó alcímm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441891" y="3255190"/>
            <a:ext cx="6359084" cy="1133931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b="1" i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hu-HU" dirty="0"/>
              <a:t>MINTACÍM SZERKESZTÉSE – 2 sor fér ki</a:t>
            </a:r>
            <a:br>
              <a:rPr lang="hu-HU" dirty="0"/>
            </a:br>
            <a:r>
              <a:rPr lang="hu-HU" dirty="0"/>
              <a:t>TÉMAELVÁLASZTÓ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A0B5D20-90C6-47BB-A188-49E443ACD015}" type="slidenum">
              <a:rPr lang="hu-HU" smtClean="0">
                <a:solidFill>
                  <a:prstClr val="black"/>
                </a:solidFill>
              </a:rPr>
              <a:pPr defTabSz="685800"/>
              <a:t>‹#›</a:t>
            </a:fld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18" name="Téglalap 17"/>
          <p:cNvSpPr/>
          <p:nvPr userDrawn="1"/>
        </p:nvSpPr>
        <p:spPr>
          <a:xfrm>
            <a:off x="8662737" y="6392110"/>
            <a:ext cx="225593" cy="300790"/>
          </a:xfrm>
          <a:prstGeom prst="rect">
            <a:avLst/>
          </a:prstGeom>
          <a:solidFill>
            <a:srgbClr val="293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1848" y="4508393"/>
            <a:ext cx="6359128" cy="1125537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i="1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 szerkesztése – 2 sor fér ki</a:t>
            </a:r>
          </a:p>
          <a:p>
            <a:pPr lvl="0"/>
            <a:r>
              <a:rPr lang="hu-HU" dirty="0"/>
              <a:t>2.sor</a:t>
            </a:r>
          </a:p>
        </p:txBody>
      </p:sp>
      <p:grpSp>
        <p:nvGrpSpPr>
          <p:cNvPr id="11" name="Csoportba foglalás 10"/>
          <p:cNvGrpSpPr/>
          <p:nvPr userDrawn="1"/>
        </p:nvGrpSpPr>
        <p:grpSpPr>
          <a:xfrm>
            <a:off x="3353247" y="1396107"/>
            <a:ext cx="2437507" cy="1113697"/>
            <a:chOff x="4222455" y="1779814"/>
            <a:chExt cx="3250009" cy="1113697"/>
          </a:xfrm>
        </p:grpSpPr>
        <p:grpSp>
          <p:nvGrpSpPr>
            <p:cNvPr id="12" name="Group 4"/>
            <p:cNvGrpSpPr>
              <a:grpSpLocks noChangeAspect="1"/>
            </p:cNvGrpSpPr>
            <p:nvPr userDrawn="1"/>
          </p:nvGrpSpPr>
          <p:grpSpPr bwMode="auto">
            <a:xfrm>
              <a:off x="4222455" y="1779814"/>
              <a:ext cx="752114" cy="1113697"/>
              <a:chOff x="1087" y="998"/>
              <a:chExt cx="1429" cy="2116"/>
            </a:xfrm>
          </p:grpSpPr>
          <p:sp>
            <p:nvSpPr>
              <p:cNvPr id="14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1087" y="998"/>
                <a:ext cx="1429" cy="2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/>
                  <a:ea typeface="+mn-ea"/>
                  <a:cs typeface="+mn-cs"/>
                </a:endParaRPr>
              </a:p>
            </p:txBody>
          </p:sp>
          <p:sp>
            <p:nvSpPr>
              <p:cNvPr id="15" name="Freeform 5"/>
              <p:cNvSpPr>
                <a:spLocks/>
              </p:cNvSpPr>
              <p:nvPr userDrawn="1"/>
            </p:nvSpPr>
            <p:spPr bwMode="auto">
              <a:xfrm>
                <a:off x="1689" y="1898"/>
                <a:ext cx="828" cy="1216"/>
              </a:xfrm>
              <a:custGeom>
                <a:avLst/>
                <a:gdLst>
                  <a:gd name="T0" fmla="*/ 376 w 675"/>
                  <a:gd name="T1" fmla="*/ 419 h 991"/>
                  <a:gd name="T2" fmla="*/ 224 w 675"/>
                  <a:gd name="T3" fmla="*/ 389 h 991"/>
                  <a:gd name="T4" fmla="*/ 204 w 675"/>
                  <a:gd name="T5" fmla="*/ 245 h 991"/>
                  <a:gd name="T6" fmla="*/ 577 w 675"/>
                  <a:gd name="T7" fmla="*/ 685 h 991"/>
                  <a:gd name="T8" fmla="*/ 579 w 675"/>
                  <a:gd name="T9" fmla="*/ 685 h 991"/>
                  <a:gd name="T10" fmla="*/ 579 w 675"/>
                  <a:gd name="T11" fmla="*/ 149 h 991"/>
                  <a:gd name="T12" fmla="*/ 430 w 675"/>
                  <a:gd name="T13" fmla="*/ 0 h 991"/>
                  <a:gd name="T14" fmla="*/ 0 w 675"/>
                  <a:gd name="T15" fmla="*/ 0 h 991"/>
                  <a:gd name="T16" fmla="*/ 0 w 675"/>
                  <a:gd name="T17" fmla="*/ 581 h 991"/>
                  <a:gd name="T18" fmla="*/ 250 w 675"/>
                  <a:gd name="T19" fmla="*/ 894 h 991"/>
                  <a:gd name="T20" fmla="*/ 675 w 675"/>
                  <a:gd name="T21" fmla="*/ 991 h 991"/>
                  <a:gd name="T22" fmla="*/ 376 w 675"/>
                  <a:gd name="T23" fmla="*/ 419 h 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5" h="991">
                    <a:moveTo>
                      <a:pt x="376" y="419"/>
                    </a:moveTo>
                    <a:cubicBezTo>
                      <a:pt x="224" y="389"/>
                      <a:pt x="224" y="389"/>
                      <a:pt x="224" y="389"/>
                    </a:cubicBezTo>
                    <a:cubicBezTo>
                      <a:pt x="204" y="245"/>
                      <a:pt x="204" y="245"/>
                      <a:pt x="204" y="245"/>
                    </a:cubicBezTo>
                    <a:cubicBezTo>
                      <a:pt x="405" y="298"/>
                      <a:pt x="556" y="473"/>
                      <a:pt x="577" y="685"/>
                    </a:cubicBezTo>
                    <a:cubicBezTo>
                      <a:pt x="579" y="685"/>
                      <a:pt x="579" y="685"/>
                      <a:pt x="579" y="685"/>
                    </a:cubicBezTo>
                    <a:cubicBezTo>
                      <a:pt x="579" y="149"/>
                      <a:pt x="579" y="149"/>
                      <a:pt x="579" y="149"/>
                    </a:cubicBezTo>
                    <a:cubicBezTo>
                      <a:pt x="579" y="67"/>
                      <a:pt x="512" y="0"/>
                      <a:pt x="4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81"/>
                      <a:pt x="0" y="581"/>
                      <a:pt x="0" y="581"/>
                    </a:cubicBezTo>
                    <a:cubicBezTo>
                      <a:pt x="0" y="731"/>
                      <a:pt x="104" y="861"/>
                      <a:pt x="250" y="894"/>
                    </a:cubicBezTo>
                    <a:cubicBezTo>
                      <a:pt x="675" y="991"/>
                      <a:pt x="675" y="991"/>
                      <a:pt x="675" y="991"/>
                    </a:cubicBezTo>
                    <a:lnTo>
                      <a:pt x="376" y="41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/>
                  <a:ea typeface="+mn-ea"/>
                  <a:cs typeface="+mn-cs"/>
                </a:endParaRPr>
              </a:p>
            </p:txBody>
          </p:sp>
          <p:sp>
            <p:nvSpPr>
              <p:cNvPr id="16" name="Freeform 6"/>
              <p:cNvSpPr>
                <a:spLocks/>
              </p:cNvSpPr>
              <p:nvPr userDrawn="1"/>
            </p:nvSpPr>
            <p:spPr bwMode="auto">
              <a:xfrm>
                <a:off x="1086" y="997"/>
                <a:ext cx="1307" cy="1911"/>
              </a:xfrm>
              <a:custGeom>
                <a:avLst/>
                <a:gdLst>
                  <a:gd name="T0" fmla="*/ 1065 w 1065"/>
                  <a:gd name="T1" fmla="*/ 536 h 1558"/>
                  <a:gd name="T2" fmla="*/ 1065 w 1065"/>
                  <a:gd name="T3" fmla="*/ 0 h 1558"/>
                  <a:gd name="T4" fmla="*/ 437 w 1065"/>
                  <a:gd name="T5" fmla="*/ 457 h 1558"/>
                  <a:gd name="T6" fmla="*/ 437 w 1065"/>
                  <a:gd name="T7" fmla="*/ 457 h 1558"/>
                  <a:gd name="T8" fmla="*/ 347 w 1065"/>
                  <a:gd name="T9" fmla="*/ 457 h 1558"/>
                  <a:gd name="T10" fmla="*/ 231 w 1065"/>
                  <a:gd name="T11" fmla="*/ 538 h 1558"/>
                  <a:gd name="T12" fmla="*/ 211 w 1065"/>
                  <a:gd name="T13" fmla="*/ 653 h 1558"/>
                  <a:gd name="T14" fmla="*/ 208 w 1065"/>
                  <a:gd name="T15" fmla="*/ 1061 h 1558"/>
                  <a:gd name="T16" fmla="*/ 208 w 1065"/>
                  <a:gd name="T17" fmla="*/ 1061 h 1558"/>
                  <a:gd name="T18" fmla="*/ 0 w 1065"/>
                  <a:gd name="T19" fmla="*/ 1558 h 1558"/>
                  <a:gd name="T20" fmla="*/ 288 w 1065"/>
                  <a:gd name="T21" fmla="*/ 1558 h 1558"/>
                  <a:gd name="T22" fmla="*/ 437 w 1065"/>
                  <a:gd name="T23" fmla="*/ 1409 h 1558"/>
                  <a:gd name="T24" fmla="*/ 437 w 1065"/>
                  <a:gd name="T25" fmla="*/ 685 h 1558"/>
                  <a:gd name="T26" fmla="*/ 917 w 1065"/>
                  <a:gd name="T27" fmla="*/ 685 h 1558"/>
                  <a:gd name="T28" fmla="*/ 1065 w 1065"/>
                  <a:gd name="T29" fmla="*/ 536 h 1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65" h="1558">
                    <a:moveTo>
                      <a:pt x="1065" y="536"/>
                    </a:moveTo>
                    <a:cubicBezTo>
                      <a:pt x="1065" y="0"/>
                      <a:pt x="1065" y="0"/>
                      <a:pt x="1065" y="0"/>
                    </a:cubicBezTo>
                    <a:cubicBezTo>
                      <a:pt x="1037" y="279"/>
                      <a:pt x="883" y="457"/>
                      <a:pt x="437" y="457"/>
                    </a:cubicBezTo>
                    <a:cubicBezTo>
                      <a:pt x="437" y="457"/>
                      <a:pt x="437" y="457"/>
                      <a:pt x="437" y="457"/>
                    </a:cubicBezTo>
                    <a:cubicBezTo>
                      <a:pt x="347" y="457"/>
                      <a:pt x="347" y="457"/>
                      <a:pt x="347" y="457"/>
                    </a:cubicBezTo>
                    <a:cubicBezTo>
                      <a:pt x="300" y="457"/>
                      <a:pt x="258" y="488"/>
                      <a:pt x="231" y="538"/>
                    </a:cubicBezTo>
                    <a:cubicBezTo>
                      <a:pt x="214" y="571"/>
                      <a:pt x="212" y="612"/>
                      <a:pt x="211" y="653"/>
                    </a:cubicBezTo>
                    <a:cubicBezTo>
                      <a:pt x="208" y="739"/>
                      <a:pt x="208" y="979"/>
                      <a:pt x="208" y="1061"/>
                    </a:cubicBezTo>
                    <a:cubicBezTo>
                      <a:pt x="208" y="1061"/>
                      <a:pt x="208" y="1061"/>
                      <a:pt x="208" y="1061"/>
                    </a:cubicBezTo>
                    <a:cubicBezTo>
                      <a:pt x="204" y="1320"/>
                      <a:pt x="168" y="1522"/>
                      <a:pt x="0" y="1558"/>
                    </a:cubicBezTo>
                    <a:cubicBezTo>
                      <a:pt x="288" y="1558"/>
                      <a:pt x="288" y="1558"/>
                      <a:pt x="288" y="1558"/>
                    </a:cubicBezTo>
                    <a:cubicBezTo>
                      <a:pt x="370" y="1558"/>
                      <a:pt x="437" y="1491"/>
                      <a:pt x="437" y="1409"/>
                    </a:cubicBezTo>
                    <a:cubicBezTo>
                      <a:pt x="437" y="685"/>
                      <a:pt x="437" y="685"/>
                      <a:pt x="437" y="685"/>
                    </a:cubicBezTo>
                    <a:cubicBezTo>
                      <a:pt x="917" y="685"/>
                      <a:pt x="917" y="685"/>
                      <a:pt x="917" y="685"/>
                    </a:cubicBezTo>
                    <a:cubicBezTo>
                      <a:pt x="999" y="685"/>
                      <a:pt x="1065" y="618"/>
                      <a:pt x="1065" y="53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/>
                  <a:ea typeface="+mn-ea"/>
                  <a:cs typeface="+mn-cs"/>
                </a:endParaRPr>
              </a:p>
            </p:txBody>
          </p:sp>
        </p:grpSp>
        <p:pic>
          <p:nvPicPr>
            <p:cNvPr id="13" name="Kép 12" descr="eup_HU_1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317092" y="1986106"/>
              <a:ext cx="2155372" cy="8610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188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E6887CF-09BD-4F06-9103-1F30F4077497}" type="datetimeFigureOut">
              <a:rPr lang="hu-HU" smtClean="0">
                <a:solidFill>
                  <a:prstClr val="black"/>
                </a:solidFill>
              </a:rPr>
              <a:pPr defTabSz="685800"/>
              <a:t>2022. 03. 17.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335358-5D06-48E4-B22F-859A6FE061BC}" type="slidenum">
              <a:rPr lang="hu-HU" smtClean="0">
                <a:solidFill>
                  <a:prstClr val="black"/>
                </a:solidFill>
              </a:rPr>
              <a:pPr defTabSz="685800"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023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87CF-09BD-4F06-9103-1F30F4077497}" type="datetimeFigureOut">
              <a:rPr lang="hu-HU" smtClean="0"/>
              <a:t>2022. 03. 17.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5358-5D06-48E4-B22F-859A6FE061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094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87CF-09BD-4F06-9103-1F30F4077497}" type="datetimeFigureOut">
              <a:rPr lang="hu-HU" smtClean="0"/>
              <a:t>2022. 03. 17.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5358-5D06-48E4-B22F-859A6FE061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87CF-09BD-4F06-9103-1F30F4077497}" type="datetimeFigureOut">
              <a:rPr lang="hu-HU" smtClean="0"/>
              <a:t>2022. 03. 17.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5358-5D06-48E4-B22F-859A6FE061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280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87CF-09BD-4F06-9103-1F30F4077497}" type="datetimeFigureOut">
              <a:rPr lang="hu-HU" smtClean="0"/>
              <a:t>2022. 03. 17.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5358-5D06-48E4-B22F-859A6FE061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29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87CF-09BD-4F06-9103-1F30F4077497}" type="datetimeFigureOut">
              <a:rPr lang="hu-HU" smtClean="0"/>
              <a:t>2022. 03. 17.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5358-5D06-48E4-B22F-859A6FE061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492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87CF-09BD-4F06-9103-1F30F4077497}" type="datetimeFigureOut">
              <a:rPr lang="hu-HU" smtClean="0"/>
              <a:t>2022. 03. 17.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5358-5D06-48E4-B22F-859A6FE061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9294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87CF-09BD-4F06-9103-1F30F4077497}" type="datetimeFigureOut">
              <a:rPr lang="hu-HU" smtClean="0"/>
              <a:t>2022. 03. 17.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5358-5D06-48E4-B22F-859A6FE061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8650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87CF-09BD-4F06-9103-1F30F4077497}" type="datetimeFigureOut">
              <a:rPr lang="hu-HU" smtClean="0"/>
              <a:t>2022. 03. 17.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5358-5D06-48E4-B22F-859A6FE061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944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887CF-09BD-4F06-9103-1F30F4077497}" type="datetimeFigureOut">
              <a:rPr lang="hu-HU" smtClean="0"/>
              <a:t>2022. 03. 17.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35358-5D06-48E4-B22F-859A6FE061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050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59773" y="294278"/>
            <a:ext cx="6660572" cy="10120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dirty="0"/>
              <a:t>Cím szerkesztése</a:t>
            </a:r>
            <a:br>
              <a:rPr lang="hu-HU" dirty="0"/>
            </a:br>
            <a:r>
              <a:rPr lang="hu-HU" dirty="0"/>
              <a:t>második sor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9773" y="1436915"/>
            <a:ext cx="8628557" cy="4847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259773" y="6392109"/>
            <a:ext cx="1046513" cy="322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defTabSz="685800"/>
            <a:fld id="{A28796E7-77DE-40CF-B3D7-E1B03899ED9F}" type="datetime1">
              <a:rPr lang="hu-HU" smtClean="0">
                <a:solidFill>
                  <a:prstClr val="black"/>
                </a:solidFill>
              </a:rPr>
              <a:pPr defTabSz="685800"/>
              <a:t>2022. 03. 17.</a:t>
            </a:fld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382485" y="6392109"/>
            <a:ext cx="6899069" cy="322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defTabSz="685800"/>
            <a:r>
              <a:rPr lang="hu-HU">
                <a:solidFill>
                  <a:prstClr val="black"/>
                </a:solidFill>
              </a:rPr>
              <a:t>Luxemburg</a:t>
            </a:r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029036" y="6392110"/>
            <a:ext cx="633701" cy="322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defTabSz="685800"/>
            <a:fld id="{1A0B5D20-90C6-47BB-A188-49E443ACD015}" type="slidenum">
              <a:rPr lang="hu-HU" smtClean="0">
                <a:solidFill>
                  <a:prstClr val="black"/>
                </a:solidFill>
              </a:rPr>
              <a:pPr defTabSz="685800"/>
              <a:t>‹#›</a:t>
            </a:fld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8" name="Téglalap 7"/>
          <p:cNvSpPr/>
          <p:nvPr userDrawn="1"/>
        </p:nvSpPr>
        <p:spPr>
          <a:xfrm>
            <a:off x="8662737" y="6392110"/>
            <a:ext cx="225593" cy="300790"/>
          </a:xfrm>
          <a:prstGeom prst="rect">
            <a:avLst/>
          </a:prstGeom>
          <a:solidFill>
            <a:srgbClr val="293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7510554" y="220438"/>
            <a:ext cx="1427635" cy="666229"/>
          </a:xfrm>
          <a:prstGeom prst="rect">
            <a:avLst/>
          </a:prstGeom>
        </p:spPr>
      </p:pic>
      <p:pic>
        <p:nvPicPr>
          <p:cNvPr id="10" name="Kép 9" descr="eup_HU_1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7974343" y="783774"/>
            <a:ext cx="904314" cy="48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5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</p:sldLayoutIdLst>
  <p:hf hdr="0" ftr="0" dt="0"/>
  <p:txStyles>
    <p:titleStyle>
      <a:lvl1pPr algn="l" defTabSz="685781" rtl="0" eaLnBrk="1" latinLnBrk="0" hangingPunct="1">
        <a:lnSpc>
          <a:spcPct val="90000"/>
        </a:lnSpc>
        <a:spcBef>
          <a:spcPct val="0"/>
        </a:spcBef>
        <a:buNone/>
        <a:defRPr sz="27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46" indent="-216000" algn="just" defTabSz="685781" rtl="0" eaLnBrk="1" latinLnBrk="0" hangingPunct="1">
        <a:lnSpc>
          <a:spcPct val="100000"/>
        </a:lnSpc>
        <a:spcBef>
          <a:spcPts val="750"/>
        </a:spcBef>
        <a:buClr>
          <a:schemeClr val="accent1">
            <a:lumMod val="75000"/>
          </a:schemeClr>
        </a:buClr>
        <a:buFont typeface="Taviraj" panose="00000500000000000000" pitchFamily="2" charset="-34"/>
        <a:buChar char="+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36" indent="-216000" algn="just" defTabSz="685781" rtl="0" eaLnBrk="1" latinLnBrk="0" hangingPunct="1">
        <a:lnSpc>
          <a:spcPct val="100000"/>
        </a:lnSpc>
        <a:spcBef>
          <a:spcPts val="375"/>
        </a:spcBef>
        <a:buClr>
          <a:schemeClr val="accent1">
            <a:lumMod val="75000"/>
          </a:schemeClr>
        </a:buClr>
        <a:buFont typeface="Taviraj" panose="00000500000000000000" pitchFamily="2" charset="-34"/>
        <a:buChar char="+"/>
        <a:defRPr sz="15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27" indent="-216000" algn="just" defTabSz="685781" rtl="0" eaLnBrk="1" latinLnBrk="0" hangingPunct="1">
        <a:lnSpc>
          <a:spcPct val="100000"/>
        </a:lnSpc>
        <a:spcBef>
          <a:spcPts val="375"/>
        </a:spcBef>
        <a:buClr>
          <a:schemeClr val="accent1">
            <a:lumMod val="75000"/>
          </a:schemeClr>
        </a:buClr>
        <a:buFont typeface="Taviraj" panose="00000500000000000000" pitchFamily="2" charset="-34"/>
        <a:buChar char="+"/>
        <a:defRPr sz="135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17" indent="-216000" algn="just" defTabSz="685781" rtl="0" eaLnBrk="1" latinLnBrk="0" hangingPunct="1">
        <a:lnSpc>
          <a:spcPct val="100000"/>
        </a:lnSpc>
        <a:spcBef>
          <a:spcPts val="375"/>
        </a:spcBef>
        <a:buClr>
          <a:schemeClr val="accent1">
            <a:lumMod val="75000"/>
          </a:schemeClr>
        </a:buClr>
        <a:buFont typeface="Taviraj" panose="00000500000000000000" pitchFamily="2" charset="-34"/>
        <a:buChar char="+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08" indent="-216000" algn="just" defTabSz="685781" rtl="0" eaLnBrk="1" latinLnBrk="0" hangingPunct="1">
        <a:lnSpc>
          <a:spcPct val="100000"/>
        </a:lnSpc>
        <a:spcBef>
          <a:spcPts val="375"/>
        </a:spcBef>
        <a:buClr>
          <a:schemeClr val="accent1">
            <a:lumMod val="75000"/>
          </a:schemeClr>
        </a:buClr>
        <a:buFont typeface="Taviraj" panose="00000500000000000000" pitchFamily="2" charset="-34"/>
        <a:buChar char="+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898" indent="-171446" algn="l" defTabSz="6857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9" indent="-171446" algn="l" defTabSz="6857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0" indent="-171446" algn="l" defTabSz="6857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0" indent="-171446" algn="l" defTabSz="6857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78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1" algn="l" defTabSz="68578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2" algn="l" defTabSz="68578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3" algn="l" defTabSz="68578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4" algn="l" defTabSz="68578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4" algn="l" defTabSz="68578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34" algn="l" defTabSz="68578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24" algn="l" defTabSz="68578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45">
          <p15:clr>
            <a:srgbClr val="F26B43"/>
          </p15:clr>
        </p15:guide>
        <p15:guide id="2" pos="74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oppmariaintezet.hu/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5" y="0"/>
            <a:ext cx="6525491" cy="4935644"/>
          </a:xfrm>
          <a:prstGeom prst="rect">
            <a:avLst/>
          </a:prstGeom>
        </p:spPr>
      </p:pic>
      <p:sp>
        <p:nvSpPr>
          <p:cNvPr id="3" name="Cím 2"/>
          <p:cNvSpPr>
            <a:spLocks noGrp="1"/>
          </p:cNvSpPr>
          <p:nvPr>
            <p:ph type="ctrTitle"/>
          </p:nvPr>
        </p:nvSpPr>
        <p:spPr>
          <a:xfrm>
            <a:off x="735676" y="3272119"/>
            <a:ext cx="7772400" cy="3039034"/>
          </a:xfrm>
        </p:spPr>
        <p:txBody>
          <a:bodyPr anchor="ctr">
            <a:noAutofit/>
          </a:bodyPr>
          <a:lstStyle/>
          <a:p>
            <a:r>
              <a:rPr lang="en-GB" sz="4000" b="1" dirty="0">
                <a:ea typeface="Calibri" panose="020F0502020204030204" pitchFamily="34" charset="0"/>
              </a:rPr>
              <a:t>Addressing the demographic challenges by strengthening families </a:t>
            </a:r>
            <a:br>
              <a:rPr lang="en-GB" sz="4000" b="1" dirty="0">
                <a:ea typeface="Calibri" panose="020F0502020204030204" pitchFamily="34" charset="0"/>
              </a:rPr>
            </a:br>
            <a:r>
              <a:rPr lang="hu-HU" sz="4000" b="1" dirty="0">
                <a:ea typeface="Calibri" panose="020F0502020204030204" pitchFamily="34" charset="0"/>
              </a:rPr>
              <a:t/>
            </a:r>
            <a:br>
              <a:rPr lang="hu-HU" sz="4000" b="1" dirty="0">
                <a:ea typeface="Calibri" panose="020F0502020204030204" pitchFamily="34" charset="0"/>
              </a:rPr>
            </a:br>
            <a:r>
              <a:rPr lang="en-GB" sz="3200" b="1" dirty="0"/>
              <a:t>Balázs Molnár</a:t>
            </a:r>
          </a:p>
        </p:txBody>
      </p:sp>
    </p:spTree>
    <p:extLst>
      <p:ext uri="{BB962C8B-B14F-4D97-AF65-F5344CB8AC3E}">
        <p14:creationId xmlns:p14="http://schemas.microsoft.com/office/powerpoint/2010/main" val="315852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213" y="857250"/>
            <a:ext cx="6858000" cy="5143500"/>
          </a:xfrm>
          <a:prstGeom prst="rect">
            <a:avLst/>
          </a:prstGeom>
        </p:spPr>
      </p:pic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2956036" y="1162432"/>
            <a:ext cx="4973527" cy="389846"/>
          </a:xfrm>
        </p:spPr>
        <p:txBody>
          <a:bodyPr anchor="t">
            <a:noAutofit/>
          </a:bodyPr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dirty="0"/>
              <a:t>Changes in the number of divorces in Hungary (1941-20</a:t>
            </a:r>
            <a:r>
              <a:rPr lang="hu-HU" dirty="0"/>
              <a:t>20</a:t>
            </a:r>
            <a:r>
              <a:rPr dirty="0"/>
              <a:t>)</a:t>
            </a:r>
          </a:p>
        </p:txBody>
      </p:sp>
      <p:sp>
        <p:nvSpPr>
          <p:cNvPr id="8" name="Cím 5"/>
          <p:cNvSpPr txBox="1">
            <a:spLocks/>
          </p:cNvSpPr>
          <p:nvPr/>
        </p:nvSpPr>
        <p:spPr>
          <a:xfrm>
            <a:off x="3314700" y="3958318"/>
            <a:ext cx="4171950" cy="1399496"/>
          </a:xfrm>
          <a:prstGeom prst="rect">
            <a:avLst/>
          </a:prstGeom>
        </p:spPr>
        <p:txBody>
          <a:bodyPr vert="horz" lIns="68580" tIns="34290" rIns="68580" bIns="3429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hu-HU" sz="1350" b="1">
              <a:solidFill>
                <a:srgbClr val="414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2279074" y="4799238"/>
            <a:ext cx="6058082" cy="9775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hu-HU" sz="1350"/>
          </a:p>
        </p:txBody>
      </p:sp>
      <p:sp>
        <p:nvSpPr>
          <p:cNvPr id="15" name="Szövegdoboz 14"/>
          <p:cNvSpPr txBox="1"/>
          <p:nvPr/>
        </p:nvSpPr>
        <p:spPr>
          <a:xfrm>
            <a:off x="2445327" y="4894128"/>
            <a:ext cx="57773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sz="1200" dirty="0"/>
              <a:t>In 1987, the number of divorces in the country was remarkably high, at which time 29,856 couples divorced</a:t>
            </a:r>
          </a:p>
          <a:p>
            <a:pPr marL="214313" indent="-214313" algn="just">
              <a:buFont typeface="Arial" panose="020B0604020202020204" pitchFamily="34" charset="0"/>
              <a:buChar char="•"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sz="1200" dirty="0"/>
              <a:t>The number of divorces is at a six-decade low, last it was back in 1962 when less couples have divorced</a:t>
            </a: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FABACA8C-10B6-464B-A3B6-65A864A91E0C}"/>
              </a:ext>
            </a:extLst>
          </p:cNvPr>
          <p:cNvGrpSpPr/>
          <p:nvPr/>
        </p:nvGrpSpPr>
        <p:grpSpPr>
          <a:xfrm>
            <a:off x="1155424" y="1778180"/>
            <a:ext cx="7988576" cy="2861495"/>
            <a:chOff x="2854942" y="1762125"/>
            <a:chExt cx="7813057" cy="3403097"/>
          </a:xfrm>
        </p:grpSpPr>
        <p:sp>
          <p:nvSpPr>
            <p:cNvPr id="9" name="Lekerekített téglalap 10">
              <a:extLst>
                <a:ext uri="{FF2B5EF4-FFF2-40B4-BE49-F238E27FC236}">
                  <a16:creationId xmlns:a16="http://schemas.microsoft.com/office/drawing/2014/main" id="{A61F6D71-3DE1-4500-A9D3-3A767556FD44}"/>
                </a:ext>
              </a:extLst>
            </p:cNvPr>
            <p:cNvSpPr/>
            <p:nvPr/>
          </p:nvSpPr>
          <p:spPr>
            <a:xfrm>
              <a:off x="3101390" y="4619994"/>
              <a:ext cx="7566608" cy="545228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u-HU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FC657950-42F2-46E7-B5E2-17EA23E7210E}"/>
                </a:ext>
              </a:extLst>
            </p:cNvPr>
            <p:cNvGraphicFramePr/>
            <p:nvPr/>
          </p:nvGraphicFramePr>
          <p:xfrm>
            <a:off x="2854942" y="1762125"/>
            <a:ext cx="7813057" cy="33242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1" name="Szövegdoboz 10"/>
          <p:cNvSpPr txBox="1"/>
          <p:nvPr/>
        </p:nvSpPr>
        <p:spPr>
          <a:xfrm>
            <a:off x="1479155" y="4721745"/>
            <a:ext cx="1554990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sz="750" dirty="0"/>
              <a:t>Source: Central Statistical Office</a:t>
            </a:r>
          </a:p>
        </p:txBody>
      </p:sp>
    </p:spTree>
    <p:extLst>
      <p:ext uri="{BB962C8B-B14F-4D97-AF65-F5344CB8AC3E}">
        <p14:creationId xmlns:p14="http://schemas.microsoft.com/office/powerpoint/2010/main" val="1509940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>
            <a:extLst>
              <a:ext uri="{FF2B5EF4-FFF2-40B4-BE49-F238E27FC236}">
                <a16:creationId xmlns:a16="http://schemas.microsoft.com/office/drawing/2014/main" id="{F68C831C-D1EC-47D7-A237-5D1D0B0C5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6858000" cy="5143500"/>
          </a:xfrm>
          <a:prstGeom prst="rect">
            <a:avLst/>
          </a:prstGeom>
        </p:spPr>
      </p:pic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2956036" y="1162432"/>
            <a:ext cx="4973527" cy="389846"/>
          </a:xfrm>
        </p:spPr>
        <p:txBody>
          <a:bodyPr anchor="t">
            <a:noAutofit/>
          </a:bodyPr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dirty="0"/>
              <a:t>Changes in the number of abortions and live births in Hungary (1950-20</a:t>
            </a:r>
            <a:r>
              <a:rPr lang="hu-HU" dirty="0"/>
              <a:t>20/2021</a:t>
            </a:r>
            <a:r>
              <a:rPr dirty="0"/>
              <a:t>)</a:t>
            </a:r>
          </a:p>
        </p:txBody>
      </p:sp>
      <p:sp>
        <p:nvSpPr>
          <p:cNvPr id="8" name="Cím 5"/>
          <p:cNvSpPr txBox="1">
            <a:spLocks/>
          </p:cNvSpPr>
          <p:nvPr/>
        </p:nvSpPr>
        <p:spPr>
          <a:xfrm>
            <a:off x="3314700" y="3958318"/>
            <a:ext cx="4171950" cy="1399496"/>
          </a:xfrm>
          <a:prstGeom prst="rect">
            <a:avLst/>
          </a:prstGeom>
        </p:spPr>
        <p:txBody>
          <a:bodyPr vert="horz" lIns="68580" tIns="34290" rIns="68580" bIns="3429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hu-HU" sz="1350" b="1">
              <a:solidFill>
                <a:srgbClr val="414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1749493" y="5240745"/>
            <a:ext cx="7103185" cy="9473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hu-HU" sz="1350"/>
          </a:p>
        </p:txBody>
      </p:sp>
      <p:sp>
        <p:nvSpPr>
          <p:cNvPr id="15" name="Szövegdoboz 14"/>
          <p:cNvSpPr txBox="1"/>
          <p:nvPr/>
        </p:nvSpPr>
        <p:spPr>
          <a:xfrm>
            <a:off x="1860207" y="5351637"/>
            <a:ext cx="69924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sz="1200" dirty="0"/>
              <a:t>The number of abortions has dropped by 36% in the last decade, it has last been less in 1954</a:t>
            </a: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sz="1200" dirty="0"/>
              <a:t>Today, there was one abortion for every four live births today, and in the 2000s there was one abortion for every three live births</a:t>
            </a: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FABACA8C-10B6-464B-A3B6-65A864A91E0C}"/>
              </a:ext>
            </a:extLst>
          </p:cNvPr>
          <p:cNvGrpSpPr/>
          <p:nvPr/>
        </p:nvGrpSpPr>
        <p:grpSpPr>
          <a:xfrm>
            <a:off x="1657349" y="1694488"/>
            <a:ext cx="7398186" cy="3150575"/>
            <a:chOff x="2944601" y="1686292"/>
            <a:chExt cx="7813057" cy="3324225"/>
          </a:xfrm>
        </p:grpSpPr>
        <p:sp>
          <p:nvSpPr>
            <p:cNvPr id="9" name="Lekerekített téglalap 10">
              <a:extLst>
                <a:ext uri="{FF2B5EF4-FFF2-40B4-BE49-F238E27FC236}">
                  <a16:creationId xmlns:a16="http://schemas.microsoft.com/office/drawing/2014/main" id="{A61F6D71-3DE1-4500-A9D3-3A767556FD44}"/>
                </a:ext>
              </a:extLst>
            </p:cNvPr>
            <p:cNvSpPr/>
            <p:nvPr/>
          </p:nvSpPr>
          <p:spPr>
            <a:xfrm>
              <a:off x="3254529" y="4664208"/>
              <a:ext cx="7193202" cy="291672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anchor="ctr"/>
            <a:lstStyle/>
            <a:p>
              <a:pPr algn="ctr"/>
              <a:endParaRPr lang="hu-HU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FC657950-42F2-46E7-B5E2-17EA23E7210E}"/>
                </a:ext>
              </a:extLst>
            </p:cNvPr>
            <p:cNvGraphicFramePr/>
            <p:nvPr/>
          </p:nvGraphicFramePr>
          <p:xfrm>
            <a:off x="2944601" y="1686292"/>
            <a:ext cx="7813057" cy="33242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1" name="Szövegdoboz 10"/>
          <p:cNvSpPr txBox="1"/>
          <p:nvPr/>
        </p:nvSpPr>
        <p:spPr>
          <a:xfrm>
            <a:off x="1662170" y="4808982"/>
            <a:ext cx="151744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sz="750" dirty="0"/>
              <a:t>Source: Central Statistical Office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70AB428-BF6C-4FD8-A70D-04DDDB025B9C}"/>
              </a:ext>
            </a:extLst>
          </p:cNvPr>
          <p:cNvSpPr txBox="1"/>
          <p:nvPr/>
        </p:nvSpPr>
        <p:spPr>
          <a:xfrm>
            <a:off x="1486933" y="1666853"/>
            <a:ext cx="1344968" cy="219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sz="825"/>
              <a:t>Abortions</a:t>
            </a:r>
            <a:endParaRPr lang="hu-HU" sz="8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3CD076A0-073A-4CAC-89E8-E50DBB03AFC9}"/>
              </a:ext>
            </a:extLst>
          </p:cNvPr>
          <p:cNvSpPr txBox="1"/>
          <p:nvPr/>
        </p:nvSpPr>
        <p:spPr>
          <a:xfrm>
            <a:off x="8109926" y="1635247"/>
            <a:ext cx="1344968" cy="219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sz="825"/>
              <a:t>Live births</a:t>
            </a:r>
          </a:p>
        </p:txBody>
      </p:sp>
    </p:spTree>
    <p:extLst>
      <p:ext uri="{BB962C8B-B14F-4D97-AF65-F5344CB8AC3E}">
        <p14:creationId xmlns:p14="http://schemas.microsoft.com/office/powerpoint/2010/main" val="2551719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444445-2B9B-4D4E-979A-77383FAC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/>
              <a:t>Humanitarian</a:t>
            </a:r>
            <a:r>
              <a:rPr lang="hu-HU" b="1" dirty="0"/>
              <a:t> </a:t>
            </a:r>
            <a:r>
              <a:rPr lang="hu-HU" b="1" dirty="0" err="1"/>
              <a:t>crisis</a:t>
            </a:r>
            <a:r>
              <a:rPr lang="hu-HU" b="1" dirty="0"/>
              <a:t>- </a:t>
            </a:r>
            <a:r>
              <a:rPr lang="hu-HU" b="1" dirty="0" err="1"/>
              <a:t>war</a:t>
            </a:r>
            <a:r>
              <a:rPr lang="hu-HU" b="1" dirty="0"/>
              <a:t> in </a:t>
            </a:r>
            <a:r>
              <a:rPr lang="hu-HU" b="1" dirty="0" err="1"/>
              <a:t>Ukraine</a:t>
            </a:r>
            <a:endParaRPr lang="hu-HU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F2738AC-AE05-4825-8F51-D769112B1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latin typeface="+mj-lt"/>
              </a:rPr>
              <a:t>Millions of people fleeing the country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Mostly </a:t>
            </a:r>
            <a:r>
              <a:rPr lang="en-GB" b="1" dirty="0">
                <a:latin typeface="+mj-lt"/>
              </a:rPr>
              <a:t>families</a:t>
            </a:r>
            <a:r>
              <a:rPr lang="hu-HU" dirty="0">
                <a:latin typeface="+mj-lt"/>
              </a:rPr>
              <a:t>:</a:t>
            </a:r>
            <a:r>
              <a:rPr lang="en-GB" dirty="0">
                <a:latin typeface="+mj-lt"/>
              </a:rPr>
              <a:t> women with children, elderly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260 000+ arrived to Hungary already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Christian Aid organization working in the first rows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Caritas </a:t>
            </a:r>
            <a:r>
              <a:rPr lang="hu-HU" dirty="0" err="1">
                <a:latin typeface="+mj-lt"/>
              </a:rPr>
              <a:t>provid</a:t>
            </a:r>
            <a:r>
              <a:rPr lang="en-GB" dirty="0" err="1">
                <a:latin typeface="+mj-lt"/>
              </a:rPr>
              <a:t>ing</a:t>
            </a:r>
            <a:r>
              <a:rPr lang="hu-HU" dirty="0">
                <a:latin typeface="+mj-lt"/>
              </a:rPr>
              <a:t> </a:t>
            </a:r>
            <a:r>
              <a:rPr lang="en-GB" dirty="0">
                <a:latin typeface="+mj-lt"/>
              </a:rPr>
              <a:t>food, shelter, and a shoulder to rely on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204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m érhető el leírás a fényképhez.">
            <a:extLst>
              <a:ext uri="{FF2B5EF4-FFF2-40B4-BE49-F238E27FC236}">
                <a16:creationId xmlns:a16="http://schemas.microsoft.com/office/drawing/2014/main" id="{33FAF108-4368-4B37-9D6C-50EF151E4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870" y="3268777"/>
            <a:ext cx="4268795" cy="3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orsdöntő ostrom alatt az ukrán főváros, heves harcok délen - Portfolio.hu">
            <a:extLst>
              <a:ext uri="{FF2B5EF4-FFF2-40B4-BE49-F238E27FC236}">
                <a16:creationId xmlns:a16="http://schemas.microsoft.com/office/drawing/2014/main" id="{4AAE4D95-8416-4B0D-9B6B-9F50DD21C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896" y="487017"/>
            <a:ext cx="4940838" cy="278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öbb mint 90 ezer háború elől menekülő érkezett már Magyarországra">
            <a:extLst>
              <a:ext uri="{FF2B5EF4-FFF2-40B4-BE49-F238E27FC236}">
                <a16:creationId xmlns:a16="http://schemas.microsoft.com/office/drawing/2014/main" id="{C6150F69-8698-4455-B124-74C651CBC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6" y="487017"/>
            <a:ext cx="4180261" cy="278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het, hogy egy kép erről: 2 ember, asztal és belső tér">
            <a:extLst>
              <a:ext uri="{FF2B5EF4-FFF2-40B4-BE49-F238E27FC236}">
                <a16:creationId xmlns:a16="http://schemas.microsoft.com/office/drawing/2014/main" id="{2D141464-A8B0-4114-B266-79D95DA14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3268777"/>
            <a:ext cx="4268795" cy="3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0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" y="0"/>
            <a:ext cx="9144000" cy="68580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195254" y="1618865"/>
            <a:ext cx="64588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400" dirty="0"/>
          </a:p>
          <a:p>
            <a:pPr algn="ctr"/>
            <a:endParaRPr lang="hu-HU" sz="2400" dirty="0"/>
          </a:p>
          <a:p>
            <a:pPr algn="ctr"/>
            <a:r>
              <a:rPr lang="en-GB" sz="2400" dirty="0"/>
              <a:t>Thank you for your kind attention</a:t>
            </a:r>
            <a:r>
              <a:rPr lang="hu-HU" sz="2400" dirty="0"/>
              <a:t>!</a:t>
            </a:r>
          </a:p>
          <a:p>
            <a:pPr marL="342900" indent="-342900" algn="ctr">
              <a:buFontTx/>
              <a:buChar char="-"/>
            </a:pPr>
            <a:endParaRPr lang="hu-HU" sz="2400" dirty="0"/>
          </a:p>
          <a:p>
            <a:pPr marL="342900" indent="-342900" algn="ctr">
              <a:buFontTx/>
              <a:buChar char="-"/>
            </a:pPr>
            <a:endParaRPr lang="en-GB" sz="2400" dirty="0"/>
          </a:p>
          <a:p>
            <a:pPr algn="ctr"/>
            <a:r>
              <a:rPr lang="hu-HU" sz="2400" dirty="0">
                <a:hlinkClick r:id="rId4"/>
              </a:rPr>
              <a:t>www.koppmariaintezet.hu/en</a:t>
            </a:r>
            <a:r>
              <a:rPr lang="hu-HU" sz="2400" dirty="0"/>
              <a:t> </a:t>
            </a:r>
          </a:p>
          <a:p>
            <a:pPr marL="342900" indent="-342900" algn="ctr">
              <a:buFontTx/>
              <a:buChar char="-"/>
            </a:pPr>
            <a:endParaRPr lang="hu-HU" sz="2400" dirty="0"/>
          </a:p>
          <a:p>
            <a:pPr marL="342900" indent="-342900" algn="ctr">
              <a:buFontTx/>
              <a:buChar char="-"/>
            </a:pPr>
            <a:endParaRPr lang="hu-HU" sz="2400" dirty="0"/>
          </a:p>
          <a:p>
            <a:pPr marL="342900" indent="-342900" algn="ctr">
              <a:buFontTx/>
              <a:buChar char="-"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55965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ím 5"/>
          <p:cNvSpPr txBox="1">
            <a:spLocks/>
          </p:cNvSpPr>
          <p:nvPr/>
        </p:nvSpPr>
        <p:spPr>
          <a:xfrm>
            <a:off x="3175000" y="338912"/>
            <a:ext cx="5562600" cy="839827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hu-HU" sz="3200" b="1" dirty="0">
              <a:solidFill>
                <a:srgbClr val="41414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395728" y="357824"/>
            <a:ext cx="65745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000" b="1" dirty="0" err="1">
                <a:solidFill>
                  <a:srgbClr val="414141"/>
                </a:solidFill>
                <a:latin typeface="+mj-lt"/>
                <a:cs typeface="Times New Roman" panose="02020603050405020304" pitchFamily="18" charset="0"/>
              </a:rPr>
              <a:t>Demographic</a:t>
            </a:r>
            <a:r>
              <a:rPr lang="hu-HU" sz="3000" b="1" dirty="0">
                <a:solidFill>
                  <a:srgbClr val="414141"/>
                </a:solidFill>
                <a:latin typeface="+mj-lt"/>
                <a:cs typeface="Times New Roman" panose="02020603050405020304" pitchFamily="18" charset="0"/>
              </a:rPr>
              <a:t> Winter in </a:t>
            </a:r>
            <a:r>
              <a:rPr lang="hu-HU" sz="3000" b="1" dirty="0" err="1">
                <a:solidFill>
                  <a:srgbClr val="414141"/>
                </a:solidFill>
                <a:latin typeface="+mj-lt"/>
                <a:cs typeface="Times New Roman" panose="02020603050405020304" pitchFamily="18" charset="0"/>
              </a:rPr>
              <a:t>the</a:t>
            </a:r>
            <a:r>
              <a:rPr lang="hu-HU" sz="3000" b="1" dirty="0">
                <a:solidFill>
                  <a:srgbClr val="414141"/>
                </a:solidFill>
                <a:latin typeface="+mj-lt"/>
                <a:cs typeface="Times New Roman" panose="02020603050405020304" pitchFamily="18" charset="0"/>
              </a:rPr>
              <a:t> EU 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593703" y="1373487"/>
            <a:ext cx="6458857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lang="hu-HU" sz="2000" dirty="0"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en-GB" sz="2200" dirty="0">
                <a:latin typeface="+mj-lt"/>
              </a:rPr>
              <a:t>EU is loosing economic and political relevance in the World due to declining population</a:t>
            </a:r>
          </a:p>
          <a:p>
            <a:endParaRPr lang="en-GB" sz="2200" dirty="0">
              <a:latin typeface="+mj-lt"/>
            </a:endParaRPr>
          </a:p>
          <a:p>
            <a:r>
              <a:rPr lang="en-GB" sz="2200" dirty="0">
                <a:latin typeface="+mj-lt"/>
              </a:rPr>
              <a:t>	- Population: 1960-20%; </a:t>
            </a:r>
            <a:r>
              <a:rPr lang="en-GB" sz="2200" dirty="0">
                <a:solidFill>
                  <a:srgbClr val="FF0000"/>
                </a:solidFill>
                <a:latin typeface="+mj-lt"/>
              </a:rPr>
              <a:t>2020-10%; 2070-6%</a:t>
            </a:r>
          </a:p>
          <a:p>
            <a:r>
              <a:rPr lang="en-GB" sz="2200" dirty="0">
                <a:latin typeface="+mj-lt"/>
              </a:rPr>
              <a:t>	- Economic strength: 2008-28%; </a:t>
            </a:r>
            <a:r>
              <a:rPr lang="en-GB" sz="2200" dirty="0">
                <a:solidFill>
                  <a:srgbClr val="FF0000"/>
                </a:solidFill>
                <a:latin typeface="+mj-lt"/>
              </a:rPr>
              <a:t>2014-16%</a:t>
            </a:r>
            <a:r>
              <a:rPr lang="en-GB" sz="2200" dirty="0">
                <a:latin typeface="+mj-lt"/>
              </a:rPr>
              <a:t> </a:t>
            </a:r>
          </a:p>
          <a:p>
            <a:pPr marL="342900" indent="-342900">
              <a:buFontTx/>
              <a:buChar char="-"/>
            </a:pPr>
            <a:endParaRPr lang="en-GB" sz="2200" dirty="0"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en-GB" sz="2200" dirty="0">
                <a:latin typeface="+mj-lt"/>
              </a:rPr>
              <a:t>No single Member State has enough births for the renewal</a:t>
            </a:r>
          </a:p>
          <a:p>
            <a:pPr marL="342900" indent="-342900">
              <a:buFontTx/>
              <a:buChar char="-"/>
            </a:pPr>
            <a:endParaRPr lang="en-GB" sz="2200" dirty="0"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en-GB" sz="2200" dirty="0">
                <a:latin typeface="+mj-lt"/>
              </a:rPr>
              <a:t>Ageing- sustainability – health care- workforce</a:t>
            </a:r>
          </a:p>
          <a:p>
            <a:pPr marL="342900" indent="-342900">
              <a:buFontTx/>
              <a:buChar char="-"/>
            </a:pPr>
            <a:endParaRPr lang="en-GB" sz="2200" dirty="0"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en-GB" sz="2200" dirty="0">
                <a:latin typeface="+mj-lt"/>
              </a:rPr>
              <a:t>Children are invisible, adult</a:t>
            </a:r>
            <a:r>
              <a:rPr lang="hu-HU" sz="2200" dirty="0">
                <a:latin typeface="+mj-lt"/>
              </a:rPr>
              <a:t>s</a:t>
            </a:r>
            <a:r>
              <a:rPr lang="en-GB" sz="2200" dirty="0">
                <a:latin typeface="+mj-lt"/>
              </a:rPr>
              <a:t> only culture </a:t>
            </a:r>
          </a:p>
          <a:p>
            <a:pPr marL="342900" indent="-342900">
              <a:buFontTx/>
              <a:buChar char="-"/>
            </a:pPr>
            <a:endParaRPr lang="en-GB" sz="2200" dirty="0"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en-GB" sz="2200" dirty="0">
                <a:latin typeface="+mj-lt"/>
              </a:rPr>
              <a:t>Demographic challenges are reticence</a:t>
            </a:r>
            <a:r>
              <a:rPr lang="hu-HU" sz="2200" dirty="0">
                <a:latin typeface="+mj-lt"/>
              </a:rPr>
              <a:t>d</a:t>
            </a:r>
            <a:endParaRPr lang="en-GB" sz="2200" dirty="0">
              <a:latin typeface="+mj-lt"/>
            </a:endParaRPr>
          </a:p>
          <a:p>
            <a:pPr marL="342900" indent="-342900">
              <a:buFontTx/>
              <a:buChar char="-"/>
            </a:pPr>
            <a:endParaRPr lang="en-GB" sz="2000" dirty="0">
              <a:latin typeface="+mj-lt"/>
            </a:endParaRPr>
          </a:p>
          <a:p>
            <a:pPr marL="342900" indent="-342900">
              <a:buFontTx/>
              <a:buChar char="-"/>
            </a:pPr>
            <a:endParaRPr lang="en-GB" sz="2000" dirty="0">
              <a:latin typeface="+mj-lt"/>
            </a:endParaRPr>
          </a:p>
          <a:p>
            <a:pPr marL="342900" indent="-342900">
              <a:buFontTx/>
              <a:buChar char="-"/>
            </a:pPr>
            <a:endParaRPr lang="en-GB" sz="2000" dirty="0">
              <a:latin typeface="+mj-lt"/>
            </a:endParaRPr>
          </a:p>
          <a:p>
            <a:pPr marL="342900" indent="-342900">
              <a:buFontTx/>
              <a:buChar char="-"/>
            </a:pPr>
            <a:endParaRPr lang="hu-HU" sz="2000" dirty="0">
              <a:latin typeface="+mj-lt"/>
            </a:endParaRPr>
          </a:p>
          <a:p>
            <a:pPr marL="342900" indent="-342900">
              <a:buFontTx/>
              <a:buChar char="-"/>
            </a:pPr>
            <a:endParaRPr lang="hu-HU" sz="2000" dirty="0">
              <a:latin typeface="+mj-lt"/>
            </a:endParaRPr>
          </a:p>
          <a:p>
            <a:pPr marL="342900" indent="-342900">
              <a:buFontTx/>
              <a:buChar char="-"/>
            </a:pPr>
            <a:endParaRPr lang="hu-HU" sz="2000" dirty="0">
              <a:latin typeface="+mj-lt"/>
            </a:endParaRPr>
          </a:p>
          <a:p>
            <a:pPr marL="342900" indent="-342900">
              <a:buFontTx/>
              <a:buChar char="-"/>
            </a:pPr>
            <a:endParaRPr lang="hu-HU" sz="2000" dirty="0">
              <a:latin typeface="+mj-lt"/>
            </a:endParaRPr>
          </a:p>
          <a:p>
            <a:pPr marL="342900" indent="-342900">
              <a:buFontTx/>
              <a:buChar char="-"/>
            </a:pP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9626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27"/>
            <a:ext cx="9144000" cy="6858000"/>
          </a:xfrm>
          <a:prstGeom prst="rect">
            <a:avLst/>
          </a:prstGeom>
        </p:spPr>
      </p:pic>
      <p:sp>
        <p:nvSpPr>
          <p:cNvPr id="7" name="Cím 5"/>
          <p:cNvSpPr txBox="1">
            <a:spLocks/>
          </p:cNvSpPr>
          <p:nvPr/>
        </p:nvSpPr>
        <p:spPr>
          <a:xfrm>
            <a:off x="3070858" y="135712"/>
            <a:ext cx="5915200" cy="839827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hu-HU" sz="3200" b="1" dirty="0">
              <a:solidFill>
                <a:srgbClr val="41414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Cím 5"/>
          <p:cNvSpPr txBox="1">
            <a:spLocks/>
          </p:cNvSpPr>
          <p:nvPr/>
        </p:nvSpPr>
        <p:spPr>
          <a:xfrm>
            <a:off x="2313432" y="218797"/>
            <a:ext cx="6547104" cy="8398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>
                <a:solidFill>
                  <a:srgbClr val="414141"/>
                </a:solidFill>
                <a:cs typeface="Times New Roman" panose="02020603050405020304" pitchFamily="18" charset="0"/>
              </a:rPr>
              <a:t>Demographic Winter in the EU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313432" y="1224794"/>
            <a:ext cx="645885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endParaRPr lang="hu-HU" sz="2200" dirty="0"/>
          </a:p>
          <a:p>
            <a:pPr marL="342900" indent="-342900" algn="just">
              <a:buFontTx/>
              <a:buChar char="-"/>
            </a:pPr>
            <a:r>
              <a:rPr lang="en-GB" sz="2200" dirty="0">
                <a:latin typeface="+mj-lt"/>
              </a:rPr>
              <a:t>Parents are only seen as workforce missing out;  motherhood, childrearing not valued </a:t>
            </a:r>
          </a:p>
          <a:p>
            <a:pPr marL="342900" indent="-342900" algn="just">
              <a:buFontTx/>
              <a:buChar char="-"/>
            </a:pPr>
            <a:endParaRPr lang="en-GB" sz="2200" dirty="0">
              <a:latin typeface="+mj-lt"/>
            </a:endParaRPr>
          </a:p>
          <a:p>
            <a:pPr marL="342900" indent="-342900" algn="just">
              <a:buFontTx/>
              <a:buChar char="-"/>
            </a:pPr>
            <a:r>
              <a:rPr lang="en-GB" sz="2200" dirty="0">
                <a:latin typeface="+mj-lt"/>
              </a:rPr>
              <a:t>Charges against the traditional family, the basic building block of any society</a:t>
            </a:r>
          </a:p>
          <a:p>
            <a:pPr marL="342900" indent="-342900" algn="just">
              <a:buFontTx/>
              <a:buChar char="-"/>
            </a:pPr>
            <a:endParaRPr lang="en-GB" sz="2200" dirty="0">
              <a:latin typeface="+mj-lt"/>
            </a:endParaRPr>
          </a:p>
          <a:p>
            <a:pPr marL="342900" indent="-342900" algn="just">
              <a:buFontTx/>
              <a:buChar char="-"/>
            </a:pPr>
            <a:r>
              <a:rPr lang="en-GB" sz="2200" dirty="0">
                <a:latin typeface="+mj-lt"/>
              </a:rPr>
              <a:t>Relativisation of marriage between one </a:t>
            </a:r>
            <a:r>
              <a:rPr lang="en-GB" sz="2200" dirty="0" err="1">
                <a:latin typeface="+mj-lt"/>
              </a:rPr>
              <a:t>wom</a:t>
            </a:r>
            <a:r>
              <a:rPr lang="hu-HU" sz="2200" dirty="0">
                <a:latin typeface="+mj-lt"/>
              </a:rPr>
              <a:t>a</a:t>
            </a:r>
            <a:r>
              <a:rPr lang="en-GB" sz="2200" dirty="0">
                <a:latin typeface="+mj-lt"/>
              </a:rPr>
              <a:t>n and one m</a:t>
            </a:r>
            <a:r>
              <a:rPr lang="hu-HU" sz="2200" dirty="0">
                <a:latin typeface="+mj-lt"/>
              </a:rPr>
              <a:t>a</a:t>
            </a:r>
            <a:r>
              <a:rPr lang="en-GB" sz="2200" dirty="0">
                <a:latin typeface="+mj-lt"/>
              </a:rPr>
              <a:t>n, </a:t>
            </a:r>
            <a:r>
              <a:rPr lang="en-GB" sz="2200" dirty="0">
                <a:solidFill>
                  <a:srgbClr val="FF0000"/>
                </a:solidFill>
                <a:latin typeface="+mj-lt"/>
              </a:rPr>
              <a:t>but!</a:t>
            </a:r>
            <a:r>
              <a:rPr lang="en-GB" sz="2200" dirty="0">
                <a:latin typeface="+mj-lt"/>
              </a:rPr>
              <a:t> constant push for same sex marriage</a:t>
            </a:r>
          </a:p>
          <a:p>
            <a:pPr marL="342900" indent="-342900" algn="just">
              <a:buFontTx/>
              <a:buChar char="-"/>
            </a:pPr>
            <a:endParaRPr lang="en-GB" sz="2200" dirty="0">
              <a:latin typeface="+mj-lt"/>
            </a:endParaRPr>
          </a:p>
          <a:p>
            <a:pPr marL="342900" indent="-342900" algn="just">
              <a:buFontTx/>
              <a:buChar char="-"/>
            </a:pPr>
            <a:r>
              <a:rPr lang="en-GB" sz="2200" dirty="0">
                <a:latin typeface="+mj-lt"/>
              </a:rPr>
              <a:t>Churches representing eternal values condemned, some already give in…</a:t>
            </a:r>
          </a:p>
          <a:p>
            <a:pPr marL="342900" indent="-342900" algn="just">
              <a:buFontTx/>
              <a:buChar char="-"/>
            </a:pPr>
            <a:endParaRPr lang="en-GB" sz="2200" dirty="0">
              <a:latin typeface="+mj-lt"/>
            </a:endParaRPr>
          </a:p>
          <a:p>
            <a:pPr marL="342900" indent="-342900" algn="just">
              <a:buFontTx/>
              <a:buChar char="-"/>
            </a:pPr>
            <a:r>
              <a:rPr lang="en-GB" sz="2200" dirty="0">
                <a:latin typeface="+mj-lt"/>
              </a:rPr>
              <a:t>Abortion seen as the peak of women’s rights  </a:t>
            </a:r>
          </a:p>
          <a:p>
            <a:pPr marL="342900" indent="-342900" algn="just">
              <a:buFontTx/>
              <a:buChar char="-"/>
            </a:pPr>
            <a:endParaRPr lang="hu-HU" sz="2000" dirty="0"/>
          </a:p>
          <a:p>
            <a:pPr marL="342900" indent="-342900" algn="just">
              <a:buFontTx/>
              <a:buChar char="-"/>
            </a:pPr>
            <a:endParaRPr lang="en-GB" sz="2000" dirty="0"/>
          </a:p>
          <a:p>
            <a:pPr marL="342900" indent="-342900" algn="just">
              <a:buFontTx/>
              <a:buChar char="-"/>
            </a:pPr>
            <a:endParaRPr lang="hu-HU" sz="2000" dirty="0"/>
          </a:p>
          <a:p>
            <a:pPr marL="342900" indent="-342900" algn="just">
              <a:buFontTx/>
              <a:buChar char="-"/>
            </a:pPr>
            <a:endParaRPr lang="hu-HU" sz="2000" dirty="0"/>
          </a:p>
          <a:p>
            <a:pPr marL="342900" indent="-342900" algn="just">
              <a:buFontTx/>
              <a:buChar char="-"/>
            </a:pPr>
            <a:endParaRPr lang="hu-HU" sz="2000" dirty="0"/>
          </a:p>
          <a:p>
            <a:pPr marL="342900" indent="-342900" algn="just">
              <a:buFontTx/>
              <a:buChar char="-"/>
            </a:pPr>
            <a:endParaRPr lang="hu-HU" sz="2000" dirty="0"/>
          </a:p>
          <a:p>
            <a:pPr marL="342900" indent="-342900" algn="just">
              <a:buFontTx/>
              <a:buChar char="-"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37174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3" y="857250"/>
            <a:ext cx="6858000" cy="514350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4DB6968F-C51A-4427-849D-23FB50041D39}"/>
              </a:ext>
            </a:extLst>
          </p:cNvPr>
          <p:cNvSpPr txBox="1"/>
          <p:nvPr/>
        </p:nvSpPr>
        <p:spPr>
          <a:xfrm>
            <a:off x="2591813" y="1556616"/>
            <a:ext cx="606580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350" dirty="0"/>
              <a:t>Old-</a:t>
            </a:r>
            <a:r>
              <a:rPr lang="hu-HU" sz="1350" dirty="0" err="1"/>
              <a:t>age</a:t>
            </a:r>
            <a:r>
              <a:rPr lang="hu-HU" sz="1350" dirty="0"/>
              <a:t>-</a:t>
            </a:r>
            <a:r>
              <a:rPr lang="hu-HU" sz="1350" dirty="0" err="1"/>
              <a:t>dependency</a:t>
            </a:r>
            <a:r>
              <a:rPr lang="hu-HU" sz="1350" dirty="0"/>
              <a:t> ratio in EU27 and </a:t>
            </a:r>
            <a:r>
              <a:rPr lang="hu-HU" sz="1350"/>
              <a:t>in Hungary (%)</a:t>
            </a:r>
            <a:endParaRPr lang="hu-HU" sz="1350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D3C8DD2-8B1C-4B34-9D45-E659C4A8BEE2}"/>
              </a:ext>
            </a:extLst>
          </p:cNvPr>
          <p:cNvSpPr txBox="1"/>
          <p:nvPr/>
        </p:nvSpPr>
        <p:spPr>
          <a:xfrm>
            <a:off x="2706722" y="5665146"/>
            <a:ext cx="14664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dirty="0" err="1"/>
              <a:t>Source</a:t>
            </a:r>
            <a:r>
              <a:rPr lang="hu-HU" sz="1350" dirty="0"/>
              <a:t>: Eurostat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566DD2C-2CF3-4E8A-B56E-BA37BA833559}"/>
              </a:ext>
            </a:extLst>
          </p:cNvPr>
          <p:cNvGraphicFramePr>
            <a:graphicFrameLocks/>
          </p:cNvGraphicFramePr>
          <p:nvPr/>
        </p:nvGraphicFramePr>
        <p:xfrm>
          <a:off x="2286000" y="2245995"/>
          <a:ext cx="6549147" cy="3055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59418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3" y="798645"/>
            <a:ext cx="6858000" cy="514350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4DB6968F-C51A-4427-849D-23FB50041D39}"/>
              </a:ext>
            </a:extLst>
          </p:cNvPr>
          <p:cNvSpPr txBox="1"/>
          <p:nvPr/>
        </p:nvSpPr>
        <p:spPr>
          <a:xfrm>
            <a:off x="2591813" y="1220304"/>
            <a:ext cx="606580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50" dirty="0"/>
              <a:t>Culture of loneliness - </a:t>
            </a:r>
            <a:r>
              <a:rPr lang="en-US" sz="1350" dirty="0"/>
              <a:t>Proportion of people over 65 by type of household</a:t>
            </a:r>
            <a:r>
              <a:rPr lang="hu-HU" sz="1350" dirty="0"/>
              <a:t>, 2020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D3C8DD2-8B1C-4B34-9D45-E659C4A8BEE2}"/>
              </a:ext>
            </a:extLst>
          </p:cNvPr>
          <p:cNvSpPr txBox="1"/>
          <p:nvPr/>
        </p:nvSpPr>
        <p:spPr>
          <a:xfrm>
            <a:off x="2694622" y="5710893"/>
            <a:ext cx="14664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dirty="0" err="1"/>
              <a:t>Source</a:t>
            </a:r>
            <a:r>
              <a:rPr lang="hu-HU" sz="1350" dirty="0"/>
              <a:t>: Eurostat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A62C3D5-9725-4C05-9BA2-AF809722F8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8162191"/>
              </p:ext>
            </p:extLst>
          </p:nvPr>
        </p:nvGraphicFramePr>
        <p:xfrm>
          <a:off x="2694622" y="1497303"/>
          <a:ext cx="6242666" cy="4742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1879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zövegdoboz 17">
            <a:extLst>
              <a:ext uri="{FF2B5EF4-FFF2-40B4-BE49-F238E27FC236}">
                <a16:creationId xmlns:a16="http://schemas.microsoft.com/office/drawing/2014/main" id="{D36BCB69-D2A4-4DD5-BB26-23E160F4F1A1}"/>
              </a:ext>
            </a:extLst>
          </p:cNvPr>
          <p:cNvSpPr txBox="1"/>
          <p:nvPr/>
        </p:nvSpPr>
        <p:spPr>
          <a:xfrm>
            <a:off x="86664" y="2341579"/>
            <a:ext cx="32460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2000">
                <a:solidFill>
                  <a:srgbClr val="87A771"/>
                </a:solidFill>
                <a:latin typeface="Arial Black" panose="020B0A04020102020204" pitchFamily="34" charset="0"/>
              </a:defRPr>
            </a:pPr>
            <a:r>
              <a:rPr sz="9000" dirty="0">
                <a:solidFill>
                  <a:srgbClr val="EF9795"/>
                </a:solidFill>
              </a:rPr>
              <a:t>71%</a:t>
            </a:r>
          </a:p>
        </p:txBody>
      </p:sp>
      <p:sp>
        <p:nvSpPr>
          <p:cNvPr id="224" name="Szövegdoboz 223">
            <a:extLst>
              <a:ext uri="{FF2B5EF4-FFF2-40B4-BE49-F238E27FC236}">
                <a16:creationId xmlns:a16="http://schemas.microsoft.com/office/drawing/2014/main" id="{1B0B64E6-F1B9-4646-873A-BB8831038625}"/>
              </a:ext>
            </a:extLst>
          </p:cNvPr>
          <p:cNvSpPr txBox="1"/>
          <p:nvPr/>
        </p:nvSpPr>
        <p:spPr>
          <a:xfrm>
            <a:off x="2906980" y="2368605"/>
            <a:ext cx="38364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200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defRPr>
            </a:pPr>
            <a:r>
              <a:rPr sz="9000" dirty="0">
                <a:solidFill>
                  <a:srgbClr val="EF9795"/>
                </a:solidFill>
              </a:rPr>
              <a:t>86%</a:t>
            </a:r>
          </a:p>
        </p:txBody>
      </p:sp>
      <p:sp>
        <p:nvSpPr>
          <p:cNvPr id="228" name="Szövegdoboz 227">
            <a:extLst>
              <a:ext uri="{FF2B5EF4-FFF2-40B4-BE49-F238E27FC236}">
                <a16:creationId xmlns:a16="http://schemas.microsoft.com/office/drawing/2014/main" id="{8C55BFC2-A309-4C39-9F23-590CFEF9AA1B}"/>
              </a:ext>
            </a:extLst>
          </p:cNvPr>
          <p:cNvSpPr txBox="1"/>
          <p:nvPr/>
        </p:nvSpPr>
        <p:spPr>
          <a:xfrm>
            <a:off x="1365309" y="999500"/>
            <a:ext cx="6958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>
                <a:latin typeface="Arial Nova Cond Light" panose="020B0306020202020204" pitchFamily="34" charset="0"/>
              </a:defRPr>
            </a:pPr>
            <a:r>
              <a:rPr lang="hu-HU" dirty="0"/>
              <a:t>„</a:t>
            </a:r>
            <a:r>
              <a:rPr dirty="0"/>
              <a:t>Due to the impending climate catastrophe, it is not worth giving birth to a child</a:t>
            </a:r>
            <a:r>
              <a:rPr lang="hu-HU" dirty="0"/>
              <a:t>"</a:t>
            </a:r>
            <a:endParaRPr dirty="0"/>
          </a:p>
        </p:txBody>
      </p:sp>
      <p:sp>
        <p:nvSpPr>
          <p:cNvPr id="229" name="Ellipszis 228">
            <a:extLst>
              <a:ext uri="{FF2B5EF4-FFF2-40B4-BE49-F238E27FC236}">
                <a16:creationId xmlns:a16="http://schemas.microsoft.com/office/drawing/2014/main" id="{83CC050E-D257-411E-AF3C-7529158A2E1F}"/>
              </a:ext>
            </a:extLst>
          </p:cNvPr>
          <p:cNvSpPr/>
          <p:nvPr/>
        </p:nvSpPr>
        <p:spPr>
          <a:xfrm>
            <a:off x="1125733" y="1153231"/>
            <a:ext cx="539788" cy="53978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hu-HU" sz="1350"/>
          </a:p>
        </p:txBody>
      </p:sp>
      <p:pic>
        <p:nvPicPr>
          <p:cNvPr id="232" name="Kép 231">
            <a:extLst>
              <a:ext uri="{FF2B5EF4-FFF2-40B4-BE49-F238E27FC236}">
                <a16:creationId xmlns:a16="http://schemas.microsoft.com/office/drawing/2014/main" id="{3C0F72F0-8665-477D-91FF-16D60FED0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313" y="388017"/>
            <a:ext cx="919955" cy="342429"/>
          </a:xfrm>
          <a:prstGeom prst="rect">
            <a:avLst/>
          </a:prstGeom>
        </p:spPr>
      </p:pic>
      <p:sp>
        <p:nvSpPr>
          <p:cNvPr id="15" name="Google Shape;3706;p87">
            <a:extLst>
              <a:ext uri="{FF2B5EF4-FFF2-40B4-BE49-F238E27FC236}">
                <a16:creationId xmlns:a16="http://schemas.microsoft.com/office/drawing/2014/main" id="{A63C599B-4224-4FDD-A1BE-03C08CDDC7F6}"/>
              </a:ext>
            </a:extLst>
          </p:cNvPr>
          <p:cNvSpPr/>
          <p:nvPr/>
        </p:nvSpPr>
        <p:spPr>
          <a:xfrm>
            <a:off x="1850441" y="4692556"/>
            <a:ext cx="5751770" cy="1149641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rgbClr val="C3DFB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/>
          </a:p>
        </p:txBody>
      </p:sp>
      <p:grpSp>
        <p:nvGrpSpPr>
          <p:cNvPr id="16" name="Google Shape;3962;p89">
            <a:extLst>
              <a:ext uri="{FF2B5EF4-FFF2-40B4-BE49-F238E27FC236}">
                <a16:creationId xmlns:a16="http://schemas.microsoft.com/office/drawing/2014/main" id="{B1AC41C2-1227-4F77-82F1-EE363649D30C}"/>
              </a:ext>
            </a:extLst>
          </p:cNvPr>
          <p:cNvGrpSpPr/>
          <p:nvPr/>
        </p:nvGrpSpPr>
        <p:grpSpPr>
          <a:xfrm>
            <a:off x="1584197" y="4613044"/>
            <a:ext cx="688032" cy="1268470"/>
            <a:chOff x="5763501" y="2304411"/>
            <a:chExt cx="987275" cy="1820161"/>
          </a:xfrm>
        </p:grpSpPr>
        <p:sp>
          <p:nvSpPr>
            <p:cNvPr id="17" name="Google Shape;3963;p89">
              <a:extLst>
                <a:ext uri="{FF2B5EF4-FFF2-40B4-BE49-F238E27FC236}">
                  <a16:creationId xmlns:a16="http://schemas.microsoft.com/office/drawing/2014/main" id="{8BDF2F4D-F25B-48A1-A668-B49188B42AED}"/>
                </a:ext>
              </a:extLst>
            </p:cNvPr>
            <p:cNvSpPr/>
            <p:nvPr/>
          </p:nvSpPr>
          <p:spPr>
            <a:xfrm>
              <a:off x="5952019" y="2304411"/>
              <a:ext cx="675805" cy="656210"/>
            </a:xfrm>
            <a:custGeom>
              <a:avLst/>
              <a:gdLst/>
              <a:ahLst/>
              <a:cxnLst/>
              <a:rect l="l" t="t" r="r" b="b"/>
              <a:pathLst>
                <a:path w="36178" h="35129" extrusionOk="0">
                  <a:moveTo>
                    <a:pt x="31497" y="1"/>
                  </a:moveTo>
                  <a:lnTo>
                    <a:pt x="31497" y="1"/>
                  </a:lnTo>
                  <a:cubicBezTo>
                    <a:pt x="27255" y="12336"/>
                    <a:pt x="14822" y="8289"/>
                    <a:pt x="7070" y="16334"/>
                  </a:cubicBezTo>
                  <a:cubicBezTo>
                    <a:pt x="3755" y="19649"/>
                    <a:pt x="1" y="26036"/>
                    <a:pt x="6583" y="28181"/>
                  </a:cubicBezTo>
                  <a:cubicBezTo>
                    <a:pt x="7168" y="28352"/>
                    <a:pt x="7765" y="28437"/>
                    <a:pt x="8356" y="28437"/>
                  </a:cubicBezTo>
                  <a:cubicBezTo>
                    <a:pt x="8947" y="28437"/>
                    <a:pt x="9532" y="28352"/>
                    <a:pt x="10093" y="28181"/>
                  </a:cubicBezTo>
                  <a:lnTo>
                    <a:pt x="10824" y="27938"/>
                  </a:lnTo>
                  <a:lnTo>
                    <a:pt x="10824" y="27938"/>
                  </a:lnTo>
                  <a:cubicBezTo>
                    <a:pt x="10598" y="31239"/>
                    <a:pt x="12806" y="35129"/>
                    <a:pt x="16124" y="35129"/>
                  </a:cubicBezTo>
                  <a:cubicBezTo>
                    <a:pt x="16382" y="35129"/>
                    <a:pt x="16647" y="35105"/>
                    <a:pt x="16919" y="35056"/>
                  </a:cubicBezTo>
                  <a:cubicBezTo>
                    <a:pt x="21161" y="34325"/>
                    <a:pt x="25841" y="27206"/>
                    <a:pt x="28181" y="24135"/>
                  </a:cubicBezTo>
                  <a:cubicBezTo>
                    <a:pt x="33106" y="17065"/>
                    <a:pt x="36177" y="8045"/>
                    <a:pt x="31497" y="1"/>
                  </a:cubicBezTo>
                  <a:close/>
                </a:path>
              </a:pathLst>
            </a:custGeom>
            <a:solidFill>
              <a:srgbClr val="C3E17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9" name="Google Shape;3964;p89">
              <a:extLst>
                <a:ext uri="{FF2B5EF4-FFF2-40B4-BE49-F238E27FC236}">
                  <a16:creationId xmlns:a16="http://schemas.microsoft.com/office/drawing/2014/main" id="{818628FA-C933-42B7-BEC1-F397C077333B}"/>
                </a:ext>
              </a:extLst>
            </p:cNvPr>
            <p:cNvSpPr/>
            <p:nvPr/>
          </p:nvSpPr>
          <p:spPr>
            <a:xfrm>
              <a:off x="6192748" y="3016623"/>
              <a:ext cx="558028" cy="430686"/>
            </a:xfrm>
            <a:custGeom>
              <a:avLst/>
              <a:gdLst/>
              <a:ahLst/>
              <a:cxnLst/>
              <a:rect l="l" t="t" r="r" b="b"/>
              <a:pathLst>
                <a:path w="29873" h="23056" extrusionOk="0">
                  <a:moveTo>
                    <a:pt x="11296" y="11555"/>
                  </a:moveTo>
                  <a:cubicBezTo>
                    <a:pt x="11271" y="11624"/>
                    <a:pt x="11243" y="11692"/>
                    <a:pt x="11215" y="11759"/>
                  </a:cubicBezTo>
                  <a:lnTo>
                    <a:pt x="11215" y="11759"/>
                  </a:lnTo>
                  <a:lnTo>
                    <a:pt x="11296" y="11555"/>
                  </a:lnTo>
                  <a:close/>
                  <a:moveTo>
                    <a:pt x="29628" y="0"/>
                  </a:moveTo>
                  <a:lnTo>
                    <a:pt x="29628" y="0"/>
                  </a:lnTo>
                  <a:cubicBezTo>
                    <a:pt x="26423" y="3324"/>
                    <a:pt x="23056" y="3908"/>
                    <a:pt x="19521" y="3908"/>
                  </a:cubicBezTo>
                  <a:cubicBezTo>
                    <a:pt x="17608" y="3908"/>
                    <a:pt x="15645" y="3737"/>
                    <a:pt x="13632" y="3737"/>
                  </a:cubicBezTo>
                  <a:cubicBezTo>
                    <a:pt x="11729" y="3737"/>
                    <a:pt x="9780" y="3890"/>
                    <a:pt x="7786" y="4486"/>
                  </a:cubicBezTo>
                  <a:cubicBezTo>
                    <a:pt x="1" y="6635"/>
                    <a:pt x="3243" y="12899"/>
                    <a:pt x="8061" y="12899"/>
                  </a:cubicBezTo>
                  <a:cubicBezTo>
                    <a:pt x="9028" y="12899"/>
                    <a:pt x="10059" y="12646"/>
                    <a:pt x="11077" y="12057"/>
                  </a:cubicBezTo>
                  <a:lnTo>
                    <a:pt x="11077" y="12057"/>
                  </a:lnTo>
                  <a:cubicBezTo>
                    <a:pt x="9698" y="14815"/>
                    <a:pt x="6182" y="16081"/>
                    <a:pt x="7103" y="20088"/>
                  </a:cubicBezTo>
                  <a:cubicBezTo>
                    <a:pt x="7626" y="22291"/>
                    <a:pt x="8985" y="23055"/>
                    <a:pt x="10593" y="23055"/>
                  </a:cubicBezTo>
                  <a:cubicBezTo>
                    <a:pt x="12436" y="23055"/>
                    <a:pt x="14606" y="22052"/>
                    <a:pt x="16221" y="21063"/>
                  </a:cubicBezTo>
                  <a:cubicBezTo>
                    <a:pt x="21876" y="17504"/>
                    <a:pt x="29872" y="6826"/>
                    <a:pt x="29628" y="0"/>
                  </a:cubicBezTo>
                  <a:close/>
                </a:path>
              </a:pathLst>
            </a:custGeom>
            <a:solidFill>
              <a:srgbClr val="C3E17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0" name="Google Shape;3965;p89">
              <a:extLst>
                <a:ext uri="{FF2B5EF4-FFF2-40B4-BE49-F238E27FC236}">
                  <a16:creationId xmlns:a16="http://schemas.microsoft.com/office/drawing/2014/main" id="{1B78355B-CC7A-40B7-BD12-919FE57AEA2B}"/>
                </a:ext>
              </a:extLst>
            </p:cNvPr>
            <p:cNvSpPr/>
            <p:nvPr/>
          </p:nvSpPr>
          <p:spPr>
            <a:xfrm>
              <a:off x="5763501" y="3446375"/>
              <a:ext cx="381595" cy="491938"/>
            </a:xfrm>
            <a:custGeom>
              <a:avLst/>
              <a:gdLst/>
              <a:ahLst/>
              <a:cxnLst/>
              <a:rect l="l" t="t" r="r" b="b"/>
              <a:pathLst>
                <a:path w="20428" h="26335" extrusionOk="0">
                  <a:moveTo>
                    <a:pt x="14152" y="1"/>
                  </a:moveTo>
                  <a:cubicBezTo>
                    <a:pt x="13426" y="1"/>
                    <a:pt x="12619" y="201"/>
                    <a:pt x="11750" y="641"/>
                  </a:cubicBezTo>
                  <a:cubicBezTo>
                    <a:pt x="3998" y="4200"/>
                    <a:pt x="3072" y="18875"/>
                    <a:pt x="0" y="25945"/>
                  </a:cubicBezTo>
                  <a:cubicBezTo>
                    <a:pt x="794" y="26210"/>
                    <a:pt x="1604" y="26335"/>
                    <a:pt x="2421" y="26335"/>
                  </a:cubicBezTo>
                  <a:cubicBezTo>
                    <a:pt x="11050" y="26335"/>
                    <a:pt x="20428" y="12496"/>
                    <a:pt x="17845" y="5370"/>
                  </a:cubicBezTo>
                  <a:lnTo>
                    <a:pt x="18089" y="5126"/>
                  </a:lnTo>
                  <a:cubicBezTo>
                    <a:pt x="18089" y="2204"/>
                    <a:pt x="16562" y="1"/>
                    <a:pt x="14152" y="1"/>
                  </a:cubicBezTo>
                  <a:close/>
                </a:path>
              </a:pathLst>
            </a:custGeom>
            <a:solidFill>
              <a:srgbClr val="C3E17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 dirty="0"/>
            </a:p>
          </p:txBody>
        </p:sp>
        <p:sp>
          <p:nvSpPr>
            <p:cNvPr id="21" name="Google Shape;3966;p89">
              <a:extLst>
                <a:ext uri="{FF2B5EF4-FFF2-40B4-BE49-F238E27FC236}">
                  <a16:creationId xmlns:a16="http://schemas.microsoft.com/office/drawing/2014/main" id="{D5BBA15C-412D-472C-90C9-8518A7D428D0}"/>
                </a:ext>
              </a:extLst>
            </p:cNvPr>
            <p:cNvSpPr/>
            <p:nvPr/>
          </p:nvSpPr>
          <p:spPr>
            <a:xfrm>
              <a:off x="6089541" y="2519287"/>
              <a:ext cx="368706" cy="1605284"/>
            </a:xfrm>
            <a:custGeom>
              <a:avLst/>
              <a:gdLst/>
              <a:ahLst/>
              <a:cxnLst/>
              <a:rect l="l" t="t" r="r" b="b"/>
              <a:pathLst>
                <a:path w="19738" h="85936" extrusionOk="0">
                  <a:moveTo>
                    <a:pt x="19202" y="1"/>
                  </a:moveTo>
                  <a:cubicBezTo>
                    <a:pt x="19143" y="1"/>
                    <a:pt x="19080" y="17"/>
                    <a:pt x="19015" y="53"/>
                  </a:cubicBezTo>
                  <a:cubicBezTo>
                    <a:pt x="14189" y="2539"/>
                    <a:pt x="9996" y="6050"/>
                    <a:pt x="6632" y="10340"/>
                  </a:cubicBezTo>
                  <a:cubicBezTo>
                    <a:pt x="3072" y="15021"/>
                    <a:pt x="1366" y="20774"/>
                    <a:pt x="732" y="26576"/>
                  </a:cubicBezTo>
                  <a:cubicBezTo>
                    <a:pt x="1" y="32865"/>
                    <a:pt x="635" y="39203"/>
                    <a:pt x="1561" y="45395"/>
                  </a:cubicBezTo>
                  <a:cubicBezTo>
                    <a:pt x="2536" y="51587"/>
                    <a:pt x="3755" y="57974"/>
                    <a:pt x="5023" y="64166"/>
                  </a:cubicBezTo>
                  <a:cubicBezTo>
                    <a:pt x="5705" y="67676"/>
                    <a:pt x="6388" y="71382"/>
                    <a:pt x="6046" y="74990"/>
                  </a:cubicBezTo>
                  <a:cubicBezTo>
                    <a:pt x="5705" y="78598"/>
                    <a:pt x="4340" y="81962"/>
                    <a:pt x="4486" y="85570"/>
                  </a:cubicBezTo>
                  <a:cubicBezTo>
                    <a:pt x="4486" y="85813"/>
                    <a:pt x="4681" y="85935"/>
                    <a:pt x="4876" y="85935"/>
                  </a:cubicBezTo>
                  <a:cubicBezTo>
                    <a:pt x="5071" y="85935"/>
                    <a:pt x="5266" y="85813"/>
                    <a:pt x="5266" y="85570"/>
                  </a:cubicBezTo>
                  <a:lnTo>
                    <a:pt x="5266" y="85521"/>
                  </a:lnTo>
                  <a:cubicBezTo>
                    <a:pt x="5120" y="82352"/>
                    <a:pt x="6193" y="79280"/>
                    <a:pt x="6632" y="76160"/>
                  </a:cubicBezTo>
                  <a:cubicBezTo>
                    <a:pt x="7022" y="73234"/>
                    <a:pt x="6924" y="70260"/>
                    <a:pt x="6339" y="67335"/>
                  </a:cubicBezTo>
                  <a:cubicBezTo>
                    <a:pt x="5900" y="64263"/>
                    <a:pt x="5120" y="61289"/>
                    <a:pt x="4584" y="58267"/>
                  </a:cubicBezTo>
                  <a:cubicBezTo>
                    <a:pt x="3999" y="55195"/>
                    <a:pt x="3462" y="52172"/>
                    <a:pt x="2975" y="49101"/>
                  </a:cubicBezTo>
                  <a:cubicBezTo>
                    <a:pt x="1902" y="42860"/>
                    <a:pt x="976" y="36619"/>
                    <a:pt x="1220" y="30281"/>
                  </a:cubicBezTo>
                  <a:cubicBezTo>
                    <a:pt x="1415" y="24333"/>
                    <a:pt x="2585" y="17995"/>
                    <a:pt x="5803" y="12875"/>
                  </a:cubicBezTo>
                  <a:cubicBezTo>
                    <a:pt x="8972" y="7756"/>
                    <a:pt x="13994" y="3514"/>
                    <a:pt x="19405" y="687"/>
                  </a:cubicBezTo>
                  <a:cubicBezTo>
                    <a:pt x="19738" y="521"/>
                    <a:pt x="19539" y="1"/>
                    <a:pt x="19202" y="1"/>
                  </a:cubicBezTo>
                  <a:close/>
                </a:path>
              </a:pathLst>
            </a:custGeom>
            <a:solidFill>
              <a:srgbClr val="E2F0D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" name="Google Shape;3967;p89">
              <a:extLst>
                <a:ext uri="{FF2B5EF4-FFF2-40B4-BE49-F238E27FC236}">
                  <a16:creationId xmlns:a16="http://schemas.microsoft.com/office/drawing/2014/main" id="{017CBDE9-E43F-4EFE-8A5D-B8FD1E233D93}"/>
                </a:ext>
              </a:extLst>
            </p:cNvPr>
            <p:cNvSpPr/>
            <p:nvPr/>
          </p:nvSpPr>
          <p:spPr>
            <a:xfrm>
              <a:off x="6030569" y="3137165"/>
              <a:ext cx="606689" cy="977786"/>
            </a:xfrm>
            <a:custGeom>
              <a:avLst/>
              <a:gdLst/>
              <a:ahLst/>
              <a:cxnLst/>
              <a:rect l="l" t="t" r="r" b="b"/>
              <a:pathLst>
                <a:path w="32478" h="52344" extrusionOk="0">
                  <a:moveTo>
                    <a:pt x="31938" y="0"/>
                  </a:moveTo>
                  <a:cubicBezTo>
                    <a:pt x="31850" y="0"/>
                    <a:pt x="31760" y="38"/>
                    <a:pt x="31680" y="129"/>
                  </a:cubicBezTo>
                  <a:lnTo>
                    <a:pt x="31728" y="129"/>
                  </a:lnTo>
                  <a:cubicBezTo>
                    <a:pt x="28901" y="3494"/>
                    <a:pt x="24805" y="4371"/>
                    <a:pt x="20758" y="5444"/>
                  </a:cubicBezTo>
                  <a:cubicBezTo>
                    <a:pt x="18808" y="5931"/>
                    <a:pt x="16956" y="6663"/>
                    <a:pt x="15249" y="7638"/>
                  </a:cubicBezTo>
                  <a:cubicBezTo>
                    <a:pt x="13445" y="8759"/>
                    <a:pt x="11885" y="10319"/>
                    <a:pt x="10764" y="12172"/>
                  </a:cubicBezTo>
                  <a:cubicBezTo>
                    <a:pt x="8228" y="16072"/>
                    <a:pt x="7205" y="20753"/>
                    <a:pt x="6668" y="25336"/>
                  </a:cubicBezTo>
                  <a:cubicBezTo>
                    <a:pt x="6376" y="27725"/>
                    <a:pt x="6181" y="30163"/>
                    <a:pt x="5986" y="32552"/>
                  </a:cubicBezTo>
                  <a:cubicBezTo>
                    <a:pt x="5888" y="34697"/>
                    <a:pt x="5596" y="36842"/>
                    <a:pt x="5157" y="38939"/>
                  </a:cubicBezTo>
                  <a:cubicBezTo>
                    <a:pt x="4084" y="43375"/>
                    <a:pt x="2085" y="47617"/>
                    <a:pt x="135" y="51761"/>
                  </a:cubicBezTo>
                  <a:cubicBezTo>
                    <a:pt x="0" y="52064"/>
                    <a:pt x="284" y="52344"/>
                    <a:pt x="536" y="52344"/>
                  </a:cubicBezTo>
                  <a:cubicBezTo>
                    <a:pt x="650" y="52344"/>
                    <a:pt x="757" y="52287"/>
                    <a:pt x="818" y="52151"/>
                  </a:cubicBezTo>
                  <a:cubicBezTo>
                    <a:pt x="2573" y="48543"/>
                    <a:pt x="4084" y="44789"/>
                    <a:pt x="5401" y="40986"/>
                  </a:cubicBezTo>
                  <a:cubicBezTo>
                    <a:pt x="6668" y="36891"/>
                    <a:pt x="6717" y="32600"/>
                    <a:pt x="7107" y="28359"/>
                  </a:cubicBezTo>
                  <a:cubicBezTo>
                    <a:pt x="7546" y="23581"/>
                    <a:pt x="8180" y="18705"/>
                    <a:pt x="10374" y="14366"/>
                  </a:cubicBezTo>
                  <a:cubicBezTo>
                    <a:pt x="11397" y="12221"/>
                    <a:pt x="12909" y="10319"/>
                    <a:pt x="14762" y="8857"/>
                  </a:cubicBezTo>
                  <a:cubicBezTo>
                    <a:pt x="16468" y="7686"/>
                    <a:pt x="18321" y="6858"/>
                    <a:pt x="20271" y="6419"/>
                  </a:cubicBezTo>
                  <a:cubicBezTo>
                    <a:pt x="24659" y="5200"/>
                    <a:pt x="29144" y="4371"/>
                    <a:pt x="32216" y="666"/>
                  </a:cubicBezTo>
                  <a:cubicBezTo>
                    <a:pt x="32477" y="404"/>
                    <a:pt x="32224" y="0"/>
                    <a:pt x="31938" y="0"/>
                  </a:cubicBezTo>
                  <a:close/>
                </a:path>
              </a:pathLst>
            </a:custGeom>
            <a:solidFill>
              <a:srgbClr val="E2F0D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" name="Google Shape;3968;p89">
              <a:extLst>
                <a:ext uri="{FF2B5EF4-FFF2-40B4-BE49-F238E27FC236}">
                  <a16:creationId xmlns:a16="http://schemas.microsoft.com/office/drawing/2014/main" id="{D8DBACFC-8CAF-406F-B8EB-76E4C8E28F3E}"/>
                </a:ext>
              </a:extLst>
            </p:cNvPr>
            <p:cNvSpPr/>
            <p:nvPr/>
          </p:nvSpPr>
          <p:spPr>
            <a:xfrm>
              <a:off x="5873320" y="3535385"/>
              <a:ext cx="481272" cy="565724"/>
            </a:xfrm>
            <a:custGeom>
              <a:avLst/>
              <a:gdLst/>
              <a:ahLst/>
              <a:cxnLst/>
              <a:rect l="l" t="t" r="r" b="b"/>
              <a:pathLst>
                <a:path w="25764" h="30285" extrusionOk="0">
                  <a:moveTo>
                    <a:pt x="12976" y="1"/>
                  </a:moveTo>
                  <a:cubicBezTo>
                    <a:pt x="12430" y="1"/>
                    <a:pt x="11865" y="70"/>
                    <a:pt x="11283" y="215"/>
                  </a:cubicBezTo>
                  <a:cubicBezTo>
                    <a:pt x="8260" y="946"/>
                    <a:pt x="6115" y="3433"/>
                    <a:pt x="4506" y="5919"/>
                  </a:cubicBezTo>
                  <a:cubicBezTo>
                    <a:pt x="2654" y="8893"/>
                    <a:pt x="1435" y="12160"/>
                    <a:pt x="118" y="15427"/>
                  </a:cubicBezTo>
                  <a:cubicBezTo>
                    <a:pt x="0" y="15693"/>
                    <a:pt x="222" y="15869"/>
                    <a:pt x="459" y="15869"/>
                  </a:cubicBezTo>
                  <a:cubicBezTo>
                    <a:pt x="613" y="15869"/>
                    <a:pt x="773" y="15794"/>
                    <a:pt x="850" y="15622"/>
                  </a:cubicBezTo>
                  <a:cubicBezTo>
                    <a:pt x="1825" y="12940"/>
                    <a:pt x="2995" y="10356"/>
                    <a:pt x="4311" y="7821"/>
                  </a:cubicBezTo>
                  <a:cubicBezTo>
                    <a:pt x="5676" y="5285"/>
                    <a:pt x="7480" y="2653"/>
                    <a:pt x="10211" y="1385"/>
                  </a:cubicBezTo>
                  <a:cubicBezTo>
                    <a:pt x="11100" y="972"/>
                    <a:pt x="12072" y="745"/>
                    <a:pt x="13046" y="745"/>
                  </a:cubicBezTo>
                  <a:cubicBezTo>
                    <a:pt x="13567" y="745"/>
                    <a:pt x="14089" y="810"/>
                    <a:pt x="14599" y="946"/>
                  </a:cubicBezTo>
                  <a:cubicBezTo>
                    <a:pt x="16159" y="1483"/>
                    <a:pt x="17475" y="2506"/>
                    <a:pt x="18353" y="3920"/>
                  </a:cubicBezTo>
                  <a:cubicBezTo>
                    <a:pt x="19182" y="5285"/>
                    <a:pt x="19913" y="6748"/>
                    <a:pt x="20449" y="8260"/>
                  </a:cubicBezTo>
                  <a:cubicBezTo>
                    <a:pt x="21181" y="10161"/>
                    <a:pt x="21863" y="12111"/>
                    <a:pt x="22448" y="14061"/>
                  </a:cubicBezTo>
                  <a:cubicBezTo>
                    <a:pt x="24057" y="19229"/>
                    <a:pt x="24886" y="24544"/>
                    <a:pt x="24983" y="29956"/>
                  </a:cubicBezTo>
                  <a:cubicBezTo>
                    <a:pt x="25008" y="30175"/>
                    <a:pt x="25179" y="30285"/>
                    <a:pt x="25355" y="30285"/>
                  </a:cubicBezTo>
                  <a:cubicBezTo>
                    <a:pt x="25532" y="30285"/>
                    <a:pt x="25715" y="30175"/>
                    <a:pt x="25764" y="29956"/>
                  </a:cubicBezTo>
                  <a:cubicBezTo>
                    <a:pt x="25666" y="24885"/>
                    <a:pt x="24935" y="19815"/>
                    <a:pt x="23521" y="14939"/>
                  </a:cubicBezTo>
                  <a:cubicBezTo>
                    <a:pt x="22887" y="12745"/>
                    <a:pt x="22156" y="10551"/>
                    <a:pt x="21327" y="8406"/>
                  </a:cubicBezTo>
                  <a:cubicBezTo>
                    <a:pt x="20742" y="6797"/>
                    <a:pt x="20010" y="5237"/>
                    <a:pt x="19133" y="3774"/>
                  </a:cubicBezTo>
                  <a:cubicBezTo>
                    <a:pt x="17686" y="1523"/>
                    <a:pt x="15542" y="1"/>
                    <a:pt x="12976" y="1"/>
                  </a:cubicBezTo>
                  <a:close/>
                </a:path>
              </a:pathLst>
            </a:custGeom>
            <a:solidFill>
              <a:srgbClr val="E2F0D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4" name="Google Shape;3969;p89">
              <a:extLst>
                <a:ext uri="{FF2B5EF4-FFF2-40B4-BE49-F238E27FC236}">
                  <a16:creationId xmlns:a16="http://schemas.microsoft.com/office/drawing/2014/main" id="{DC3D5B00-9AB4-47F9-8D71-B189A4056297}"/>
                </a:ext>
              </a:extLst>
            </p:cNvPr>
            <p:cNvSpPr/>
            <p:nvPr/>
          </p:nvSpPr>
          <p:spPr>
            <a:xfrm>
              <a:off x="6157013" y="2654380"/>
              <a:ext cx="141744" cy="150169"/>
            </a:xfrm>
            <a:custGeom>
              <a:avLst/>
              <a:gdLst/>
              <a:ahLst/>
              <a:cxnLst/>
              <a:rect l="l" t="t" r="r" b="b"/>
              <a:pathLst>
                <a:path w="7588" h="8039" extrusionOk="0">
                  <a:moveTo>
                    <a:pt x="411" y="0"/>
                  </a:moveTo>
                  <a:cubicBezTo>
                    <a:pt x="240" y="0"/>
                    <a:pt x="70" y="110"/>
                    <a:pt x="45" y="329"/>
                  </a:cubicBezTo>
                  <a:cubicBezTo>
                    <a:pt x="45" y="2718"/>
                    <a:pt x="582" y="5205"/>
                    <a:pt x="45" y="7545"/>
                  </a:cubicBezTo>
                  <a:cubicBezTo>
                    <a:pt x="1" y="7812"/>
                    <a:pt x="201" y="8039"/>
                    <a:pt x="458" y="8039"/>
                  </a:cubicBezTo>
                  <a:cubicBezTo>
                    <a:pt x="483" y="8039"/>
                    <a:pt x="508" y="8037"/>
                    <a:pt x="533" y="8032"/>
                  </a:cubicBezTo>
                  <a:cubicBezTo>
                    <a:pt x="2825" y="7399"/>
                    <a:pt x="5018" y="6619"/>
                    <a:pt x="7164" y="5643"/>
                  </a:cubicBezTo>
                  <a:cubicBezTo>
                    <a:pt x="7588" y="5431"/>
                    <a:pt x="7348" y="4924"/>
                    <a:pt x="6989" y="4924"/>
                  </a:cubicBezTo>
                  <a:cubicBezTo>
                    <a:pt x="6936" y="4924"/>
                    <a:pt x="6880" y="4936"/>
                    <a:pt x="6822" y="4961"/>
                  </a:cubicBezTo>
                  <a:cubicBezTo>
                    <a:pt x="4903" y="5854"/>
                    <a:pt x="2902" y="6583"/>
                    <a:pt x="894" y="7149"/>
                  </a:cubicBezTo>
                  <a:lnTo>
                    <a:pt x="894" y="7149"/>
                  </a:lnTo>
                  <a:cubicBezTo>
                    <a:pt x="1224" y="4909"/>
                    <a:pt x="777" y="2599"/>
                    <a:pt x="777" y="329"/>
                  </a:cubicBezTo>
                  <a:cubicBezTo>
                    <a:pt x="752" y="110"/>
                    <a:pt x="582" y="0"/>
                    <a:pt x="411" y="0"/>
                  </a:cubicBezTo>
                  <a:close/>
                </a:path>
              </a:pathLst>
            </a:custGeom>
            <a:solidFill>
              <a:srgbClr val="E2F0D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5" name="Google Shape;3970;p89">
              <a:extLst>
                <a:ext uri="{FF2B5EF4-FFF2-40B4-BE49-F238E27FC236}">
                  <a16:creationId xmlns:a16="http://schemas.microsoft.com/office/drawing/2014/main" id="{463859D2-03B3-49B5-A524-2C3D9037474C}"/>
                </a:ext>
              </a:extLst>
            </p:cNvPr>
            <p:cNvSpPr/>
            <p:nvPr/>
          </p:nvSpPr>
          <p:spPr>
            <a:xfrm>
              <a:off x="6253477" y="2543253"/>
              <a:ext cx="151607" cy="129116"/>
            </a:xfrm>
            <a:custGeom>
              <a:avLst/>
              <a:gdLst/>
              <a:ahLst/>
              <a:cxnLst/>
              <a:rect l="l" t="t" r="r" b="b"/>
              <a:pathLst>
                <a:path w="8116" h="6912" extrusionOk="0">
                  <a:moveTo>
                    <a:pt x="653" y="1"/>
                  </a:moveTo>
                  <a:cubicBezTo>
                    <a:pt x="476" y="1"/>
                    <a:pt x="293" y="111"/>
                    <a:pt x="245" y="330"/>
                  </a:cubicBezTo>
                  <a:lnTo>
                    <a:pt x="293" y="379"/>
                  </a:lnTo>
                  <a:cubicBezTo>
                    <a:pt x="391" y="2378"/>
                    <a:pt x="293" y="4377"/>
                    <a:pt x="50" y="6424"/>
                  </a:cubicBezTo>
                  <a:cubicBezTo>
                    <a:pt x="1" y="6619"/>
                    <a:pt x="147" y="6912"/>
                    <a:pt x="440" y="6912"/>
                  </a:cubicBezTo>
                  <a:cubicBezTo>
                    <a:pt x="2877" y="6668"/>
                    <a:pt x="5315" y="6668"/>
                    <a:pt x="7704" y="6278"/>
                  </a:cubicBezTo>
                  <a:cubicBezTo>
                    <a:pt x="8116" y="6187"/>
                    <a:pt x="7970" y="5538"/>
                    <a:pt x="7548" y="5538"/>
                  </a:cubicBezTo>
                  <a:cubicBezTo>
                    <a:pt x="7520" y="5538"/>
                    <a:pt x="7491" y="5541"/>
                    <a:pt x="7460" y="5547"/>
                  </a:cubicBezTo>
                  <a:cubicBezTo>
                    <a:pt x="5270" y="5866"/>
                    <a:pt x="3080" y="5887"/>
                    <a:pt x="850" y="6088"/>
                  </a:cubicBezTo>
                  <a:lnTo>
                    <a:pt x="850" y="6088"/>
                  </a:lnTo>
                  <a:cubicBezTo>
                    <a:pt x="1081" y="4169"/>
                    <a:pt x="1114" y="2249"/>
                    <a:pt x="1025" y="330"/>
                  </a:cubicBezTo>
                  <a:cubicBezTo>
                    <a:pt x="1000" y="111"/>
                    <a:pt x="830" y="1"/>
                    <a:pt x="653" y="1"/>
                  </a:cubicBezTo>
                  <a:close/>
                </a:path>
              </a:pathLst>
            </a:custGeom>
            <a:solidFill>
              <a:srgbClr val="E2F0D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6" name="Google Shape;3971;p89">
              <a:extLst>
                <a:ext uri="{FF2B5EF4-FFF2-40B4-BE49-F238E27FC236}">
                  <a16:creationId xmlns:a16="http://schemas.microsoft.com/office/drawing/2014/main" id="{A9648B32-FACA-45D2-9F82-50F2AF60E255}"/>
                </a:ext>
              </a:extLst>
            </p:cNvPr>
            <p:cNvSpPr/>
            <p:nvPr/>
          </p:nvSpPr>
          <p:spPr>
            <a:xfrm>
              <a:off x="6360046" y="2507967"/>
              <a:ext cx="82883" cy="77896"/>
            </a:xfrm>
            <a:custGeom>
              <a:avLst/>
              <a:gdLst/>
              <a:ahLst/>
              <a:cxnLst/>
              <a:rect l="l" t="t" r="r" b="b"/>
              <a:pathLst>
                <a:path w="4437" h="4170" extrusionOk="0">
                  <a:moveTo>
                    <a:pt x="366" y="1"/>
                  </a:moveTo>
                  <a:cubicBezTo>
                    <a:pt x="195" y="1"/>
                    <a:pt x="24" y="123"/>
                    <a:pt x="0" y="366"/>
                  </a:cubicBezTo>
                  <a:cubicBezTo>
                    <a:pt x="0" y="1488"/>
                    <a:pt x="98" y="2658"/>
                    <a:pt x="98" y="3779"/>
                  </a:cubicBezTo>
                  <a:cubicBezTo>
                    <a:pt x="98" y="3974"/>
                    <a:pt x="293" y="4169"/>
                    <a:pt x="488" y="4169"/>
                  </a:cubicBezTo>
                  <a:cubicBezTo>
                    <a:pt x="1658" y="4169"/>
                    <a:pt x="2828" y="4072"/>
                    <a:pt x="3998" y="4023"/>
                  </a:cubicBezTo>
                  <a:cubicBezTo>
                    <a:pt x="4437" y="3974"/>
                    <a:pt x="4437" y="3340"/>
                    <a:pt x="3998" y="3292"/>
                  </a:cubicBezTo>
                  <a:cubicBezTo>
                    <a:pt x="2956" y="3292"/>
                    <a:pt x="1914" y="3369"/>
                    <a:pt x="872" y="3386"/>
                  </a:cubicBezTo>
                  <a:lnTo>
                    <a:pt x="872" y="3386"/>
                  </a:lnTo>
                  <a:cubicBezTo>
                    <a:pt x="846" y="2386"/>
                    <a:pt x="731" y="1357"/>
                    <a:pt x="731" y="366"/>
                  </a:cubicBezTo>
                  <a:cubicBezTo>
                    <a:pt x="707" y="123"/>
                    <a:pt x="536" y="1"/>
                    <a:pt x="366" y="1"/>
                  </a:cubicBezTo>
                  <a:close/>
                </a:path>
              </a:pathLst>
            </a:custGeom>
            <a:solidFill>
              <a:srgbClr val="E2F0D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7" name="Google Shape;3972;p89">
              <a:extLst>
                <a:ext uri="{FF2B5EF4-FFF2-40B4-BE49-F238E27FC236}">
                  <a16:creationId xmlns:a16="http://schemas.microsoft.com/office/drawing/2014/main" id="{2354393B-9C40-439A-A786-CF4B228CD819}"/>
                </a:ext>
              </a:extLst>
            </p:cNvPr>
            <p:cNvSpPr/>
            <p:nvPr/>
          </p:nvSpPr>
          <p:spPr>
            <a:xfrm>
              <a:off x="6400115" y="3168659"/>
              <a:ext cx="83798" cy="100256"/>
            </a:xfrm>
            <a:custGeom>
              <a:avLst/>
              <a:gdLst/>
              <a:ahLst/>
              <a:cxnLst/>
              <a:rect l="l" t="t" r="r" b="b"/>
              <a:pathLst>
                <a:path w="4486" h="5367" extrusionOk="0">
                  <a:moveTo>
                    <a:pt x="1965" y="0"/>
                  </a:moveTo>
                  <a:cubicBezTo>
                    <a:pt x="1815" y="0"/>
                    <a:pt x="1667" y="75"/>
                    <a:pt x="1609" y="247"/>
                  </a:cubicBezTo>
                  <a:cubicBezTo>
                    <a:pt x="1170" y="1515"/>
                    <a:pt x="683" y="2734"/>
                    <a:pt x="147" y="3953"/>
                  </a:cubicBezTo>
                  <a:cubicBezTo>
                    <a:pt x="0" y="4197"/>
                    <a:pt x="147" y="4538"/>
                    <a:pt x="439" y="4538"/>
                  </a:cubicBezTo>
                  <a:cubicBezTo>
                    <a:pt x="1707" y="4538"/>
                    <a:pt x="2828" y="5220"/>
                    <a:pt x="4096" y="5367"/>
                  </a:cubicBezTo>
                  <a:cubicBezTo>
                    <a:pt x="4340" y="5367"/>
                    <a:pt x="4486" y="5172"/>
                    <a:pt x="4486" y="4977"/>
                  </a:cubicBezTo>
                  <a:cubicBezTo>
                    <a:pt x="4486" y="4782"/>
                    <a:pt x="4340" y="4587"/>
                    <a:pt x="4096" y="4587"/>
                  </a:cubicBezTo>
                  <a:cubicBezTo>
                    <a:pt x="3062" y="4504"/>
                    <a:pt x="2098" y="3965"/>
                    <a:pt x="1025" y="3803"/>
                  </a:cubicBezTo>
                  <a:lnTo>
                    <a:pt x="1025" y="3803"/>
                  </a:lnTo>
                  <a:cubicBezTo>
                    <a:pt x="1515" y="2704"/>
                    <a:pt x="1964" y="1573"/>
                    <a:pt x="2341" y="442"/>
                  </a:cubicBezTo>
                  <a:cubicBezTo>
                    <a:pt x="2429" y="176"/>
                    <a:pt x="2195" y="0"/>
                    <a:pt x="1965" y="0"/>
                  </a:cubicBezTo>
                  <a:close/>
                </a:path>
              </a:pathLst>
            </a:custGeom>
            <a:solidFill>
              <a:srgbClr val="E2F0D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8" name="Google Shape;3973;p89">
              <a:extLst>
                <a:ext uri="{FF2B5EF4-FFF2-40B4-BE49-F238E27FC236}">
                  <a16:creationId xmlns:a16="http://schemas.microsoft.com/office/drawing/2014/main" id="{72375C02-23BF-4B9C-BBE4-457010BEF402}"/>
                </a:ext>
              </a:extLst>
            </p:cNvPr>
            <p:cNvSpPr/>
            <p:nvPr/>
          </p:nvSpPr>
          <p:spPr>
            <a:xfrm>
              <a:off x="6514866" y="3130926"/>
              <a:ext cx="81987" cy="97921"/>
            </a:xfrm>
            <a:custGeom>
              <a:avLst/>
              <a:gdLst/>
              <a:ahLst/>
              <a:cxnLst/>
              <a:rect l="l" t="t" r="r" b="b"/>
              <a:pathLst>
                <a:path w="4389" h="5242" extrusionOk="0">
                  <a:moveTo>
                    <a:pt x="1085" y="0"/>
                  </a:moveTo>
                  <a:cubicBezTo>
                    <a:pt x="890" y="0"/>
                    <a:pt x="707" y="122"/>
                    <a:pt x="732" y="366"/>
                  </a:cubicBezTo>
                  <a:cubicBezTo>
                    <a:pt x="732" y="1829"/>
                    <a:pt x="537" y="3242"/>
                    <a:pt x="49" y="4656"/>
                  </a:cubicBezTo>
                  <a:cubicBezTo>
                    <a:pt x="0" y="4851"/>
                    <a:pt x="147" y="5095"/>
                    <a:pt x="391" y="5095"/>
                  </a:cubicBezTo>
                  <a:cubicBezTo>
                    <a:pt x="594" y="5079"/>
                    <a:pt x="795" y="5072"/>
                    <a:pt x="996" y="5072"/>
                  </a:cubicBezTo>
                  <a:cubicBezTo>
                    <a:pt x="1999" y="5072"/>
                    <a:pt x="2975" y="5241"/>
                    <a:pt x="3950" y="5241"/>
                  </a:cubicBezTo>
                  <a:cubicBezTo>
                    <a:pt x="4388" y="5193"/>
                    <a:pt x="4388" y="4510"/>
                    <a:pt x="3950" y="4461"/>
                  </a:cubicBezTo>
                  <a:cubicBezTo>
                    <a:pt x="3050" y="4461"/>
                    <a:pt x="2149" y="4317"/>
                    <a:pt x="1227" y="4317"/>
                  </a:cubicBezTo>
                  <a:cubicBezTo>
                    <a:pt x="1134" y="4317"/>
                    <a:pt x="1040" y="4319"/>
                    <a:pt x="946" y="4322"/>
                  </a:cubicBezTo>
                  <a:lnTo>
                    <a:pt x="946" y="4322"/>
                  </a:lnTo>
                  <a:cubicBezTo>
                    <a:pt x="1323" y="3025"/>
                    <a:pt x="1512" y="1696"/>
                    <a:pt x="1512" y="366"/>
                  </a:cubicBezTo>
                  <a:cubicBezTo>
                    <a:pt x="1488" y="122"/>
                    <a:pt x="1280" y="0"/>
                    <a:pt x="1085" y="0"/>
                  </a:cubicBezTo>
                  <a:close/>
                </a:path>
              </a:pathLst>
            </a:custGeom>
            <a:solidFill>
              <a:srgbClr val="E2F0D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9" name="Google Shape;3974;p89">
              <a:extLst>
                <a:ext uri="{FF2B5EF4-FFF2-40B4-BE49-F238E27FC236}">
                  <a16:creationId xmlns:a16="http://schemas.microsoft.com/office/drawing/2014/main" id="{9092AEF8-2D8A-4FD7-8A26-6C5C735550AD}"/>
                </a:ext>
              </a:extLst>
            </p:cNvPr>
            <p:cNvSpPr/>
            <p:nvPr/>
          </p:nvSpPr>
          <p:spPr>
            <a:xfrm>
              <a:off x="5856303" y="3725193"/>
              <a:ext cx="88450" cy="84938"/>
            </a:xfrm>
            <a:custGeom>
              <a:avLst/>
              <a:gdLst/>
              <a:ahLst/>
              <a:cxnLst/>
              <a:rect l="l" t="t" r="r" b="b"/>
              <a:pathLst>
                <a:path w="4735" h="4547" extrusionOk="0">
                  <a:moveTo>
                    <a:pt x="3516" y="0"/>
                  </a:moveTo>
                  <a:cubicBezTo>
                    <a:pt x="3175" y="0"/>
                    <a:pt x="2882" y="98"/>
                    <a:pt x="2590" y="293"/>
                  </a:cubicBezTo>
                  <a:cubicBezTo>
                    <a:pt x="2346" y="488"/>
                    <a:pt x="2151" y="683"/>
                    <a:pt x="1907" y="926"/>
                  </a:cubicBezTo>
                  <a:cubicBezTo>
                    <a:pt x="1517" y="1365"/>
                    <a:pt x="1029" y="1706"/>
                    <a:pt x="444" y="1901"/>
                  </a:cubicBezTo>
                  <a:cubicBezTo>
                    <a:pt x="1" y="2035"/>
                    <a:pt x="163" y="2652"/>
                    <a:pt x="563" y="2652"/>
                  </a:cubicBezTo>
                  <a:cubicBezTo>
                    <a:pt x="602" y="2652"/>
                    <a:pt x="644" y="2646"/>
                    <a:pt x="688" y="2633"/>
                  </a:cubicBezTo>
                  <a:lnTo>
                    <a:pt x="639" y="2633"/>
                  </a:lnTo>
                  <a:cubicBezTo>
                    <a:pt x="1273" y="2438"/>
                    <a:pt x="1809" y="2096"/>
                    <a:pt x="2248" y="1658"/>
                  </a:cubicBezTo>
                  <a:cubicBezTo>
                    <a:pt x="2443" y="1463"/>
                    <a:pt x="2687" y="1219"/>
                    <a:pt x="2882" y="1073"/>
                  </a:cubicBezTo>
                  <a:cubicBezTo>
                    <a:pt x="2962" y="966"/>
                    <a:pt x="3071" y="889"/>
                    <a:pt x="3193" y="840"/>
                  </a:cubicBezTo>
                  <a:lnTo>
                    <a:pt x="3193" y="840"/>
                  </a:lnTo>
                  <a:cubicBezTo>
                    <a:pt x="3286" y="1405"/>
                    <a:pt x="3410" y="1946"/>
                    <a:pt x="3565" y="2487"/>
                  </a:cubicBezTo>
                  <a:cubicBezTo>
                    <a:pt x="3711" y="3072"/>
                    <a:pt x="3857" y="3705"/>
                    <a:pt x="3955" y="4290"/>
                  </a:cubicBezTo>
                  <a:cubicBezTo>
                    <a:pt x="3995" y="4452"/>
                    <a:pt x="4136" y="4547"/>
                    <a:pt x="4322" y="4547"/>
                  </a:cubicBezTo>
                  <a:cubicBezTo>
                    <a:pt x="4360" y="4547"/>
                    <a:pt x="4400" y="4543"/>
                    <a:pt x="4442" y="4534"/>
                  </a:cubicBezTo>
                  <a:cubicBezTo>
                    <a:pt x="4637" y="4485"/>
                    <a:pt x="4735" y="4290"/>
                    <a:pt x="4686" y="4095"/>
                  </a:cubicBezTo>
                  <a:cubicBezTo>
                    <a:pt x="4491" y="2877"/>
                    <a:pt x="4003" y="1658"/>
                    <a:pt x="3906" y="390"/>
                  </a:cubicBezTo>
                  <a:cubicBezTo>
                    <a:pt x="3857" y="195"/>
                    <a:pt x="3711" y="49"/>
                    <a:pt x="3516" y="0"/>
                  </a:cubicBezTo>
                  <a:close/>
                </a:path>
              </a:pathLst>
            </a:custGeom>
            <a:solidFill>
              <a:srgbClr val="E2F0D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0" name="Google Shape;3975;p89">
              <a:extLst>
                <a:ext uri="{FF2B5EF4-FFF2-40B4-BE49-F238E27FC236}">
                  <a16:creationId xmlns:a16="http://schemas.microsoft.com/office/drawing/2014/main" id="{DB49D6E9-6A54-449F-A782-A5D2FB196B5C}"/>
                </a:ext>
              </a:extLst>
            </p:cNvPr>
            <p:cNvSpPr/>
            <p:nvPr/>
          </p:nvSpPr>
          <p:spPr>
            <a:xfrm>
              <a:off x="5880643" y="3612926"/>
              <a:ext cx="125847" cy="104795"/>
            </a:xfrm>
            <a:custGeom>
              <a:avLst/>
              <a:gdLst/>
              <a:ahLst/>
              <a:cxnLst/>
              <a:rect l="l" t="t" r="r" b="b"/>
              <a:pathLst>
                <a:path w="6737" h="5610" extrusionOk="0">
                  <a:moveTo>
                    <a:pt x="5479" y="1"/>
                  </a:moveTo>
                  <a:cubicBezTo>
                    <a:pt x="5447" y="1"/>
                    <a:pt x="5414" y="5"/>
                    <a:pt x="5382" y="13"/>
                  </a:cubicBezTo>
                  <a:cubicBezTo>
                    <a:pt x="3724" y="647"/>
                    <a:pt x="2164" y="1525"/>
                    <a:pt x="458" y="1915"/>
                  </a:cubicBezTo>
                  <a:cubicBezTo>
                    <a:pt x="0" y="2006"/>
                    <a:pt x="144" y="2655"/>
                    <a:pt x="565" y="2655"/>
                  </a:cubicBezTo>
                  <a:cubicBezTo>
                    <a:pt x="593" y="2655"/>
                    <a:pt x="622" y="2652"/>
                    <a:pt x="653" y="2646"/>
                  </a:cubicBezTo>
                  <a:lnTo>
                    <a:pt x="653" y="2597"/>
                  </a:lnTo>
                  <a:cubicBezTo>
                    <a:pt x="2234" y="2281"/>
                    <a:pt x="3690" y="1462"/>
                    <a:pt x="5214" y="839"/>
                  </a:cubicBezTo>
                  <a:lnTo>
                    <a:pt x="5214" y="839"/>
                  </a:lnTo>
                  <a:cubicBezTo>
                    <a:pt x="5482" y="2326"/>
                    <a:pt x="5515" y="3847"/>
                    <a:pt x="5918" y="5327"/>
                  </a:cubicBezTo>
                  <a:cubicBezTo>
                    <a:pt x="5977" y="5524"/>
                    <a:pt x="6132" y="5610"/>
                    <a:pt x="6285" y="5610"/>
                  </a:cubicBezTo>
                  <a:cubicBezTo>
                    <a:pt x="6512" y="5610"/>
                    <a:pt x="6737" y="5423"/>
                    <a:pt x="6650" y="5132"/>
                  </a:cubicBezTo>
                  <a:cubicBezTo>
                    <a:pt x="6211" y="3572"/>
                    <a:pt x="6211" y="1866"/>
                    <a:pt x="5821" y="306"/>
                  </a:cubicBezTo>
                  <a:cubicBezTo>
                    <a:pt x="5780" y="103"/>
                    <a:pt x="5638" y="1"/>
                    <a:pt x="5479" y="1"/>
                  </a:cubicBezTo>
                  <a:close/>
                </a:path>
              </a:pathLst>
            </a:custGeom>
            <a:solidFill>
              <a:srgbClr val="E2F0D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1" name="Google Shape;3976;p89">
              <a:extLst>
                <a:ext uri="{FF2B5EF4-FFF2-40B4-BE49-F238E27FC236}">
                  <a16:creationId xmlns:a16="http://schemas.microsoft.com/office/drawing/2014/main" id="{E57CCEF6-5F57-4029-87A2-C6A029BCE6AD}"/>
                </a:ext>
              </a:extLst>
            </p:cNvPr>
            <p:cNvSpPr/>
            <p:nvPr/>
          </p:nvSpPr>
          <p:spPr>
            <a:xfrm>
              <a:off x="5957492" y="3526475"/>
              <a:ext cx="149384" cy="128724"/>
            </a:xfrm>
            <a:custGeom>
              <a:avLst/>
              <a:gdLst/>
              <a:ahLst/>
              <a:cxnLst/>
              <a:rect l="l" t="t" r="r" b="b"/>
              <a:pathLst>
                <a:path w="7997" h="6891" extrusionOk="0">
                  <a:moveTo>
                    <a:pt x="2666" y="0"/>
                  </a:moveTo>
                  <a:cubicBezTo>
                    <a:pt x="1919" y="0"/>
                    <a:pt x="1174" y="9"/>
                    <a:pt x="439" y="9"/>
                  </a:cubicBezTo>
                  <a:cubicBezTo>
                    <a:pt x="0" y="58"/>
                    <a:pt x="0" y="692"/>
                    <a:pt x="439" y="741"/>
                  </a:cubicBezTo>
                  <a:cubicBezTo>
                    <a:pt x="1159" y="741"/>
                    <a:pt x="1884" y="731"/>
                    <a:pt x="2610" y="731"/>
                  </a:cubicBezTo>
                  <a:cubicBezTo>
                    <a:pt x="4103" y="731"/>
                    <a:pt x="5604" y="770"/>
                    <a:pt x="7087" y="1009"/>
                  </a:cubicBezTo>
                  <a:lnTo>
                    <a:pt x="7087" y="1009"/>
                  </a:lnTo>
                  <a:cubicBezTo>
                    <a:pt x="6472" y="2795"/>
                    <a:pt x="6024" y="4626"/>
                    <a:pt x="5705" y="6543"/>
                  </a:cubicBezTo>
                  <a:cubicBezTo>
                    <a:pt x="5657" y="6780"/>
                    <a:pt x="5818" y="6890"/>
                    <a:pt x="6001" y="6890"/>
                  </a:cubicBezTo>
                  <a:cubicBezTo>
                    <a:pt x="6193" y="6890"/>
                    <a:pt x="6411" y="6768"/>
                    <a:pt x="6436" y="6543"/>
                  </a:cubicBezTo>
                  <a:cubicBezTo>
                    <a:pt x="6777" y="4592"/>
                    <a:pt x="7265" y="2691"/>
                    <a:pt x="7947" y="838"/>
                  </a:cubicBezTo>
                  <a:cubicBezTo>
                    <a:pt x="7996" y="643"/>
                    <a:pt x="7899" y="399"/>
                    <a:pt x="7704" y="351"/>
                  </a:cubicBezTo>
                  <a:cubicBezTo>
                    <a:pt x="6050" y="47"/>
                    <a:pt x="4349" y="0"/>
                    <a:pt x="2666" y="0"/>
                  </a:cubicBezTo>
                  <a:close/>
                </a:path>
              </a:pathLst>
            </a:custGeom>
            <a:solidFill>
              <a:srgbClr val="E2F0D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2" name="Google Shape;3977;p89">
              <a:extLst>
                <a:ext uri="{FF2B5EF4-FFF2-40B4-BE49-F238E27FC236}">
                  <a16:creationId xmlns:a16="http://schemas.microsoft.com/office/drawing/2014/main" id="{5A1F53D7-5C00-4E65-99DE-EC6861AE026E}"/>
                </a:ext>
              </a:extLst>
            </p:cNvPr>
            <p:cNvSpPr/>
            <p:nvPr/>
          </p:nvSpPr>
          <p:spPr>
            <a:xfrm>
              <a:off x="5956577" y="3196100"/>
              <a:ext cx="173388" cy="144602"/>
            </a:xfrm>
            <a:custGeom>
              <a:avLst/>
              <a:gdLst/>
              <a:ahLst/>
              <a:cxnLst/>
              <a:rect l="l" t="t" r="r" b="b"/>
              <a:pathLst>
                <a:path w="9282" h="7741" extrusionOk="0">
                  <a:moveTo>
                    <a:pt x="2029" y="1"/>
                  </a:moveTo>
                  <a:cubicBezTo>
                    <a:pt x="1918" y="1"/>
                    <a:pt x="1811" y="15"/>
                    <a:pt x="1707" y="46"/>
                  </a:cubicBezTo>
                  <a:cubicBezTo>
                    <a:pt x="1" y="534"/>
                    <a:pt x="1268" y="2630"/>
                    <a:pt x="2000" y="3361"/>
                  </a:cubicBezTo>
                  <a:cubicBezTo>
                    <a:pt x="3803" y="5214"/>
                    <a:pt x="6387" y="6140"/>
                    <a:pt x="8484" y="7652"/>
                  </a:cubicBezTo>
                  <a:cubicBezTo>
                    <a:pt x="8564" y="7714"/>
                    <a:pt x="8643" y="7740"/>
                    <a:pt x="8718" y="7740"/>
                  </a:cubicBezTo>
                  <a:cubicBezTo>
                    <a:pt x="9053" y="7740"/>
                    <a:pt x="9282" y="7200"/>
                    <a:pt x="8923" y="6920"/>
                  </a:cubicBezTo>
                  <a:lnTo>
                    <a:pt x="8825" y="6823"/>
                  </a:lnTo>
                  <a:cubicBezTo>
                    <a:pt x="8923" y="6628"/>
                    <a:pt x="8874" y="6335"/>
                    <a:pt x="8679" y="6238"/>
                  </a:cubicBezTo>
                  <a:cubicBezTo>
                    <a:pt x="8581" y="6140"/>
                    <a:pt x="7996" y="5409"/>
                    <a:pt x="7801" y="5117"/>
                  </a:cubicBezTo>
                  <a:cubicBezTo>
                    <a:pt x="7119" y="4336"/>
                    <a:pt x="6387" y="3508"/>
                    <a:pt x="5656" y="2679"/>
                  </a:cubicBezTo>
                  <a:cubicBezTo>
                    <a:pt x="4983" y="1960"/>
                    <a:pt x="3316" y="1"/>
                    <a:pt x="2029" y="1"/>
                  </a:cubicBezTo>
                  <a:close/>
                </a:path>
              </a:pathLst>
            </a:custGeom>
            <a:solidFill>
              <a:srgbClr val="E2F0D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3" name="Google Shape;3978;p89">
              <a:extLst>
                <a:ext uri="{FF2B5EF4-FFF2-40B4-BE49-F238E27FC236}">
                  <a16:creationId xmlns:a16="http://schemas.microsoft.com/office/drawing/2014/main" id="{A9753549-C894-4A80-AF66-3C4C0943F1FF}"/>
                </a:ext>
              </a:extLst>
            </p:cNvPr>
            <p:cNvSpPr/>
            <p:nvPr/>
          </p:nvSpPr>
          <p:spPr>
            <a:xfrm>
              <a:off x="6102337" y="3049033"/>
              <a:ext cx="132946" cy="148002"/>
            </a:xfrm>
            <a:custGeom>
              <a:avLst/>
              <a:gdLst/>
              <a:ahLst/>
              <a:cxnLst/>
              <a:rect l="l" t="t" r="r" b="b"/>
              <a:pathLst>
                <a:path w="7117" h="7923" extrusionOk="0">
                  <a:moveTo>
                    <a:pt x="5152" y="1"/>
                  </a:moveTo>
                  <a:cubicBezTo>
                    <a:pt x="4033" y="1"/>
                    <a:pt x="2877" y="1895"/>
                    <a:pt x="2436" y="2556"/>
                  </a:cubicBezTo>
                  <a:cubicBezTo>
                    <a:pt x="1510" y="3970"/>
                    <a:pt x="730" y="5481"/>
                    <a:pt x="47" y="6993"/>
                  </a:cubicBezTo>
                  <a:cubicBezTo>
                    <a:pt x="1" y="7502"/>
                    <a:pt x="394" y="7923"/>
                    <a:pt x="892" y="7923"/>
                  </a:cubicBezTo>
                  <a:cubicBezTo>
                    <a:pt x="919" y="7923"/>
                    <a:pt x="946" y="7921"/>
                    <a:pt x="974" y="7919"/>
                  </a:cubicBezTo>
                  <a:cubicBezTo>
                    <a:pt x="2534" y="6505"/>
                    <a:pt x="4386" y="5384"/>
                    <a:pt x="5703" y="3629"/>
                  </a:cubicBezTo>
                  <a:cubicBezTo>
                    <a:pt x="6434" y="2653"/>
                    <a:pt x="7117" y="752"/>
                    <a:pt x="5508" y="69"/>
                  </a:cubicBezTo>
                  <a:cubicBezTo>
                    <a:pt x="5390" y="22"/>
                    <a:pt x="5271" y="1"/>
                    <a:pt x="5152" y="1"/>
                  </a:cubicBezTo>
                  <a:close/>
                </a:path>
              </a:pathLst>
            </a:custGeom>
            <a:solidFill>
              <a:srgbClr val="E2F0D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4" name="Google Shape;3979;p89">
              <a:extLst>
                <a:ext uri="{FF2B5EF4-FFF2-40B4-BE49-F238E27FC236}">
                  <a16:creationId xmlns:a16="http://schemas.microsoft.com/office/drawing/2014/main" id="{45486BB8-D9F2-4116-8FDC-70291442AF81}"/>
                </a:ext>
              </a:extLst>
            </p:cNvPr>
            <p:cNvSpPr/>
            <p:nvPr/>
          </p:nvSpPr>
          <p:spPr>
            <a:xfrm>
              <a:off x="6007723" y="2902638"/>
              <a:ext cx="110081" cy="137709"/>
            </a:xfrm>
            <a:custGeom>
              <a:avLst/>
              <a:gdLst/>
              <a:ahLst/>
              <a:cxnLst/>
              <a:rect l="l" t="t" r="r" b="b"/>
              <a:pathLst>
                <a:path w="5893" h="7372" extrusionOk="0">
                  <a:moveTo>
                    <a:pt x="1301" y="0"/>
                  </a:moveTo>
                  <a:cubicBezTo>
                    <a:pt x="0" y="0"/>
                    <a:pt x="103" y="1795"/>
                    <a:pt x="432" y="2641"/>
                  </a:cubicBezTo>
                  <a:cubicBezTo>
                    <a:pt x="1260" y="4591"/>
                    <a:pt x="3454" y="5761"/>
                    <a:pt x="4820" y="7224"/>
                  </a:cubicBezTo>
                  <a:cubicBezTo>
                    <a:pt x="4912" y="7328"/>
                    <a:pt x="5019" y="7372"/>
                    <a:pt x="5122" y="7372"/>
                  </a:cubicBezTo>
                  <a:cubicBezTo>
                    <a:pt x="5453" y="7372"/>
                    <a:pt x="5751" y="6924"/>
                    <a:pt x="5453" y="6590"/>
                  </a:cubicBezTo>
                  <a:lnTo>
                    <a:pt x="5210" y="6346"/>
                  </a:lnTo>
                  <a:lnTo>
                    <a:pt x="5307" y="6297"/>
                  </a:lnTo>
                  <a:cubicBezTo>
                    <a:pt x="5892" y="5371"/>
                    <a:pt x="4868" y="3713"/>
                    <a:pt x="4430" y="2933"/>
                  </a:cubicBezTo>
                  <a:cubicBezTo>
                    <a:pt x="3796" y="1909"/>
                    <a:pt x="2772" y="154"/>
                    <a:pt x="1456" y="8"/>
                  </a:cubicBezTo>
                  <a:cubicBezTo>
                    <a:pt x="1402" y="3"/>
                    <a:pt x="1350" y="0"/>
                    <a:pt x="1301" y="0"/>
                  </a:cubicBezTo>
                  <a:close/>
                </a:path>
              </a:pathLst>
            </a:custGeom>
            <a:solidFill>
              <a:srgbClr val="E2F0D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5" name="Google Shape;3980;p89">
              <a:extLst>
                <a:ext uri="{FF2B5EF4-FFF2-40B4-BE49-F238E27FC236}">
                  <a16:creationId xmlns:a16="http://schemas.microsoft.com/office/drawing/2014/main" id="{08085F2A-85AA-499F-A8CC-168089CA150B}"/>
                </a:ext>
              </a:extLst>
            </p:cNvPr>
            <p:cNvSpPr/>
            <p:nvPr/>
          </p:nvSpPr>
          <p:spPr>
            <a:xfrm>
              <a:off x="6163309" y="3264301"/>
              <a:ext cx="64409" cy="164795"/>
            </a:xfrm>
            <a:custGeom>
              <a:avLst/>
              <a:gdLst/>
              <a:ahLst/>
              <a:cxnLst/>
              <a:rect l="l" t="t" r="r" b="b"/>
              <a:pathLst>
                <a:path w="3448" h="8822" extrusionOk="0">
                  <a:moveTo>
                    <a:pt x="1711" y="1"/>
                  </a:moveTo>
                  <a:cubicBezTo>
                    <a:pt x="1694" y="1"/>
                    <a:pt x="1676" y="1"/>
                    <a:pt x="1659" y="3"/>
                  </a:cubicBezTo>
                  <a:cubicBezTo>
                    <a:pt x="537" y="100"/>
                    <a:pt x="196" y="1612"/>
                    <a:pt x="147" y="2538"/>
                  </a:cubicBezTo>
                  <a:cubicBezTo>
                    <a:pt x="1" y="4586"/>
                    <a:pt x="1171" y="6585"/>
                    <a:pt x="1659" y="8486"/>
                  </a:cubicBezTo>
                  <a:cubicBezTo>
                    <a:pt x="1717" y="8720"/>
                    <a:pt x="1893" y="8822"/>
                    <a:pt x="2073" y="8822"/>
                  </a:cubicBezTo>
                  <a:cubicBezTo>
                    <a:pt x="2343" y="8822"/>
                    <a:pt x="2624" y="8594"/>
                    <a:pt x="2536" y="8242"/>
                  </a:cubicBezTo>
                  <a:cubicBezTo>
                    <a:pt x="2536" y="8242"/>
                    <a:pt x="2536" y="8242"/>
                    <a:pt x="2536" y="8194"/>
                  </a:cubicBezTo>
                  <a:cubicBezTo>
                    <a:pt x="2585" y="8145"/>
                    <a:pt x="2634" y="7999"/>
                    <a:pt x="2683" y="7901"/>
                  </a:cubicBezTo>
                  <a:cubicBezTo>
                    <a:pt x="2683" y="7274"/>
                    <a:pt x="3447" y="1"/>
                    <a:pt x="1711" y="1"/>
                  </a:cubicBezTo>
                  <a:close/>
                </a:path>
              </a:pathLst>
            </a:custGeom>
            <a:solidFill>
              <a:srgbClr val="E2F0D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6" name="Google Shape;3981;p89">
              <a:extLst>
                <a:ext uri="{FF2B5EF4-FFF2-40B4-BE49-F238E27FC236}">
                  <a16:creationId xmlns:a16="http://schemas.microsoft.com/office/drawing/2014/main" id="{7D23F169-95F6-4BEE-8B22-1C10CE5D5D2B}"/>
                </a:ext>
              </a:extLst>
            </p:cNvPr>
            <p:cNvSpPr/>
            <p:nvPr/>
          </p:nvSpPr>
          <p:spPr>
            <a:xfrm>
              <a:off x="6176889" y="3436568"/>
              <a:ext cx="143089" cy="69508"/>
            </a:xfrm>
            <a:custGeom>
              <a:avLst/>
              <a:gdLst/>
              <a:ahLst/>
              <a:cxnLst/>
              <a:rect l="l" t="t" r="r" b="b"/>
              <a:pathLst>
                <a:path w="7660" h="3721" extrusionOk="0">
                  <a:moveTo>
                    <a:pt x="5035" y="1"/>
                  </a:moveTo>
                  <a:cubicBezTo>
                    <a:pt x="3524" y="1"/>
                    <a:pt x="1159" y="2197"/>
                    <a:pt x="444" y="2872"/>
                  </a:cubicBezTo>
                  <a:cubicBezTo>
                    <a:pt x="444" y="2872"/>
                    <a:pt x="444" y="2921"/>
                    <a:pt x="444" y="2921"/>
                  </a:cubicBezTo>
                  <a:cubicBezTo>
                    <a:pt x="0" y="3098"/>
                    <a:pt x="243" y="3720"/>
                    <a:pt x="658" y="3720"/>
                  </a:cubicBezTo>
                  <a:cubicBezTo>
                    <a:pt x="699" y="3720"/>
                    <a:pt x="742" y="3714"/>
                    <a:pt x="785" y="3701"/>
                  </a:cubicBezTo>
                  <a:cubicBezTo>
                    <a:pt x="1761" y="3506"/>
                    <a:pt x="7660" y="2531"/>
                    <a:pt x="5905" y="386"/>
                  </a:cubicBezTo>
                  <a:cubicBezTo>
                    <a:pt x="5679" y="115"/>
                    <a:pt x="5379" y="1"/>
                    <a:pt x="5035" y="1"/>
                  </a:cubicBezTo>
                  <a:close/>
                </a:path>
              </a:pathLst>
            </a:custGeom>
            <a:solidFill>
              <a:srgbClr val="E2F0D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grpSp>
        <p:nvGrpSpPr>
          <p:cNvPr id="37" name="Google Shape;3982;p89">
            <a:extLst>
              <a:ext uri="{FF2B5EF4-FFF2-40B4-BE49-F238E27FC236}">
                <a16:creationId xmlns:a16="http://schemas.microsoft.com/office/drawing/2014/main" id="{AF35BE6E-003B-4248-BC46-55E09BAFBE7E}"/>
              </a:ext>
            </a:extLst>
          </p:cNvPr>
          <p:cNvGrpSpPr/>
          <p:nvPr/>
        </p:nvGrpSpPr>
        <p:grpSpPr>
          <a:xfrm>
            <a:off x="7249174" y="4502853"/>
            <a:ext cx="482535" cy="1307791"/>
            <a:chOff x="217925" y="1971400"/>
            <a:chExt cx="622525" cy="1687200"/>
          </a:xfrm>
        </p:grpSpPr>
        <p:sp>
          <p:nvSpPr>
            <p:cNvPr id="38" name="Google Shape;3983;p89">
              <a:extLst>
                <a:ext uri="{FF2B5EF4-FFF2-40B4-BE49-F238E27FC236}">
                  <a16:creationId xmlns:a16="http://schemas.microsoft.com/office/drawing/2014/main" id="{3E255EAA-867E-4090-BB97-49830B39A0E4}"/>
                </a:ext>
              </a:extLst>
            </p:cNvPr>
            <p:cNvSpPr/>
            <p:nvPr/>
          </p:nvSpPr>
          <p:spPr>
            <a:xfrm>
              <a:off x="606775" y="2245925"/>
              <a:ext cx="193750" cy="227825"/>
            </a:xfrm>
            <a:custGeom>
              <a:avLst/>
              <a:gdLst/>
              <a:ahLst/>
              <a:cxnLst/>
              <a:rect l="l" t="t" r="r" b="b"/>
              <a:pathLst>
                <a:path w="7750" h="9113" extrusionOk="0">
                  <a:moveTo>
                    <a:pt x="6452" y="0"/>
                  </a:moveTo>
                  <a:cubicBezTo>
                    <a:pt x="6312" y="0"/>
                    <a:pt x="6156" y="17"/>
                    <a:pt x="5985" y="53"/>
                  </a:cubicBezTo>
                  <a:cubicBezTo>
                    <a:pt x="4579" y="446"/>
                    <a:pt x="3042" y="1688"/>
                    <a:pt x="2257" y="2931"/>
                  </a:cubicBezTo>
                  <a:cubicBezTo>
                    <a:pt x="1113" y="4664"/>
                    <a:pt x="1" y="6887"/>
                    <a:pt x="589" y="9013"/>
                  </a:cubicBezTo>
                  <a:lnTo>
                    <a:pt x="688" y="9111"/>
                  </a:lnTo>
                  <a:cubicBezTo>
                    <a:pt x="690" y="9112"/>
                    <a:pt x="693" y="9112"/>
                    <a:pt x="696" y="9112"/>
                  </a:cubicBezTo>
                  <a:cubicBezTo>
                    <a:pt x="938" y="9112"/>
                    <a:pt x="3015" y="6653"/>
                    <a:pt x="3434" y="6266"/>
                  </a:cubicBezTo>
                  <a:cubicBezTo>
                    <a:pt x="4709" y="4991"/>
                    <a:pt x="6246" y="3977"/>
                    <a:pt x="7162" y="2408"/>
                  </a:cubicBezTo>
                  <a:cubicBezTo>
                    <a:pt x="7750" y="1349"/>
                    <a:pt x="7703" y="0"/>
                    <a:pt x="6452" y="0"/>
                  </a:cubicBezTo>
                  <a:close/>
                </a:path>
              </a:pathLst>
            </a:custGeom>
            <a:solidFill>
              <a:srgbClr val="87A77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9" name="Google Shape;3984;p89">
              <a:extLst>
                <a:ext uri="{FF2B5EF4-FFF2-40B4-BE49-F238E27FC236}">
                  <a16:creationId xmlns:a16="http://schemas.microsoft.com/office/drawing/2014/main" id="{56B92240-3A03-4C31-B914-67F6C0475201}"/>
                </a:ext>
              </a:extLst>
            </p:cNvPr>
            <p:cNvSpPr/>
            <p:nvPr/>
          </p:nvSpPr>
          <p:spPr>
            <a:xfrm>
              <a:off x="263375" y="2415775"/>
              <a:ext cx="237175" cy="129050"/>
            </a:xfrm>
            <a:custGeom>
              <a:avLst/>
              <a:gdLst/>
              <a:ahLst/>
              <a:cxnLst/>
              <a:rect l="l" t="t" r="r" b="b"/>
              <a:pathLst>
                <a:path w="9487" h="5162" extrusionOk="0">
                  <a:moveTo>
                    <a:pt x="2566" y="0"/>
                  </a:moveTo>
                  <a:cubicBezTo>
                    <a:pt x="1394" y="0"/>
                    <a:pt x="383" y="347"/>
                    <a:pt x="233" y="1401"/>
                  </a:cubicBezTo>
                  <a:cubicBezTo>
                    <a:pt x="1" y="2723"/>
                    <a:pt x="1907" y="2795"/>
                    <a:pt x="3432" y="2795"/>
                  </a:cubicBezTo>
                  <a:cubicBezTo>
                    <a:pt x="3618" y="2795"/>
                    <a:pt x="3798" y="2794"/>
                    <a:pt x="3967" y="2794"/>
                  </a:cubicBezTo>
                  <a:cubicBezTo>
                    <a:pt x="4369" y="2794"/>
                    <a:pt x="4714" y="2800"/>
                    <a:pt x="4941" y="2840"/>
                  </a:cubicBezTo>
                  <a:cubicBezTo>
                    <a:pt x="6674" y="3167"/>
                    <a:pt x="8047" y="4213"/>
                    <a:pt x="9453" y="5162"/>
                  </a:cubicBezTo>
                  <a:lnTo>
                    <a:pt x="9486" y="5031"/>
                  </a:lnTo>
                  <a:cubicBezTo>
                    <a:pt x="9290" y="3494"/>
                    <a:pt x="7492" y="1532"/>
                    <a:pt x="6216" y="845"/>
                  </a:cubicBezTo>
                  <a:cubicBezTo>
                    <a:pt x="5529" y="475"/>
                    <a:pt x="3937" y="0"/>
                    <a:pt x="2566" y="0"/>
                  </a:cubicBezTo>
                  <a:close/>
                </a:path>
              </a:pathLst>
            </a:custGeom>
            <a:solidFill>
              <a:srgbClr val="87A77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 dirty="0"/>
            </a:p>
          </p:txBody>
        </p:sp>
        <p:sp>
          <p:nvSpPr>
            <p:cNvPr id="40" name="Google Shape;3985;p89">
              <a:extLst>
                <a:ext uri="{FF2B5EF4-FFF2-40B4-BE49-F238E27FC236}">
                  <a16:creationId xmlns:a16="http://schemas.microsoft.com/office/drawing/2014/main" id="{0C2AA166-A02D-4571-B7F0-82E6E4FCF020}"/>
                </a:ext>
              </a:extLst>
            </p:cNvPr>
            <p:cNvSpPr/>
            <p:nvPr/>
          </p:nvSpPr>
          <p:spPr>
            <a:xfrm>
              <a:off x="233200" y="2583125"/>
              <a:ext cx="264900" cy="187825"/>
            </a:xfrm>
            <a:custGeom>
              <a:avLst/>
              <a:gdLst/>
              <a:ahLst/>
              <a:cxnLst/>
              <a:rect l="l" t="t" r="r" b="b"/>
              <a:pathLst>
                <a:path w="10596" h="7513" extrusionOk="0">
                  <a:moveTo>
                    <a:pt x="6045" y="0"/>
                  </a:moveTo>
                  <a:cubicBezTo>
                    <a:pt x="3547" y="0"/>
                    <a:pt x="1287" y="2173"/>
                    <a:pt x="557" y="4517"/>
                  </a:cubicBezTo>
                  <a:cubicBezTo>
                    <a:pt x="295" y="5301"/>
                    <a:pt x="1" y="7263"/>
                    <a:pt x="1145" y="7492"/>
                  </a:cubicBezTo>
                  <a:cubicBezTo>
                    <a:pt x="1216" y="7506"/>
                    <a:pt x="1284" y="7512"/>
                    <a:pt x="1351" y="7512"/>
                  </a:cubicBezTo>
                  <a:cubicBezTo>
                    <a:pt x="2572" y="7512"/>
                    <a:pt x="3069" y="5323"/>
                    <a:pt x="3565" y="4517"/>
                  </a:cubicBezTo>
                  <a:cubicBezTo>
                    <a:pt x="4372" y="3145"/>
                    <a:pt x="5839" y="2321"/>
                    <a:pt x="7312" y="2321"/>
                  </a:cubicBezTo>
                  <a:cubicBezTo>
                    <a:pt x="8227" y="2321"/>
                    <a:pt x="9144" y="2638"/>
                    <a:pt x="9908" y="3340"/>
                  </a:cubicBezTo>
                  <a:lnTo>
                    <a:pt x="10497" y="3928"/>
                  </a:lnTo>
                  <a:lnTo>
                    <a:pt x="10595" y="3797"/>
                  </a:lnTo>
                  <a:cubicBezTo>
                    <a:pt x="10170" y="1835"/>
                    <a:pt x="8600" y="331"/>
                    <a:pt x="6606" y="37"/>
                  </a:cubicBezTo>
                  <a:cubicBezTo>
                    <a:pt x="6418" y="12"/>
                    <a:pt x="6230" y="0"/>
                    <a:pt x="6045" y="0"/>
                  </a:cubicBezTo>
                  <a:close/>
                </a:path>
              </a:pathLst>
            </a:custGeom>
            <a:solidFill>
              <a:srgbClr val="87A77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1" name="Google Shape;3986;p89">
              <a:extLst>
                <a:ext uri="{FF2B5EF4-FFF2-40B4-BE49-F238E27FC236}">
                  <a16:creationId xmlns:a16="http://schemas.microsoft.com/office/drawing/2014/main" id="{92464A35-81AE-4F5D-83C3-0593F8EC386D}"/>
                </a:ext>
              </a:extLst>
            </p:cNvPr>
            <p:cNvSpPr/>
            <p:nvPr/>
          </p:nvSpPr>
          <p:spPr>
            <a:xfrm>
              <a:off x="629675" y="2491925"/>
              <a:ext cx="157175" cy="282600"/>
            </a:xfrm>
            <a:custGeom>
              <a:avLst/>
              <a:gdLst/>
              <a:ahLst/>
              <a:cxnLst/>
              <a:rect l="l" t="t" r="r" b="b"/>
              <a:pathLst>
                <a:path w="6287" h="11304" extrusionOk="0">
                  <a:moveTo>
                    <a:pt x="5160" y="1"/>
                  </a:moveTo>
                  <a:cubicBezTo>
                    <a:pt x="4616" y="1"/>
                    <a:pt x="3967" y="264"/>
                    <a:pt x="3499" y="611"/>
                  </a:cubicBezTo>
                  <a:cubicBezTo>
                    <a:pt x="2289" y="1527"/>
                    <a:pt x="1406" y="3325"/>
                    <a:pt x="818" y="4731"/>
                  </a:cubicBezTo>
                  <a:cubicBezTo>
                    <a:pt x="0" y="6922"/>
                    <a:pt x="524" y="9080"/>
                    <a:pt x="883" y="11238"/>
                  </a:cubicBezTo>
                  <a:lnTo>
                    <a:pt x="1047" y="11304"/>
                  </a:lnTo>
                  <a:cubicBezTo>
                    <a:pt x="1406" y="9734"/>
                    <a:pt x="2028" y="8197"/>
                    <a:pt x="2813" y="6791"/>
                  </a:cubicBezTo>
                  <a:cubicBezTo>
                    <a:pt x="3761" y="5255"/>
                    <a:pt x="5984" y="3195"/>
                    <a:pt x="6180" y="1363"/>
                  </a:cubicBezTo>
                  <a:cubicBezTo>
                    <a:pt x="6286" y="360"/>
                    <a:pt x="5794" y="1"/>
                    <a:pt x="5160" y="1"/>
                  </a:cubicBezTo>
                  <a:close/>
                </a:path>
              </a:pathLst>
            </a:custGeom>
            <a:solidFill>
              <a:srgbClr val="87A77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2" name="Google Shape;3987;p89">
              <a:extLst>
                <a:ext uri="{FF2B5EF4-FFF2-40B4-BE49-F238E27FC236}">
                  <a16:creationId xmlns:a16="http://schemas.microsoft.com/office/drawing/2014/main" id="{875A8ADB-8687-444C-848E-1E642C9649F2}"/>
                </a:ext>
              </a:extLst>
            </p:cNvPr>
            <p:cNvSpPr/>
            <p:nvPr/>
          </p:nvSpPr>
          <p:spPr>
            <a:xfrm>
              <a:off x="714700" y="2687575"/>
              <a:ext cx="125750" cy="223475"/>
            </a:xfrm>
            <a:custGeom>
              <a:avLst/>
              <a:gdLst/>
              <a:ahLst/>
              <a:cxnLst/>
              <a:rect l="l" t="t" r="r" b="b"/>
              <a:pathLst>
                <a:path w="5030" h="8939" extrusionOk="0">
                  <a:moveTo>
                    <a:pt x="4035" y="1"/>
                  </a:moveTo>
                  <a:cubicBezTo>
                    <a:pt x="3860" y="1"/>
                    <a:pt x="3650" y="45"/>
                    <a:pt x="3401" y="142"/>
                  </a:cubicBezTo>
                  <a:cubicBezTo>
                    <a:pt x="2289" y="568"/>
                    <a:pt x="1341" y="2039"/>
                    <a:pt x="883" y="3118"/>
                  </a:cubicBezTo>
                  <a:cubicBezTo>
                    <a:pt x="262" y="4295"/>
                    <a:pt x="0" y="5668"/>
                    <a:pt x="164" y="7009"/>
                  </a:cubicBezTo>
                  <a:cubicBezTo>
                    <a:pt x="229" y="7630"/>
                    <a:pt x="523" y="8252"/>
                    <a:pt x="556" y="8873"/>
                  </a:cubicBezTo>
                  <a:lnTo>
                    <a:pt x="621" y="8938"/>
                  </a:lnTo>
                  <a:cubicBezTo>
                    <a:pt x="1079" y="6388"/>
                    <a:pt x="3335" y="4524"/>
                    <a:pt x="4447" y="2301"/>
                  </a:cubicBezTo>
                  <a:cubicBezTo>
                    <a:pt x="4892" y="1411"/>
                    <a:pt x="5029" y="1"/>
                    <a:pt x="4035" y="1"/>
                  </a:cubicBezTo>
                  <a:close/>
                </a:path>
              </a:pathLst>
            </a:custGeom>
            <a:solidFill>
              <a:srgbClr val="87A77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3" name="Google Shape;3988;p89">
              <a:extLst>
                <a:ext uri="{FF2B5EF4-FFF2-40B4-BE49-F238E27FC236}">
                  <a16:creationId xmlns:a16="http://schemas.microsoft.com/office/drawing/2014/main" id="{19C2750A-395F-490B-BBB7-3CD00FE14909}"/>
                </a:ext>
              </a:extLst>
            </p:cNvPr>
            <p:cNvSpPr/>
            <p:nvPr/>
          </p:nvSpPr>
          <p:spPr>
            <a:xfrm>
              <a:off x="397625" y="2807775"/>
              <a:ext cx="82475" cy="216900"/>
            </a:xfrm>
            <a:custGeom>
              <a:avLst/>
              <a:gdLst/>
              <a:ahLst/>
              <a:cxnLst/>
              <a:rect l="l" t="t" r="r" b="b"/>
              <a:pathLst>
                <a:path w="3299" h="8676" extrusionOk="0">
                  <a:moveTo>
                    <a:pt x="1213" y="1"/>
                  </a:moveTo>
                  <a:cubicBezTo>
                    <a:pt x="499" y="1"/>
                    <a:pt x="0" y="1203"/>
                    <a:pt x="94" y="2168"/>
                  </a:cubicBezTo>
                  <a:cubicBezTo>
                    <a:pt x="225" y="3967"/>
                    <a:pt x="1337" y="8021"/>
                    <a:pt x="3299" y="8675"/>
                  </a:cubicBezTo>
                  <a:lnTo>
                    <a:pt x="3233" y="8414"/>
                  </a:lnTo>
                  <a:cubicBezTo>
                    <a:pt x="2808" y="8021"/>
                    <a:pt x="2972" y="5798"/>
                    <a:pt x="2972" y="5013"/>
                  </a:cubicBezTo>
                  <a:cubicBezTo>
                    <a:pt x="2972" y="3574"/>
                    <a:pt x="3004" y="1841"/>
                    <a:pt x="2122" y="632"/>
                  </a:cubicBezTo>
                  <a:cubicBezTo>
                    <a:pt x="1801" y="183"/>
                    <a:pt x="1491" y="1"/>
                    <a:pt x="1213" y="1"/>
                  </a:cubicBezTo>
                  <a:close/>
                </a:path>
              </a:pathLst>
            </a:custGeom>
            <a:solidFill>
              <a:srgbClr val="87A77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" name="Google Shape;3989;p89">
              <a:extLst>
                <a:ext uri="{FF2B5EF4-FFF2-40B4-BE49-F238E27FC236}">
                  <a16:creationId xmlns:a16="http://schemas.microsoft.com/office/drawing/2014/main" id="{00C541AB-B161-45F3-8507-DD12A543B448}"/>
                </a:ext>
              </a:extLst>
            </p:cNvPr>
            <p:cNvSpPr/>
            <p:nvPr/>
          </p:nvSpPr>
          <p:spPr>
            <a:xfrm>
              <a:off x="515050" y="2287250"/>
              <a:ext cx="113025" cy="1369925"/>
            </a:xfrm>
            <a:custGeom>
              <a:avLst/>
              <a:gdLst/>
              <a:ahLst/>
              <a:cxnLst/>
              <a:rect l="l" t="t" r="r" b="b"/>
              <a:pathLst>
                <a:path w="4521" h="54797" extrusionOk="0">
                  <a:moveTo>
                    <a:pt x="302" y="0"/>
                  </a:moveTo>
                  <a:cubicBezTo>
                    <a:pt x="153" y="0"/>
                    <a:pt x="1" y="119"/>
                    <a:pt x="40" y="297"/>
                  </a:cubicBezTo>
                  <a:lnTo>
                    <a:pt x="8" y="297"/>
                  </a:lnTo>
                  <a:cubicBezTo>
                    <a:pt x="1970" y="6967"/>
                    <a:pt x="2525" y="13899"/>
                    <a:pt x="2754" y="20831"/>
                  </a:cubicBezTo>
                  <a:cubicBezTo>
                    <a:pt x="2885" y="24363"/>
                    <a:pt x="2918" y="27927"/>
                    <a:pt x="3049" y="31491"/>
                  </a:cubicBezTo>
                  <a:cubicBezTo>
                    <a:pt x="3179" y="35088"/>
                    <a:pt x="3376" y="38684"/>
                    <a:pt x="3539" y="42314"/>
                  </a:cubicBezTo>
                  <a:cubicBezTo>
                    <a:pt x="3735" y="46401"/>
                    <a:pt x="3931" y="50488"/>
                    <a:pt x="4030" y="54576"/>
                  </a:cubicBezTo>
                  <a:cubicBezTo>
                    <a:pt x="4046" y="54723"/>
                    <a:pt x="4160" y="54796"/>
                    <a:pt x="4275" y="54796"/>
                  </a:cubicBezTo>
                  <a:cubicBezTo>
                    <a:pt x="4389" y="54796"/>
                    <a:pt x="4504" y="54723"/>
                    <a:pt x="4520" y="54576"/>
                  </a:cubicBezTo>
                  <a:cubicBezTo>
                    <a:pt x="4357" y="47251"/>
                    <a:pt x="3899" y="39992"/>
                    <a:pt x="3637" y="32701"/>
                  </a:cubicBezTo>
                  <a:cubicBezTo>
                    <a:pt x="3343" y="25671"/>
                    <a:pt x="3441" y="18608"/>
                    <a:pt x="2689" y="11578"/>
                  </a:cubicBezTo>
                  <a:cubicBezTo>
                    <a:pt x="2297" y="7719"/>
                    <a:pt x="1577" y="3894"/>
                    <a:pt x="531" y="166"/>
                  </a:cubicBezTo>
                  <a:cubicBezTo>
                    <a:pt x="492" y="50"/>
                    <a:pt x="398" y="0"/>
                    <a:pt x="302" y="0"/>
                  </a:cubicBezTo>
                  <a:close/>
                </a:path>
              </a:pathLst>
            </a:custGeom>
            <a:solidFill>
              <a:srgbClr val="E2F0D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" name="Google Shape;3990;p89">
              <a:extLst>
                <a:ext uri="{FF2B5EF4-FFF2-40B4-BE49-F238E27FC236}">
                  <a16:creationId xmlns:a16="http://schemas.microsoft.com/office/drawing/2014/main" id="{4AF7910C-CC89-460E-BD0C-144789CF90F9}"/>
                </a:ext>
              </a:extLst>
            </p:cNvPr>
            <p:cNvSpPr/>
            <p:nvPr/>
          </p:nvSpPr>
          <p:spPr>
            <a:xfrm>
              <a:off x="633750" y="2527000"/>
              <a:ext cx="111650" cy="1131600"/>
            </a:xfrm>
            <a:custGeom>
              <a:avLst/>
              <a:gdLst/>
              <a:ahLst/>
              <a:cxnLst/>
              <a:rect l="l" t="t" r="r" b="b"/>
              <a:pathLst>
                <a:path w="4466" h="45264" extrusionOk="0">
                  <a:moveTo>
                    <a:pt x="4121" y="0"/>
                  </a:moveTo>
                  <a:cubicBezTo>
                    <a:pt x="4064" y="0"/>
                    <a:pt x="4006" y="27"/>
                    <a:pt x="3957" y="91"/>
                  </a:cubicBezTo>
                  <a:cubicBezTo>
                    <a:pt x="2388" y="2020"/>
                    <a:pt x="1342" y="4342"/>
                    <a:pt x="917" y="6794"/>
                  </a:cubicBezTo>
                  <a:cubicBezTo>
                    <a:pt x="818" y="7514"/>
                    <a:pt x="753" y="8233"/>
                    <a:pt x="720" y="8920"/>
                  </a:cubicBezTo>
                  <a:cubicBezTo>
                    <a:pt x="688" y="9737"/>
                    <a:pt x="622" y="10555"/>
                    <a:pt x="590" y="11372"/>
                  </a:cubicBezTo>
                  <a:cubicBezTo>
                    <a:pt x="491" y="12909"/>
                    <a:pt x="426" y="14478"/>
                    <a:pt x="361" y="16015"/>
                  </a:cubicBezTo>
                  <a:cubicBezTo>
                    <a:pt x="66" y="22195"/>
                    <a:pt x="1" y="28408"/>
                    <a:pt x="263" y="34588"/>
                  </a:cubicBezTo>
                  <a:cubicBezTo>
                    <a:pt x="426" y="38086"/>
                    <a:pt x="720" y="41552"/>
                    <a:pt x="1113" y="45018"/>
                  </a:cubicBezTo>
                  <a:cubicBezTo>
                    <a:pt x="1145" y="45182"/>
                    <a:pt x="1284" y="45264"/>
                    <a:pt x="1411" y="45264"/>
                  </a:cubicBezTo>
                  <a:cubicBezTo>
                    <a:pt x="1538" y="45264"/>
                    <a:pt x="1652" y="45182"/>
                    <a:pt x="1636" y="45018"/>
                  </a:cubicBezTo>
                  <a:cubicBezTo>
                    <a:pt x="164" y="32985"/>
                    <a:pt x="491" y="20822"/>
                    <a:pt x="1243" y="8724"/>
                  </a:cubicBezTo>
                  <a:cubicBezTo>
                    <a:pt x="1309" y="7252"/>
                    <a:pt x="1570" y="5781"/>
                    <a:pt x="2061" y="4375"/>
                  </a:cubicBezTo>
                  <a:cubicBezTo>
                    <a:pt x="2584" y="2936"/>
                    <a:pt x="3369" y="1628"/>
                    <a:pt x="4317" y="451"/>
                  </a:cubicBezTo>
                  <a:cubicBezTo>
                    <a:pt x="4465" y="254"/>
                    <a:pt x="4297" y="0"/>
                    <a:pt x="4121" y="0"/>
                  </a:cubicBezTo>
                  <a:close/>
                </a:path>
              </a:pathLst>
            </a:custGeom>
            <a:solidFill>
              <a:srgbClr val="E2F0D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6" name="Google Shape;3991;p89">
              <a:extLst>
                <a:ext uri="{FF2B5EF4-FFF2-40B4-BE49-F238E27FC236}">
                  <a16:creationId xmlns:a16="http://schemas.microsoft.com/office/drawing/2014/main" id="{BE062189-7ED4-447F-8C98-F35EA6E65A46}"/>
                </a:ext>
              </a:extLst>
            </p:cNvPr>
            <p:cNvSpPr/>
            <p:nvPr/>
          </p:nvSpPr>
          <p:spPr>
            <a:xfrm>
              <a:off x="257550" y="2609250"/>
              <a:ext cx="319025" cy="1048225"/>
            </a:xfrm>
            <a:custGeom>
              <a:avLst/>
              <a:gdLst/>
              <a:ahLst/>
              <a:cxnLst/>
              <a:rect l="l" t="t" r="r" b="b"/>
              <a:pathLst>
                <a:path w="12761" h="41929" extrusionOk="0">
                  <a:moveTo>
                    <a:pt x="5187" y="0"/>
                  </a:moveTo>
                  <a:cubicBezTo>
                    <a:pt x="2639" y="0"/>
                    <a:pt x="585" y="2211"/>
                    <a:pt x="40" y="4649"/>
                  </a:cubicBezTo>
                  <a:cubicBezTo>
                    <a:pt x="0" y="4829"/>
                    <a:pt x="168" y="4960"/>
                    <a:pt x="320" y="4960"/>
                  </a:cubicBezTo>
                  <a:cubicBezTo>
                    <a:pt x="416" y="4960"/>
                    <a:pt x="506" y="4907"/>
                    <a:pt x="531" y="4780"/>
                  </a:cubicBezTo>
                  <a:cubicBezTo>
                    <a:pt x="1049" y="2592"/>
                    <a:pt x="2859" y="506"/>
                    <a:pt x="5181" y="506"/>
                  </a:cubicBezTo>
                  <a:cubicBezTo>
                    <a:pt x="5497" y="506"/>
                    <a:pt x="5822" y="545"/>
                    <a:pt x="6155" y="627"/>
                  </a:cubicBezTo>
                  <a:cubicBezTo>
                    <a:pt x="9000" y="1379"/>
                    <a:pt x="10471" y="4354"/>
                    <a:pt x="11027" y="6970"/>
                  </a:cubicBezTo>
                  <a:cubicBezTo>
                    <a:pt x="11387" y="8671"/>
                    <a:pt x="11289" y="10371"/>
                    <a:pt x="11289" y="12071"/>
                  </a:cubicBezTo>
                  <a:cubicBezTo>
                    <a:pt x="11289" y="13935"/>
                    <a:pt x="11289" y="15799"/>
                    <a:pt x="11321" y="17695"/>
                  </a:cubicBezTo>
                  <a:cubicBezTo>
                    <a:pt x="11321" y="21423"/>
                    <a:pt x="11387" y="25183"/>
                    <a:pt x="11518" y="28943"/>
                  </a:cubicBezTo>
                  <a:cubicBezTo>
                    <a:pt x="11648" y="33194"/>
                    <a:pt x="11877" y="37445"/>
                    <a:pt x="12237" y="41696"/>
                  </a:cubicBezTo>
                  <a:cubicBezTo>
                    <a:pt x="12254" y="41847"/>
                    <a:pt x="12391" y="41929"/>
                    <a:pt x="12521" y="41929"/>
                  </a:cubicBezTo>
                  <a:cubicBezTo>
                    <a:pt x="12644" y="41929"/>
                    <a:pt x="12760" y="41855"/>
                    <a:pt x="12760" y="41696"/>
                  </a:cubicBezTo>
                  <a:lnTo>
                    <a:pt x="12727" y="41696"/>
                  </a:lnTo>
                  <a:cubicBezTo>
                    <a:pt x="12041" y="33587"/>
                    <a:pt x="11845" y="25477"/>
                    <a:pt x="11812" y="17401"/>
                  </a:cubicBezTo>
                  <a:lnTo>
                    <a:pt x="11812" y="11385"/>
                  </a:lnTo>
                  <a:cubicBezTo>
                    <a:pt x="11812" y="10404"/>
                    <a:pt x="11877" y="9390"/>
                    <a:pt x="11812" y="8409"/>
                  </a:cubicBezTo>
                  <a:cubicBezTo>
                    <a:pt x="11714" y="7690"/>
                    <a:pt x="11583" y="6970"/>
                    <a:pt x="11387" y="6284"/>
                  </a:cubicBezTo>
                  <a:cubicBezTo>
                    <a:pt x="10733" y="3668"/>
                    <a:pt x="9065" y="856"/>
                    <a:pt x="6286" y="136"/>
                  </a:cubicBezTo>
                  <a:cubicBezTo>
                    <a:pt x="5912" y="44"/>
                    <a:pt x="5544" y="0"/>
                    <a:pt x="5187" y="0"/>
                  </a:cubicBezTo>
                  <a:close/>
                </a:path>
              </a:pathLst>
            </a:custGeom>
            <a:solidFill>
              <a:srgbClr val="E2F0D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7" name="Google Shape;3992;p89">
              <a:extLst>
                <a:ext uri="{FF2B5EF4-FFF2-40B4-BE49-F238E27FC236}">
                  <a16:creationId xmlns:a16="http://schemas.microsoft.com/office/drawing/2014/main" id="{63678820-B984-48B7-AE56-1459129DA4C6}"/>
                </a:ext>
              </a:extLst>
            </p:cNvPr>
            <p:cNvSpPr/>
            <p:nvPr/>
          </p:nvSpPr>
          <p:spPr>
            <a:xfrm>
              <a:off x="568000" y="2281200"/>
              <a:ext cx="198725" cy="301175"/>
            </a:xfrm>
            <a:custGeom>
              <a:avLst/>
              <a:gdLst/>
              <a:ahLst/>
              <a:cxnLst/>
              <a:rect l="l" t="t" r="r" b="b"/>
              <a:pathLst>
                <a:path w="7949" h="12047" extrusionOk="0">
                  <a:moveTo>
                    <a:pt x="7602" y="0"/>
                  </a:moveTo>
                  <a:cubicBezTo>
                    <a:pt x="7560" y="0"/>
                    <a:pt x="7515" y="15"/>
                    <a:pt x="7470" y="48"/>
                  </a:cubicBezTo>
                  <a:cubicBezTo>
                    <a:pt x="3481" y="2599"/>
                    <a:pt x="2304" y="7732"/>
                    <a:pt x="113" y="11656"/>
                  </a:cubicBezTo>
                  <a:cubicBezTo>
                    <a:pt x="0" y="11859"/>
                    <a:pt x="183" y="12047"/>
                    <a:pt x="361" y="12047"/>
                  </a:cubicBezTo>
                  <a:cubicBezTo>
                    <a:pt x="441" y="12047"/>
                    <a:pt x="520" y="12009"/>
                    <a:pt x="571" y="11918"/>
                  </a:cubicBezTo>
                  <a:cubicBezTo>
                    <a:pt x="1650" y="9956"/>
                    <a:pt x="2467" y="7831"/>
                    <a:pt x="3514" y="5803"/>
                  </a:cubicBezTo>
                  <a:cubicBezTo>
                    <a:pt x="4527" y="3743"/>
                    <a:pt x="5770" y="1716"/>
                    <a:pt x="7732" y="474"/>
                  </a:cubicBezTo>
                  <a:cubicBezTo>
                    <a:pt x="7949" y="338"/>
                    <a:pt x="7806" y="0"/>
                    <a:pt x="7602" y="0"/>
                  </a:cubicBezTo>
                  <a:close/>
                </a:path>
              </a:pathLst>
            </a:custGeom>
            <a:solidFill>
              <a:srgbClr val="E2F0D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8" name="Google Shape;3993;p89">
              <a:extLst>
                <a:ext uri="{FF2B5EF4-FFF2-40B4-BE49-F238E27FC236}">
                  <a16:creationId xmlns:a16="http://schemas.microsoft.com/office/drawing/2014/main" id="{90BCAB5A-6BE3-4776-BA8B-8622B6C9C082}"/>
                </a:ext>
              </a:extLst>
            </p:cNvPr>
            <p:cNvSpPr/>
            <p:nvPr/>
          </p:nvSpPr>
          <p:spPr>
            <a:xfrm>
              <a:off x="296625" y="2440775"/>
              <a:ext cx="293300" cy="261525"/>
            </a:xfrm>
            <a:custGeom>
              <a:avLst/>
              <a:gdLst/>
              <a:ahLst/>
              <a:cxnLst/>
              <a:rect l="l" t="t" r="r" b="b"/>
              <a:pathLst>
                <a:path w="11732" h="10461" extrusionOk="0">
                  <a:moveTo>
                    <a:pt x="2074" y="1"/>
                  </a:moveTo>
                  <a:cubicBezTo>
                    <a:pt x="1478" y="1"/>
                    <a:pt x="881" y="91"/>
                    <a:pt x="309" y="270"/>
                  </a:cubicBezTo>
                  <a:cubicBezTo>
                    <a:pt x="1" y="363"/>
                    <a:pt x="99" y="832"/>
                    <a:pt x="411" y="832"/>
                  </a:cubicBezTo>
                  <a:cubicBezTo>
                    <a:pt x="431" y="832"/>
                    <a:pt x="451" y="830"/>
                    <a:pt x="472" y="826"/>
                  </a:cubicBezTo>
                  <a:cubicBezTo>
                    <a:pt x="1041" y="653"/>
                    <a:pt x="1585" y="574"/>
                    <a:pt x="2106" y="574"/>
                  </a:cubicBezTo>
                  <a:cubicBezTo>
                    <a:pt x="5716" y="574"/>
                    <a:pt x="8191" y="4398"/>
                    <a:pt x="9791" y="7399"/>
                  </a:cubicBezTo>
                  <a:cubicBezTo>
                    <a:pt x="10282" y="8347"/>
                    <a:pt x="10739" y="9328"/>
                    <a:pt x="11197" y="10309"/>
                  </a:cubicBezTo>
                  <a:cubicBezTo>
                    <a:pt x="11240" y="10416"/>
                    <a:pt x="11318" y="10460"/>
                    <a:pt x="11398" y="10460"/>
                  </a:cubicBezTo>
                  <a:cubicBezTo>
                    <a:pt x="11562" y="10460"/>
                    <a:pt x="11732" y="10277"/>
                    <a:pt x="11622" y="10080"/>
                  </a:cubicBezTo>
                  <a:lnTo>
                    <a:pt x="11655" y="10047"/>
                  </a:lnTo>
                  <a:cubicBezTo>
                    <a:pt x="10772" y="8085"/>
                    <a:pt x="9758" y="6189"/>
                    <a:pt x="8581" y="4358"/>
                  </a:cubicBezTo>
                  <a:cubicBezTo>
                    <a:pt x="7404" y="2657"/>
                    <a:pt x="5867" y="957"/>
                    <a:pt x="3840" y="270"/>
                  </a:cubicBezTo>
                  <a:cubicBezTo>
                    <a:pt x="3268" y="91"/>
                    <a:pt x="2671" y="1"/>
                    <a:pt x="2074" y="1"/>
                  </a:cubicBezTo>
                  <a:close/>
                </a:path>
              </a:pathLst>
            </a:custGeom>
            <a:solidFill>
              <a:srgbClr val="E2F0D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9" name="Google Shape;3994;p89">
              <a:extLst>
                <a:ext uri="{FF2B5EF4-FFF2-40B4-BE49-F238E27FC236}">
                  <a16:creationId xmlns:a16="http://schemas.microsoft.com/office/drawing/2014/main" id="{AFB6AEE6-8507-498A-803E-3CF9E1AE3858}"/>
                </a:ext>
              </a:extLst>
            </p:cNvPr>
            <p:cNvSpPr/>
            <p:nvPr/>
          </p:nvSpPr>
          <p:spPr>
            <a:xfrm>
              <a:off x="660600" y="2725925"/>
              <a:ext cx="156900" cy="380775"/>
            </a:xfrm>
            <a:custGeom>
              <a:avLst/>
              <a:gdLst/>
              <a:ahLst/>
              <a:cxnLst/>
              <a:rect l="l" t="t" r="r" b="b"/>
              <a:pathLst>
                <a:path w="6276" h="15231" extrusionOk="0">
                  <a:moveTo>
                    <a:pt x="5907" y="0"/>
                  </a:moveTo>
                  <a:cubicBezTo>
                    <a:pt x="5832" y="0"/>
                    <a:pt x="5759" y="32"/>
                    <a:pt x="5711" y="109"/>
                  </a:cubicBezTo>
                  <a:cubicBezTo>
                    <a:pt x="4109" y="2267"/>
                    <a:pt x="3815" y="5013"/>
                    <a:pt x="3422" y="7596"/>
                  </a:cubicBezTo>
                  <a:cubicBezTo>
                    <a:pt x="3030" y="10245"/>
                    <a:pt x="2474" y="12992"/>
                    <a:pt x="218" y="14725"/>
                  </a:cubicBezTo>
                  <a:cubicBezTo>
                    <a:pt x="1" y="14887"/>
                    <a:pt x="144" y="15230"/>
                    <a:pt x="349" y="15230"/>
                  </a:cubicBezTo>
                  <a:cubicBezTo>
                    <a:pt x="391" y="15230"/>
                    <a:pt x="435" y="15216"/>
                    <a:pt x="480" y="15182"/>
                  </a:cubicBezTo>
                  <a:cubicBezTo>
                    <a:pt x="5188" y="11553"/>
                    <a:pt x="2867" y="4784"/>
                    <a:pt x="6136" y="370"/>
                  </a:cubicBezTo>
                  <a:cubicBezTo>
                    <a:pt x="6275" y="185"/>
                    <a:pt x="6087" y="0"/>
                    <a:pt x="5907" y="0"/>
                  </a:cubicBezTo>
                  <a:close/>
                </a:path>
              </a:pathLst>
            </a:custGeom>
            <a:solidFill>
              <a:srgbClr val="E2F0D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0" name="Google Shape;3995;p89">
              <a:extLst>
                <a:ext uri="{FF2B5EF4-FFF2-40B4-BE49-F238E27FC236}">
                  <a16:creationId xmlns:a16="http://schemas.microsoft.com/office/drawing/2014/main" id="{4353BFE5-511B-471F-883B-46060207048F}"/>
                </a:ext>
              </a:extLst>
            </p:cNvPr>
            <p:cNvSpPr/>
            <p:nvPr/>
          </p:nvSpPr>
          <p:spPr>
            <a:xfrm>
              <a:off x="421875" y="2862950"/>
              <a:ext cx="132475" cy="235075"/>
            </a:xfrm>
            <a:custGeom>
              <a:avLst/>
              <a:gdLst/>
              <a:ahLst/>
              <a:cxnLst/>
              <a:rect l="l" t="t" r="r" b="b"/>
              <a:pathLst>
                <a:path w="5299" h="9403" extrusionOk="0">
                  <a:moveTo>
                    <a:pt x="315" y="1"/>
                  </a:moveTo>
                  <a:cubicBezTo>
                    <a:pt x="159" y="1"/>
                    <a:pt x="1" y="126"/>
                    <a:pt x="40" y="321"/>
                  </a:cubicBezTo>
                  <a:lnTo>
                    <a:pt x="73" y="354"/>
                  </a:lnTo>
                  <a:cubicBezTo>
                    <a:pt x="465" y="2087"/>
                    <a:pt x="1021" y="3787"/>
                    <a:pt x="1707" y="5455"/>
                  </a:cubicBezTo>
                  <a:cubicBezTo>
                    <a:pt x="2361" y="6926"/>
                    <a:pt x="3277" y="8659"/>
                    <a:pt x="4781" y="9378"/>
                  </a:cubicBezTo>
                  <a:cubicBezTo>
                    <a:pt x="4819" y="9395"/>
                    <a:pt x="4857" y="9403"/>
                    <a:pt x="4893" y="9403"/>
                  </a:cubicBezTo>
                  <a:cubicBezTo>
                    <a:pt x="5134" y="9403"/>
                    <a:pt x="5299" y="9063"/>
                    <a:pt x="5043" y="8921"/>
                  </a:cubicBezTo>
                  <a:cubicBezTo>
                    <a:pt x="3571" y="8234"/>
                    <a:pt x="2721" y="6534"/>
                    <a:pt x="2100" y="5095"/>
                  </a:cubicBezTo>
                  <a:cubicBezTo>
                    <a:pt x="1446" y="3493"/>
                    <a:pt x="923" y="1858"/>
                    <a:pt x="563" y="190"/>
                  </a:cubicBezTo>
                  <a:cubicBezTo>
                    <a:pt x="523" y="58"/>
                    <a:pt x="420" y="1"/>
                    <a:pt x="315" y="1"/>
                  </a:cubicBezTo>
                  <a:close/>
                </a:path>
              </a:pathLst>
            </a:custGeom>
            <a:solidFill>
              <a:srgbClr val="E2F0D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1" name="Google Shape;3996;p89">
              <a:extLst>
                <a:ext uri="{FF2B5EF4-FFF2-40B4-BE49-F238E27FC236}">
                  <a16:creationId xmlns:a16="http://schemas.microsoft.com/office/drawing/2014/main" id="{51F3ADFC-EC63-4B47-BE4F-FECDA72B8613}"/>
                </a:ext>
              </a:extLst>
            </p:cNvPr>
            <p:cNvSpPr/>
            <p:nvPr/>
          </p:nvSpPr>
          <p:spPr>
            <a:xfrm>
              <a:off x="217925" y="1971400"/>
              <a:ext cx="488200" cy="407325"/>
            </a:xfrm>
            <a:custGeom>
              <a:avLst/>
              <a:gdLst/>
              <a:ahLst/>
              <a:cxnLst/>
              <a:rect l="l" t="t" r="r" b="b"/>
              <a:pathLst>
                <a:path w="19528" h="16293" extrusionOk="0">
                  <a:moveTo>
                    <a:pt x="12098" y="1"/>
                  </a:moveTo>
                  <a:cubicBezTo>
                    <a:pt x="11500" y="1"/>
                    <a:pt x="10589" y="879"/>
                    <a:pt x="10062" y="2696"/>
                  </a:cubicBezTo>
                  <a:cubicBezTo>
                    <a:pt x="9637" y="4201"/>
                    <a:pt x="9931" y="6816"/>
                    <a:pt x="9833" y="8320"/>
                  </a:cubicBezTo>
                  <a:cubicBezTo>
                    <a:pt x="8732" y="7828"/>
                    <a:pt x="6940" y="2644"/>
                    <a:pt x="5386" y="2644"/>
                  </a:cubicBezTo>
                  <a:cubicBezTo>
                    <a:pt x="5185" y="2644"/>
                    <a:pt x="4988" y="2731"/>
                    <a:pt x="4797" y="2925"/>
                  </a:cubicBezTo>
                  <a:cubicBezTo>
                    <a:pt x="2803" y="5018"/>
                    <a:pt x="8590" y="9040"/>
                    <a:pt x="9637" y="10021"/>
                  </a:cubicBezTo>
                  <a:cubicBezTo>
                    <a:pt x="9090" y="9813"/>
                    <a:pt x="7346" y="9599"/>
                    <a:pt x="5551" y="9599"/>
                  </a:cubicBezTo>
                  <a:cubicBezTo>
                    <a:pt x="2835" y="9599"/>
                    <a:pt x="0" y="10087"/>
                    <a:pt x="1004" y="11819"/>
                  </a:cubicBezTo>
                  <a:cubicBezTo>
                    <a:pt x="1261" y="12255"/>
                    <a:pt x="1812" y="12404"/>
                    <a:pt x="2468" y="12404"/>
                  </a:cubicBezTo>
                  <a:cubicBezTo>
                    <a:pt x="3732" y="12404"/>
                    <a:pt x="5384" y="11850"/>
                    <a:pt x="6072" y="11721"/>
                  </a:cubicBezTo>
                  <a:cubicBezTo>
                    <a:pt x="6720" y="11620"/>
                    <a:pt x="7367" y="11545"/>
                    <a:pt x="8014" y="11545"/>
                  </a:cubicBezTo>
                  <a:cubicBezTo>
                    <a:pt x="8838" y="11545"/>
                    <a:pt x="9662" y="11667"/>
                    <a:pt x="10487" y="12015"/>
                  </a:cubicBezTo>
                  <a:cubicBezTo>
                    <a:pt x="8884" y="12015"/>
                    <a:pt x="7315" y="12342"/>
                    <a:pt x="5844" y="12964"/>
                  </a:cubicBezTo>
                  <a:cubicBezTo>
                    <a:pt x="4895" y="13389"/>
                    <a:pt x="1822" y="14958"/>
                    <a:pt x="4176" y="16233"/>
                  </a:cubicBezTo>
                  <a:cubicBezTo>
                    <a:pt x="4246" y="16273"/>
                    <a:pt x="4328" y="16292"/>
                    <a:pt x="4421" y="16292"/>
                  </a:cubicBezTo>
                  <a:cubicBezTo>
                    <a:pt x="5612" y="16292"/>
                    <a:pt x="8581" y="13229"/>
                    <a:pt x="10957" y="13229"/>
                  </a:cubicBezTo>
                  <a:cubicBezTo>
                    <a:pt x="11417" y="13229"/>
                    <a:pt x="11854" y="13344"/>
                    <a:pt x="12252" y="13618"/>
                  </a:cubicBezTo>
                  <a:lnTo>
                    <a:pt x="12252" y="13585"/>
                  </a:lnTo>
                  <a:cubicBezTo>
                    <a:pt x="12776" y="10838"/>
                    <a:pt x="17092" y="11688"/>
                    <a:pt x="18563" y="9988"/>
                  </a:cubicBezTo>
                  <a:cubicBezTo>
                    <a:pt x="19528" y="8745"/>
                    <a:pt x="18778" y="8316"/>
                    <a:pt x="17787" y="8316"/>
                  </a:cubicBezTo>
                  <a:cubicBezTo>
                    <a:pt x="17267" y="8316"/>
                    <a:pt x="16681" y="8435"/>
                    <a:pt x="16242" y="8615"/>
                  </a:cubicBezTo>
                  <a:cubicBezTo>
                    <a:pt x="14868" y="9040"/>
                    <a:pt x="13724" y="10740"/>
                    <a:pt x="12481" y="10740"/>
                  </a:cubicBezTo>
                  <a:cubicBezTo>
                    <a:pt x="12874" y="8746"/>
                    <a:pt x="18563" y="5574"/>
                    <a:pt x="17713" y="3547"/>
                  </a:cubicBezTo>
                  <a:cubicBezTo>
                    <a:pt x="17561" y="3207"/>
                    <a:pt x="17317" y="3069"/>
                    <a:pt x="17023" y="3069"/>
                  </a:cubicBezTo>
                  <a:cubicBezTo>
                    <a:pt x="15929" y="3069"/>
                    <a:pt x="14136" y="4981"/>
                    <a:pt x="13724" y="5574"/>
                  </a:cubicBezTo>
                  <a:cubicBezTo>
                    <a:pt x="12776" y="6718"/>
                    <a:pt x="12481" y="8092"/>
                    <a:pt x="11729" y="9465"/>
                  </a:cubicBezTo>
                  <a:cubicBezTo>
                    <a:pt x="11010" y="6947"/>
                    <a:pt x="12024" y="3808"/>
                    <a:pt x="12579" y="1650"/>
                  </a:cubicBezTo>
                  <a:cubicBezTo>
                    <a:pt x="12855" y="561"/>
                    <a:pt x="12577" y="1"/>
                    <a:pt x="12098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2" name="Google Shape;3997;p89">
              <a:extLst>
                <a:ext uri="{FF2B5EF4-FFF2-40B4-BE49-F238E27FC236}">
                  <a16:creationId xmlns:a16="http://schemas.microsoft.com/office/drawing/2014/main" id="{A88F8B25-3FEF-4D8E-B4E0-27E85F868BF2}"/>
                </a:ext>
              </a:extLst>
            </p:cNvPr>
            <p:cNvSpPr/>
            <p:nvPr/>
          </p:nvSpPr>
          <p:spPr>
            <a:xfrm>
              <a:off x="413050" y="2207200"/>
              <a:ext cx="184775" cy="123750"/>
            </a:xfrm>
            <a:custGeom>
              <a:avLst/>
              <a:gdLst/>
              <a:ahLst/>
              <a:cxnLst/>
              <a:rect l="l" t="t" r="r" b="b"/>
              <a:pathLst>
                <a:path w="7391" h="4950" extrusionOk="0">
                  <a:moveTo>
                    <a:pt x="4317" y="0"/>
                  </a:moveTo>
                  <a:cubicBezTo>
                    <a:pt x="3510" y="0"/>
                    <a:pt x="3563" y="1370"/>
                    <a:pt x="3753" y="2538"/>
                  </a:cubicBezTo>
                  <a:lnTo>
                    <a:pt x="3753" y="2538"/>
                  </a:lnTo>
                  <a:cubicBezTo>
                    <a:pt x="3313" y="1798"/>
                    <a:pt x="2760" y="1062"/>
                    <a:pt x="2246" y="1062"/>
                  </a:cubicBezTo>
                  <a:cubicBezTo>
                    <a:pt x="2150" y="1062"/>
                    <a:pt x="2055" y="1088"/>
                    <a:pt x="1962" y="1145"/>
                  </a:cubicBezTo>
                  <a:cubicBezTo>
                    <a:pt x="883" y="1799"/>
                    <a:pt x="2322" y="2812"/>
                    <a:pt x="3238" y="3466"/>
                  </a:cubicBezTo>
                  <a:cubicBezTo>
                    <a:pt x="2970" y="3466"/>
                    <a:pt x="2692" y="3458"/>
                    <a:pt x="2416" y="3458"/>
                  </a:cubicBezTo>
                  <a:cubicBezTo>
                    <a:pt x="1475" y="3458"/>
                    <a:pt x="546" y="3555"/>
                    <a:pt x="66" y="4414"/>
                  </a:cubicBezTo>
                  <a:cubicBezTo>
                    <a:pt x="0" y="4545"/>
                    <a:pt x="33" y="4676"/>
                    <a:pt x="164" y="4774"/>
                  </a:cubicBezTo>
                  <a:cubicBezTo>
                    <a:pt x="443" y="4901"/>
                    <a:pt x="741" y="4949"/>
                    <a:pt x="1029" y="4949"/>
                  </a:cubicBezTo>
                  <a:cubicBezTo>
                    <a:pt x="1112" y="4949"/>
                    <a:pt x="1195" y="4945"/>
                    <a:pt x="1276" y="4938"/>
                  </a:cubicBezTo>
                  <a:lnTo>
                    <a:pt x="1603" y="4938"/>
                  </a:lnTo>
                  <a:cubicBezTo>
                    <a:pt x="1668" y="4905"/>
                    <a:pt x="1766" y="4872"/>
                    <a:pt x="1832" y="4872"/>
                  </a:cubicBezTo>
                  <a:cubicBezTo>
                    <a:pt x="2257" y="4807"/>
                    <a:pt x="2616" y="4709"/>
                    <a:pt x="3009" y="4643"/>
                  </a:cubicBezTo>
                  <a:cubicBezTo>
                    <a:pt x="3368" y="4513"/>
                    <a:pt x="3761" y="4414"/>
                    <a:pt x="4120" y="4349"/>
                  </a:cubicBezTo>
                  <a:lnTo>
                    <a:pt x="4644" y="4186"/>
                  </a:lnTo>
                  <a:cubicBezTo>
                    <a:pt x="5428" y="3989"/>
                    <a:pt x="7390" y="3041"/>
                    <a:pt x="7161" y="2289"/>
                  </a:cubicBezTo>
                  <a:cubicBezTo>
                    <a:pt x="7017" y="1855"/>
                    <a:pt x="6748" y="1723"/>
                    <a:pt x="6394" y="1723"/>
                  </a:cubicBezTo>
                  <a:cubicBezTo>
                    <a:pt x="6267" y="1723"/>
                    <a:pt x="6130" y="1740"/>
                    <a:pt x="5984" y="1766"/>
                  </a:cubicBezTo>
                  <a:cubicBezTo>
                    <a:pt x="5592" y="1831"/>
                    <a:pt x="5265" y="2027"/>
                    <a:pt x="5003" y="2322"/>
                  </a:cubicBezTo>
                  <a:cubicBezTo>
                    <a:pt x="5134" y="1210"/>
                    <a:pt x="5167" y="0"/>
                    <a:pt x="4317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3" name="Google Shape;3998;p89">
              <a:extLst>
                <a:ext uri="{FF2B5EF4-FFF2-40B4-BE49-F238E27FC236}">
                  <a16:creationId xmlns:a16="http://schemas.microsoft.com/office/drawing/2014/main" id="{6A24481F-C468-47DE-A9DF-3CEC88F34C93}"/>
                </a:ext>
              </a:extLst>
            </p:cNvPr>
            <p:cNvSpPr/>
            <p:nvPr/>
          </p:nvSpPr>
          <p:spPr>
            <a:xfrm>
              <a:off x="341925" y="2060050"/>
              <a:ext cx="40900" cy="61750"/>
            </a:xfrm>
            <a:custGeom>
              <a:avLst/>
              <a:gdLst/>
              <a:ahLst/>
              <a:cxnLst/>
              <a:rect l="l" t="t" r="r" b="b"/>
              <a:pathLst>
                <a:path w="1636" h="2470" extrusionOk="0">
                  <a:moveTo>
                    <a:pt x="328" y="1"/>
                  </a:moveTo>
                  <a:cubicBezTo>
                    <a:pt x="164" y="1"/>
                    <a:pt x="66" y="131"/>
                    <a:pt x="66" y="262"/>
                  </a:cubicBezTo>
                  <a:cubicBezTo>
                    <a:pt x="1" y="1080"/>
                    <a:pt x="589" y="1864"/>
                    <a:pt x="1178" y="2420"/>
                  </a:cubicBezTo>
                  <a:cubicBezTo>
                    <a:pt x="1227" y="2453"/>
                    <a:pt x="1292" y="2469"/>
                    <a:pt x="1358" y="2469"/>
                  </a:cubicBezTo>
                  <a:cubicBezTo>
                    <a:pt x="1423" y="2469"/>
                    <a:pt x="1488" y="2453"/>
                    <a:pt x="1537" y="2420"/>
                  </a:cubicBezTo>
                  <a:cubicBezTo>
                    <a:pt x="1636" y="2322"/>
                    <a:pt x="1636" y="2159"/>
                    <a:pt x="1537" y="2061"/>
                  </a:cubicBezTo>
                  <a:cubicBezTo>
                    <a:pt x="1047" y="1603"/>
                    <a:pt x="524" y="949"/>
                    <a:pt x="557" y="262"/>
                  </a:cubicBezTo>
                  <a:cubicBezTo>
                    <a:pt x="557" y="131"/>
                    <a:pt x="458" y="1"/>
                    <a:pt x="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4" name="Google Shape;3999;p89">
              <a:extLst>
                <a:ext uri="{FF2B5EF4-FFF2-40B4-BE49-F238E27FC236}">
                  <a16:creationId xmlns:a16="http://schemas.microsoft.com/office/drawing/2014/main" id="{1DA4E7DA-A6F7-4178-9780-D31DE48AAB8B}"/>
                </a:ext>
              </a:extLst>
            </p:cNvPr>
            <p:cNvSpPr/>
            <p:nvPr/>
          </p:nvSpPr>
          <p:spPr>
            <a:xfrm>
              <a:off x="263175" y="2253575"/>
              <a:ext cx="67325" cy="19000"/>
            </a:xfrm>
            <a:custGeom>
              <a:avLst/>
              <a:gdLst/>
              <a:ahLst/>
              <a:cxnLst/>
              <a:rect l="l" t="t" r="r" b="b"/>
              <a:pathLst>
                <a:path w="2693" h="760" extrusionOk="0">
                  <a:moveTo>
                    <a:pt x="2403" y="1"/>
                  </a:moveTo>
                  <a:cubicBezTo>
                    <a:pt x="2379" y="1"/>
                    <a:pt x="2356" y="3"/>
                    <a:pt x="2333" y="9"/>
                  </a:cubicBezTo>
                  <a:cubicBezTo>
                    <a:pt x="1885" y="103"/>
                    <a:pt x="1420" y="249"/>
                    <a:pt x="962" y="249"/>
                  </a:cubicBezTo>
                  <a:cubicBezTo>
                    <a:pt x="785" y="249"/>
                    <a:pt x="610" y="227"/>
                    <a:pt x="437" y="172"/>
                  </a:cubicBezTo>
                  <a:cubicBezTo>
                    <a:pt x="415" y="168"/>
                    <a:pt x="394" y="166"/>
                    <a:pt x="374" y="166"/>
                  </a:cubicBezTo>
                  <a:cubicBezTo>
                    <a:pt x="94" y="166"/>
                    <a:pt x="1" y="571"/>
                    <a:pt x="306" y="663"/>
                  </a:cubicBezTo>
                  <a:cubicBezTo>
                    <a:pt x="523" y="732"/>
                    <a:pt x="744" y="759"/>
                    <a:pt x="965" y="759"/>
                  </a:cubicBezTo>
                  <a:cubicBezTo>
                    <a:pt x="1477" y="759"/>
                    <a:pt x="1995" y="614"/>
                    <a:pt x="2497" y="499"/>
                  </a:cubicBezTo>
                  <a:cubicBezTo>
                    <a:pt x="2628" y="467"/>
                    <a:pt x="2693" y="336"/>
                    <a:pt x="2660" y="172"/>
                  </a:cubicBezTo>
                  <a:cubicBezTo>
                    <a:pt x="2633" y="64"/>
                    <a:pt x="2516" y="1"/>
                    <a:pt x="2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5" name="Google Shape;4000;p89">
              <a:extLst>
                <a:ext uri="{FF2B5EF4-FFF2-40B4-BE49-F238E27FC236}">
                  <a16:creationId xmlns:a16="http://schemas.microsoft.com/office/drawing/2014/main" id="{77252FC6-90E9-4585-8357-BA94C5CAF4C4}"/>
                </a:ext>
              </a:extLst>
            </p:cNvPr>
            <p:cNvSpPr/>
            <p:nvPr/>
          </p:nvSpPr>
          <p:spPr>
            <a:xfrm>
              <a:off x="332925" y="2311500"/>
              <a:ext cx="60600" cy="42050"/>
            </a:xfrm>
            <a:custGeom>
              <a:avLst/>
              <a:gdLst/>
              <a:ahLst/>
              <a:cxnLst/>
              <a:rect l="l" t="t" r="r" b="b"/>
              <a:pathLst>
                <a:path w="2424" h="1682" extrusionOk="0">
                  <a:moveTo>
                    <a:pt x="2079" y="1"/>
                  </a:moveTo>
                  <a:cubicBezTo>
                    <a:pt x="2053" y="1"/>
                    <a:pt x="2025" y="5"/>
                    <a:pt x="1996" y="14"/>
                  </a:cubicBezTo>
                  <a:cubicBezTo>
                    <a:pt x="1603" y="112"/>
                    <a:pt x="1244" y="242"/>
                    <a:pt x="884" y="439"/>
                  </a:cubicBezTo>
                  <a:cubicBezTo>
                    <a:pt x="524" y="635"/>
                    <a:pt x="263" y="929"/>
                    <a:pt x="66" y="1289"/>
                  </a:cubicBezTo>
                  <a:cubicBezTo>
                    <a:pt x="1" y="1420"/>
                    <a:pt x="34" y="1583"/>
                    <a:pt x="164" y="1648"/>
                  </a:cubicBezTo>
                  <a:cubicBezTo>
                    <a:pt x="208" y="1670"/>
                    <a:pt x="252" y="1681"/>
                    <a:pt x="294" y="1681"/>
                  </a:cubicBezTo>
                  <a:cubicBezTo>
                    <a:pt x="379" y="1681"/>
                    <a:pt x="459" y="1638"/>
                    <a:pt x="524" y="1550"/>
                  </a:cubicBezTo>
                  <a:lnTo>
                    <a:pt x="524" y="1485"/>
                  </a:lnTo>
                  <a:cubicBezTo>
                    <a:pt x="557" y="1387"/>
                    <a:pt x="622" y="1321"/>
                    <a:pt x="688" y="1223"/>
                  </a:cubicBezTo>
                  <a:lnTo>
                    <a:pt x="720" y="1191"/>
                  </a:lnTo>
                  <a:lnTo>
                    <a:pt x="786" y="1093"/>
                  </a:lnTo>
                  <a:lnTo>
                    <a:pt x="884" y="995"/>
                  </a:lnTo>
                  <a:lnTo>
                    <a:pt x="949" y="962"/>
                  </a:lnTo>
                  <a:lnTo>
                    <a:pt x="982" y="962"/>
                  </a:lnTo>
                  <a:cubicBezTo>
                    <a:pt x="1047" y="929"/>
                    <a:pt x="1113" y="864"/>
                    <a:pt x="1178" y="831"/>
                  </a:cubicBezTo>
                  <a:cubicBezTo>
                    <a:pt x="1244" y="798"/>
                    <a:pt x="1342" y="766"/>
                    <a:pt x="1407" y="733"/>
                  </a:cubicBezTo>
                  <a:lnTo>
                    <a:pt x="1472" y="733"/>
                  </a:lnTo>
                  <a:lnTo>
                    <a:pt x="1603" y="668"/>
                  </a:lnTo>
                  <a:cubicBezTo>
                    <a:pt x="1767" y="602"/>
                    <a:pt x="1963" y="569"/>
                    <a:pt x="2126" y="504"/>
                  </a:cubicBezTo>
                  <a:cubicBezTo>
                    <a:pt x="2424" y="415"/>
                    <a:pt x="2342" y="1"/>
                    <a:pt x="2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6" name="Google Shape;4001;p89">
              <a:extLst>
                <a:ext uri="{FF2B5EF4-FFF2-40B4-BE49-F238E27FC236}">
                  <a16:creationId xmlns:a16="http://schemas.microsoft.com/office/drawing/2014/main" id="{F624EF98-E7E0-4AF2-8945-15F2D0630C6A}"/>
                </a:ext>
              </a:extLst>
            </p:cNvPr>
            <p:cNvSpPr/>
            <p:nvPr/>
          </p:nvSpPr>
          <p:spPr>
            <a:xfrm>
              <a:off x="480075" y="1999350"/>
              <a:ext cx="36825" cy="71350"/>
            </a:xfrm>
            <a:custGeom>
              <a:avLst/>
              <a:gdLst/>
              <a:ahLst/>
              <a:cxnLst/>
              <a:rect l="l" t="t" r="r" b="b"/>
              <a:pathLst>
                <a:path w="1473" h="2854" extrusionOk="0">
                  <a:moveTo>
                    <a:pt x="1182" y="1"/>
                  </a:moveTo>
                  <a:cubicBezTo>
                    <a:pt x="1121" y="1"/>
                    <a:pt x="1063" y="25"/>
                    <a:pt x="1014" y="74"/>
                  </a:cubicBezTo>
                  <a:cubicBezTo>
                    <a:pt x="655" y="401"/>
                    <a:pt x="426" y="794"/>
                    <a:pt x="295" y="1251"/>
                  </a:cubicBezTo>
                  <a:cubicBezTo>
                    <a:pt x="131" y="1677"/>
                    <a:pt x="33" y="2134"/>
                    <a:pt x="1" y="2592"/>
                  </a:cubicBezTo>
                  <a:cubicBezTo>
                    <a:pt x="1" y="2723"/>
                    <a:pt x="99" y="2821"/>
                    <a:pt x="230" y="2854"/>
                  </a:cubicBezTo>
                  <a:cubicBezTo>
                    <a:pt x="393" y="2821"/>
                    <a:pt x="491" y="2723"/>
                    <a:pt x="491" y="2592"/>
                  </a:cubicBezTo>
                  <a:cubicBezTo>
                    <a:pt x="524" y="2396"/>
                    <a:pt x="557" y="2232"/>
                    <a:pt x="589" y="2069"/>
                  </a:cubicBezTo>
                  <a:cubicBezTo>
                    <a:pt x="622" y="1840"/>
                    <a:pt x="687" y="1644"/>
                    <a:pt x="753" y="1415"/>
                  </a:cubicBezTo>
                  <a:cubicBezTo>
                    <a:pt x="884" y="1055"/>
                    <a:pt x="1080" y="728"/>
                    <a:pt x="1374" y="434"/>
                  </a:cubicBezTo>
                  <a:cubicBezTo>
                    <a:pt x="1472" y="336"/>
                    <a:pt x="1472" y="172"/>
                    <a:pt x="1374" y="74"/>
                  </a:cubicBezTo>
                  <a:cubicBezTo>
                    <a:pt x="1309" y="25"/>
                    <a:pt x="1243" y="1"/>
                    <a:pt x="11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7" name="Google Shape;4002;p89">
              <a:extLst>
                <a:ext uri="{FF2B5EF4-FFF2-40B4-BE49-F238E27FC236}">
                  <a16:creationId xmlns:a16="http://schemas.microsoft.com/office/drawing/2014/main" id="{74F5F582-BCD1-4B06-BF5C-630B71FFBBD0}"/>
                </a:ext>
              </a:extLst>
            </p:cNvPr>
            <p:cNvSpPr/>
            <p:nvPr/>
          </p:nvSpPr>
          <p:spPr>
            <a:xfrm>
              <a:off x="581450" y="2085150"/>
              <a:ext cx="35800" cy="35425"/>
            </a:xfrm>
            <a:custGeom>
              <a:avLst/>
              <a:gdLst/>
              <a:ahLst/>
              <a:cxnLst/>
              <a:rect l="l" t="t" r="r" b="b"/>
              <a:pathLst>
                <a:path w="1432" h="1417" extrusionOk="0">
                  <a:moveTo>
                    <a:pt x="1146" y="1"/>
                  </a:moveTo>
                  <a:cubicBezTo>
                    <a:pt x="1103" y="1"/>
                    <a:pt x="1058" y="14"/>
                    <a:pt x="1014" y="43"/>
                  </a:cubicBezTo>
                  <a:cubicBezTo>
                    <a:pt x="818" y="174"/>
                    <a:pt x="654" y="304"/>
                    <a:pt x="491" y="501"/>
                  </a:cubicBezTo>
                  <a:cubicBezTo>
                    <a:pt x="327" y="631"/>
                    <a:pt x="196" y="828"/>
                    <a:pt x="66" y="1024"/>
                  </a:cubicBezTo>
                  <a:cubicBezTo>
                    <a:pt x="0" y="1155"/>
                    <a:pt x="33" y="1285"/>
                    <a:pt x="164" y="1384"/>
                  </a:cubicBezTo>
                  <a:cubicBezTo>
                    <a:pt x="207" y="1405"/>
                    <a:pt x="251" y="1416"/>
                    <a:pt x="293" y="1416"/>
                  </a:cubicBezTo>
                  <a:cubicBezTo>
                    <a:pt x="378" y="1416"/>
                    <a:pt x="458" y="1373"/>
                    <a:pt x="523" y="1285"/>
                  </a:cubicBezTo>
                  <a:cubicBezTo>
                    <a:pt x="556" y="1220"/>
                    <a:pt x="622" y="1122"/>
                    <a:pt x="687" y="1057"/>
                  </a:cubicBezTo>
                  <a:lnTo>
                    <a:pt x="687" y="1024"/>
                  </a:lnTo>
                  <a:cubicBezTo>
                    <a:pt x="694" y="1017"/>
                    <a:pt x="695" y="1014"/>
                    <a:pt x="693" y="1014"/>
                  </a:cubicBezTo>
                  <a:cubicBezTo>
                    <a:pt x="693" y="1014"/>
                    <a:pt x="692" y="1014"/>
                    <a:pt x="692" y="1015"/>
                  </a:cubicBezTo>
                  <a:lnTo>
                    <a:pt x="692" y="1015"/>
                  </a:lnTo>
                  <a:lnTo>
                    <a:pt x="720" y="958"/>
                  </a:lnTo>
                  <a:lnTo>
                    <a:pt x="818" y="860"/>
                  </a:lnTo>
                  <a:cubicBezTo>
                    <a:pt x="883" y="795"/>
                    <a:pt x="949" y="730"/>
                    <a:pt x="1014" y="664"/>
                  </a:cubicBezTo>
                  <a:lnTo>
                    <a:pt x="1145" y="566"/>
                  </a:lnTo>
                  <a:lnTo>
                    <a:pt x="1177" y="566"/>
                  </a:lnTo>
                  <a:lnTo>
                    <a:pt x="1243" y="501"/>
                  </a:lnTo>
                  <a:cubicBezTo>
                    <a:pt x="1308" y="468"/>
                    <a:pt x="1374" y="403"/>
                    <a:pt x="1406" y="337"/>
                  </a:cubicBezTo>
                  <a:cubicBezTo>
                    <a:pt x="1432" y="159"/>
                    <a:pt x="1299" y="1"/>
                    <a:pt x="1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8" name="Google Shape;4003;p89">
              <a:extLst>
                <a:ext uri="{FF2B5EF4-FFF2-40B4-BE49-F238E27FC236}">
                  <a16:creationId xmlns:a16="http://schemas.microsoft.com/office/drawing/2014/main" id="{89E0EB8C-EA70-4F16-82A7-D718E07BC696}"/>
                </a:ext>
              </a:extLst>
            </p:cNvPr>
            <p:cNvSpPr/>
            <p:nvPr/>
          </p:nvSpPr>
          <p:spPr>
            <a:xfrm>
              <a:off x="623125" y="2193500"/>
              <a:ext cx="44250" cy="19275"/>
            </a:xfrm>
            <a:custGeom>
              <a:avLst/>
              <a:gdLst/>
              <a:ahLst/>
              <a:cxnLst/>
              <a:rect l="l" t="t" r="r" b="b"/>
              <a:pathLst>
                <a:path w="1770" h="771" extrusionOk="0">
                  <a:moveTo>
                    <a:pt x="1058" y="0"/>
                  </a:moveTo>
                  <a:cubicBezTo>
                    <a:pt x="733" y="0"/>
                    <a:pt x="417" y="103"/>
                    <a:pt x="164" y="287"/>
                  </a:cubicBezTo>
                  <a:cubicBezTo>
                    <a:pt x="34" y="352"/>
                    <a:pt x="1" y="516"/>
                    <a:pt x="66" y="646"/>
                  </a:cubicBezTo>
                  <a:cubicBezTo>
                    <a:pt x="113" y="717"/>
                    <a:pt x="212" y="771"/>
                    <a:pt x="312" y="771"/>
                  </a:cubicBezTo>
                  <a:cubicBezTo>
                    <a:pt x="350" y="771"/>
                    <a:pt x="389" y="763"/>
                    <a:pt x="426" y="744"/>
                  </a:cubicBezTo>
                  <a:lnTo>
                    <a:pt x="393" y="712"/>
                  </a:lnTo>
                  <a:cubicBezTo>
                    <a:pt x="426" y="679"/>
                    <a:pt x="459" y="646"/>
                    <a:pt x="491" y="646"/>
                  </a:cubicBezTo>
                  <a:cubicBezTo>
                    <a:pt x="524" y="614"/>
                    <a:pt x="557" y="581"/>
                    <a:pt x="622" y="581"/>
                  </a:cubicBezTo>
                  <a:lnTo>
                    <a:pt x="655" y="581"/>
                  </a:lnTo>
                  <a:lnTo>
                    <a:pt x="720" y="548"/>
                  </a:lnTo>
                  <a:lnTo>
                    <a:pt x="851" y="516"/>
                  </a:lnTo>
                  <a:lnTo>
                    <a:pt x="1178" y="516"/>
                  </a:lnTo>
                  <a:cubicBezTo>
                    <a:pt x="1243" y="516"/>
                    <a:pt x="1276" y="516"/>
                    <a:pt x="1309" y="548"/>
                  </a:cubicBezTo>
                  <a:cubicBezTo>
                    <a:pt x="1338" y="557"/>
                    <a:pt x="1366" y="561"/>
                    <a:pt x="1393" y="561"/>
                  </a:cubicBezTo>
                  <a:cubicBezTo>
                    <a:pt x="1661" y="561"/>
                    <a:pt x="1770" y="147"/>
                    <a:pt x="1472" y="58"/>
                  </a:cubicBezTo>
                  <a:cubicBezTo>
                    <a:pt x="1336" y="19"/>
                    <a:pt x="1196" y="0"/>
                    <a:pt x="1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9" name="Google Shape;4004;p89">
              <a:extLst>
                <a:ext uri="{FF2B5EF4-FFF2-40B4-BE49-F238E27FC236}">
                  <a16:creationId xmlns:a16="http://schemas.microsoft.com/office/drawing/2014/main" id="{A9F2AC4A-A7D7-4AA8-B036-6A2055095636}"/>
                </a:ext>
              </a:extLst>
            </p:cNvPr>
            <p:cNvSpPr/>
            <p:nvPr/>
          </p:nvSpPr>
          <p:spPr>
            <a:xfrm>
              <a:off x="431025" y="2352750"/>
              <a:ext cx="132625" cy="95750"/>
            </a:xfrm>
            <a:custGeom>
              <a:avLst/>
              <a:gdLst/>
              <a:ahLst/>
              <a:cxnLst/>
              <a:rect l="l" t="t" r="r" b="b"/>
              <a:pathLst>
                <a:path w="5305" h="3830" extrusionOk="0">
                  <a:moveTo>
                    <a:pt x="1392" y="1"/>
                  </a:moveTo>
                  <a:cubicBezTo>
                    <a:pt x="1062" y="1"/>
                    <a:pt x="753" y="118"/>
                    <a:pt x="524" y="424"/>
                  </a:cubicBezTo>
                  <a:cubicBezTo>
                    <a:pt x="1" y="1110"/>
                    <a:pt x="786" y="1633"/>
                    <a:pt x="1341" y="1862"/>
                  </a:cubicBezTo>
                  <a:cubicBezTo>
                    <a:pt x="2551" y="2353"/>
                    <a:pt x="3761" y="2778"/>
                    <a:pt x="4709" y="3726"/>
                  </a:cubicBezTo>
                  <a:cubicBezTo>
                    <a:pt x="4742" y="3759"/>
                    <a:pt x="4775" y="3759"/>
                    <a:pt x="4807" y="3791"/>
                  </a:cubicBezTo>
                  <a:cubicBezTo>
                    <a:pt x="4847" y="3818"/>
                    <a:pt x="4891" y="3829"/>
                    <a:pt x="4936" y="3829"/>
                  </a:cubicBezTo>
                  <a:cubicBezTo>
                    <a:pt x="5116" y="3829"/>
                    <a:pt x="5304" y="3641"/>
                    <a:pt x="5200" y="3432"/>
                  </a:cubicBezTo>
                  <a:cubicBezTo>
                    <a:pt x="4480" y="2320"/>
                    <a:pt x="3957" y="1404"/>
                    <a:pt x="2878" y="587"/>
                  </a:cubicBezTo>
                  <a:cubicBezTo>
                    <a:pt x="2479" y="288"/>
                    <a:pt x="1910" y="1"/>
                    <a:pt x="1392" y="1"/>
                  </a:cubicBezTo>
                  <a:close/>
                </a:path>
              </a:pathLst>
            </a:custGeom>
            <a:solidFill>
              <a:srgbClr val="87A77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0" name="Google Shape;4005;p89">
              <a:extLst>
                <a:ext uri="{FF2B5EF4-FFF2-40B4-BE49-F238E27FC236}">
                  <a16:creationId xmlns:a16="http://schemas.microsoft.com/office/drawing/2014/main" id="{47D91C8A-7818-40D0-BBEB-C5EE3DF1A68B}"/>
                </a:ext>
              </a:extLst>
            </p:cNvPr>
            <p:cNvSpPr/>
            <p:nvPr/>
          </p:nvSpPr>
          <p:spPr>
            <a:xfrm>
              <a:off x="579800" y="2600950"/>
              <a:ext cx="49075" cy="96850"/>
            </a:xfrm>
            <a:custGeom>
              <a:avLst/>
              <a:gdLst/>
              <a:ahLst/>
              <a:cxnLst/>
              <a:rect l="l" t="t" r="r" b="b"/>
              <a:pathLst>
                <a:path w="1963" h="3874" extrusionOk="0">
                  <a:moveTo>
                    <a:pt x="1297" y="1"/>
                  </a:moveTo>
                  <a:cubicBezTo>
                    <a:pt x="1112" y="1"/>
                    <a:pt x="921" y="108"/>
                    <a:pt x="786" y="338"/>
                  </a:cubicBezTo>
                  <a:cubicBezTo>
                    <a:pt x="622" y="697"/>
                    <a:pt x="524" y="1090"/>
                    <a:pt x="491" y="1482"/>
                  </a:cubicBezTo>
                  <a:cubicBezTo>
                    <a:pt x="393" y="2136"/>
                    <a:pt x="262" y="2790"/>
                    <a:pt x="132" y="3444"/>
                  </a:cubicBezTo>
                  <a:cubicBezTo>
                    <a:pt x="1" y="3542"/>
                    <a:pt x="34" y="3738"/>
                    <a:pt x="197" y="3804"/>
                  </a:cubicBezTo>
                  <a:cubicBezTo>
                    <a:pt x="243" y="3849"/>
                    <a:pt x="309" y="3874"/>
                    <a:pt x="374" y="3874"/>
                  </a:cubicBezTo>
                  <a:cubicBezTo>
                    <a:pt x="449" y="3874"/>
                    <a:pt x="522" y="3841"/>
                    <a:pt x="557" y="3771"/>
                  </a:cubicBezTo>
                  <a:cubicBezTo>
                    <a:pt x="851" y="3509"/>
                    <a:pt x="1047" y="3182"/>
                    <a:pt x="1178" y="2823"/>
                  </a:cubicBezTo>
                  <a:cubicBezTo>
                    <a:pt x="1505" y="2201"/>
                    <a:pt x="1963" y="1351"/>
                    <a:pt x="1865" y="599"/>
                  </a:cubicBezTo>
                  <a:cubicBezTo>
                    <a:pt x="1807" y="216"/>
                    <a:pt x="1558" y="1"/>
                    <a:pt x="1297" y="1"/>
                  </a:cubicBezTo>
                  <a:close/>
                </a:path>
              </a:pathLst>
            </a:custGeom>
            <a:solidFill>
              <a:srgbClr val="87A77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1" name="Google Shape;4006;p89">
              <a:extLst>
                <a:ext uri="{FF2B5EF4-FFF2-40B4-BE49-F238E27FC236}">
                  <a16:creationId xmlns:a16="http://schemas.microsoft.com/office/drawing/2014/main" id="{590DFAE8-A072-4B1F-A4F4-6043C7DBAA55}"/>
                </a:ext>
              </a:extLst>
            </p:cNvPr>
            <p:cNvSpPr/>
            <p:nvPr/>
          </p:nvSpPr>
          <p:spPr>
            <a:xfrm>
              <a:off x="421225" y="2715100"/>
              <a:ext cx="128475" cy="144150"/>
            </a:xfrm>
            <a:custGeom>
              <a:avLst/>
              <a:gdLst/>
              <a:ahLst/>
              <a:cxnLst/>
              <a:rect l="l" t="t" r="r" b="b"/>
              <a:pathLst>
                <a:path w="5139" h="5766" extrusionOk="0">
                  <a:moveTo>
                    <a:pt x="1307" y="0"/>
                  </a:moveTo>
                  <a:cubicBezTo>
                    <a:pt x="1182" y="0"/>
                    <a:pt x="1052" y="27"/>
                    <a:pt x="916" y="88"/>
                  </a:cubicBezTo>
                  <a:cubicBezTo>
                    <a:pt x="0" y="480"/>
                    <a:pt x="981" y="2148"/>
                    <a:pt x="1276" y="2540"/>
                  </a:cubicBezTo>
                  <a:cubicBezTo>
                    <a:pt x="2126" y="3750"/>
                    <a:pt x="3499" y="4666"/>
                    <a:pt x="4578" y="5679"/>
                  </a:cubicBezTo>
                  <a:cubicBezTo>
                    <a:pt x="4632" y="5740"/>
                    <a:pt x="4694" y="5766"/>
                    <a:pt x="4755" y="5766"/>
                  </a:cubicBezTo>
                  <a:cubicBezTo>
                    <a:pt x="4955" y="5766"/>
                    <a:pt x="5138" y="5495"/>
                    <a:pt x="4938" y="5319"/>
                  </a:cubicBezTo>
                  <a:lnTo>
                    <a:pt x="4905" y="5287"/>
                  </a:lnTo>
                  <a:cubicBezTo>
                    <a:pt x="4938" y="5221"/>
                    <a:pt x="4938" y="5123"/>
                    <a:pt x="4905" y="5058"/>
                  </a:cubicBezTo>
                  <a:cubicBezTo>
                    <a:pt x="4284" y="3783"/>
                    <a:pt x="3401" y="2704"/>
                    <a:pt x="2780" y="1428"/>
                  </a:cubicBezTo>
                  <a:cubicBezTo>
                    <a:pt x="2503" y="820"/>
                    <a:pt x="1992" y="0"/>
                    <a:pt x="1307" y="0"/>
                  </a:cubicBezTo>
                  <a:close/>
                </a:path>
              </a:pathLst>
            </a:custGeom>
            <a:solidFill>
              <a:srgbClr val="87A77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2" name="Google Shape;4007;p89">
              <a:extLst>
                <a:ext uri="{FF2B5EF4-FFF2-40B4-BE49-F238E27FC236}">
                  <a16:creationId xmlns:a16="http://schemas.microsoft.com/office/drawing/2014/main" id="{8D177DEE-8D1D-4A35-8393-4F2DAD2A1335}"/>
                </a:ext>
              </a:extLst>
            </p:cNvPr>
            <p:cNvSpPr/>
            <p:nvPr/>
          </p:nvSpPr>
          <p:spPr>
            <a:xfrm>
              <a:off x="636675" y="3079075"/>
              <a:ext cx="138525" cy="160775"/>
            </a:xfrm>
            <a:custGeom>
              <a:avLst/>
              <a:gdLst/>
              <a:ahLst/>
              <a:cxnLst/>
              <a:rect l="l" t="t" r="r" b="b"/>
              <a:pathLst>
                <a:path w="5541" h="6431" extrusionOk="0">
                  <a:moveTo>
                    <a:pt x="4214" y="0"/>
                  </a:moveTo>
                  <a:cubicBezTo>
                    <a:pt x="3581" y="0"/>
                    <a:pt x="2952" y="1115"/>
                    <a:pt x="2696" y="1485"/>
                  </a:cubicBezTo>
                  <a:cubicBezTo>
                    <a:pt x="1813" y="2859"/>
                    <a:pt x="1388" y="4559"/>
                    <a:pt x="244" y="5736"/>
                  </a:cubicBezTo>
                  <a:cubicBezTo>
                    <a:pt x="178" y="5802"/>
                    <a:pt x="146" y="5900"/>
                    <a:pt x="178" y="5998"/>
                  </a:cubicBezTo>
                  <a:cubicBezTo>
                    <a:pt x="1" y="6175"/>
                    <a:pt x="177" y="6431"/>
                    <a:pt x="387" y="6431"/>
                  </a:cubicBezTo>
                  <a:cubicBezTo>
                    <a:pt x="448" y="6431"/>
                    <a:pt x="512" y="6409"/>
                    <a:pt x="571" y="6357"/>
                  </a:cubicBezTo>
                  <a:cubicBezTo>
                    <a:pt x="701" y="6259"/>
                    <a:pt x="800" y="6161"/>
                    <a:pt x="930" y="6030"/>
                  </a:cubicBezTo>
                  <a:cubicBezTo>
                    <a:pt x="2238" y="5246"/>
                    <a:pt x="3383" y="4199"/>
                    <a:pt x="4200" y="2924"/>
                  </a:cubicBezTo>
                  <a:cubicBezTo>
                    <a:pt x="4658" y="2270"/>
                    <a:pt x="5541" y="668"/>
                    <a:pt x="4494" y="79"/>
                  </a:cubicBezTo>
                  <a:cubicBezTo>
                    <a:pt x="4402" y="25"/>
                    <a:pt x="4308" y="0"/>
                    <a:pt x="4214" y="0"/>
                  </a:cubicBezTo>
                  <a:close/>
                </a:path>
              </a:pathLst>
            </a:custGeom>
            <a:solidFill>
              <a:srgbClr val="87A77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sp>
        <p:nvSpPr>
          <p:cNvPr id="63" name="Szövegdoboz 62">
            <a:extLst>
              <a:ext uri="{FF2B5EF4-FFF2-40B4-BE49-F238E27FC236}">
                <a16:creationId xmlns:a16="http://schemas.microsoft.com/office/drawing/2014/main" id="{2469CF0A-73F7-41C5-84D4-6508DC7424CC}"/>
              </a:ext>
            </a:extLst>
          </p:cNvPr>
          <p:cNvSpPr txBox="1"/>
          <p:nvPr/>
        </p:nvSpPr>
        <p:spPr>
          <a:xfrm>
            <a:off x="2102581" y="4977965"/>
            <a:ext cx="517668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  <a:defRPr>
                <a:latin typeface="Arial Nova Cond Light" panose="020B0306020202020204" pitchFamily="34" charset="0"/>
              </a:defRPr>
            </a:pPr>
            <a:r>
              <a:rPr sz="1200" b="1"/>
              <a:t>Hungarians were the least able to identify themselves with the statement that it is not worth bringing a child into this world because of the climate catastrophe,</a:t>
            </a:r>
            <a:r>
              <a:rPr sz="1050"/>
              <a:t> but other large European families also strongly reject such a linkage between having a child and the environmental catastrophe </a:t>
            </a:r>
          </a:p>
        </p:txBody>
      </p:sp>
      <p:pic>
        <p:nvPicPr>
          <p:cNvPr id="64" name="Ábra 63" descr="Nyitott kéz növénnyel">
            <a:extLst>
              <a:ext uri="{FF2B5EF4-FFF2-40B4-BE49-F238E27FC236}">
                <a16:creationId xmlns:a16="http://schemas.microsoft.com/office/drawing/2014/main" id="{3E904E21-D8C1-4628-8DE5-C40A6F1A39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43884" y="1143569"/>
            <a:ext cx="505497" cy="505497"/>
          </a:xfrm>
          <a:prstGeom prst="rect">
            <a:avLst/>
          </a:prstGeom>
        </p:spPr>
      </p:pic>
      <p:sp>
        <p:nvSpPr>
          <p:cNvPr id="65" name="Szövegdoboz 64">
            <a:extLst>
              <a:ext uri="{FF2B5EF4-FFF2-40B4-BE49-F238E27FC236}">
                <a16:creationId xmlns:a16="http://schemas.microsoft.com/office/drawing/2014/main" id="{1E957DE2-9AF1-4AB9-9A7B-9F837AE324E3}"/>
              </a:ext>
            </a:extLst>
          </p:cNvPr>
          <p:cNvSpPr txBox="1"/>
          <p:nvPr/>
        </p:nvSpPr>
        <p:spPr>
          <a:xfrm>
            <a:off x="3928281" y="1445049"/>
            <a:ext cx="184629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1">
                <a:solidFill>
                  <a:schemeClr val="accent6">
                    <a:lumMod val="50000"/>
                  </a:schemeClr>
                </a:solidFill>
                <a:latin typeface="Arial Nova Cond Light" panose="020B0306020202020204" pitchFamily="34" charset="0"/>
                <a:cs typeface="Times New Roman" panose="02020603050405020304" pitchFamily="18" charset="0"/>
              </a:defRPr>
            </a:pPr>
            <a:r>
              <a:rPr sz="1500" dirty="0">
                <a:solidFill>
                  <a:srgbClr val="C00000"/>
                </a:solidFill>
              </a:rPr>
              <a:t>NEGATIVE</a:t>
            </a:r>
            <a:r>
              <a:rPr sz="1500" dirty="0"/>
              <a:t> answers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572371F-7FA7-44B6-A201-E1B7CC2723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029" y="4474422"/>
            <a:ext cx="919480" cy="1438986"/>
          </a:xfrm>
          <a:prstGeom prst="rect">
            <a:avLst/>
          </a:prstGeom>
        </p:spPr>
      </p:pic>
      <p:cxnSp>
        <p:nvCxnSpPr>
          <p:cNvPr id="67" name="Egyenes összekötő 66">
            <a:extLst>
              <a:ext uri="{FF2B5EF4-FFF2-40B4-BE49-F238E27FC236}">
                <a16:creationId xmlns:a16="http://schemas.microsoft.com/office/drawing/2014/main" id="{17D3D8DE-E7B3-4F07-ACE7-D3D6178A17F2}"/>
              </a:ext>
            </a:extLst>
          </p:cNvPr>
          <p:cNvCxnSpPr>
            <a:cxnSpLocks/>
          </p:cNvCxnSpPr>
          <p:nvPr/>
        </p:nvCxnSpPr>
        <p:spPr>
          <a:xfrm flipV="1">
            <a:off x="1678577" y="1410061"/>
            <a:ext cx="6035040" cy="26128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6" name="Kép 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6" y="901117"/>
            <a:ext cx="1154516" cy="512153"/>
          </a:xfrm>
          <a:prstGeom prst="rect">
            <a:avLst/>
          </a:prstGeom>
        </p:spPr>
      </p:pic>
      <p:sp>
        <p:nvSpPr>
          <p:cNvPr id="68" name="Google Shape;2968;p77">
            <a:extLst>
              <a:ext uri="{FF2B5EF4-FFF2-40B4-BE49-F238E27FC236}">
                <a16:creationId xmlns:a16="http://schemas.microsoft.com/office/drawing/2014/main" id="{89224168-335D-45D6-A9D5-F09973443BDA}"/>
              </a:ext>
            </a:extLst>
          </p:cNvPr>
          <p:cNvSpPr/>
          <p:nvPr/>
        </p:nvSpPr>
        <p:spPr>
          <a:xfrm flipH="1">
            <a:off x="313333" y="2034471"/>
            <a:ext cx="2319388" cy="3395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rgbClr val="005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" name="Szövegdoboz 68">
            <a:extLst>
              <a:ext uri="{FF2B5EF4-FFF2-40B4-BE49-F238E27FC236}">
                <a16:creationId xmlns:a16="http://schemas.microsoft.com/office/drawing/2014/main" id="{E428CCA0-5DB7-4424-AEC7-4727B7992B43}"/>
              </a:ext>
            </a:extLst>
          </p:cNvPr>
          <p:cNvSpPr txBox="1"/>
          <p:nvPr/>
        </p:nvSpPr>
        <p:spPr>
          <a:xfrm>
            <a:off x="651017" y="2030860"/>
            <a:ext cx="161406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1">
                <a:solidFill>
                  <a:schemeClr val="bg1"/>
                </a:solidFill>
                <a:latin typeface="Arial Nova Cond Light" panose="020B0306020202020204" pitchFamily="34" charset="0"/>
              </a:defRPr>
            </a:pPr>
            <a:r>
              <a:rPr sz="1500" dirty="0"/>
              <a:t>2021 ELFAC </a:t>
            </a:r>
          </a:p>
        </p:txBody>
      </p:sp>
      <p:sp>
        <p:nvSpPr>
          <p:cNvPr id="70" name="Google Shape;2968;p77">
            <a:extLst>
              <a:ext uri="{FF2B5EF4-FFF2-40B4-BE49-F238E27FC236}">
                <a16:creationId xmlns:a16="http://schemas.microsoft.com/office/drawing/2014/main" id="{71BBA6F3-DAA5-44CD-B802-29EFE66CFB04}"/>
              </a:ext>
            </a:extLst>
          </p:cNvPr>
          <p:cNvSpPr/>
          <p:nvPr/>
        </p:nvSpPr>
        <p:spPr>
          <a:xfrm flipH="1">
            <a:off x="3412306" y="2031737"/>
            <a:ext cx="2319388" cy="3395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rgbClr val="005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" name="Szövegdoboz 70">
            <a:extLst>
              <a:ext uri="{FF2B5EF4-FFF2-40B4-BE49-F238E27FC236}">
                <a16:creationId xmlns:a16="http://schemas.microsoft.com/office/drawing/2014/main" id="{39687B38-2B0B-45F6-B368-51BFE65F5107}"/>
              </a:ext>
            </a:extLst>
          </p:cNvPr>
          <p:cNvSpPr txBox="1"/>
          <p:nvPr/>
        </p:nvSpPr>
        <p:spPr>
          <a:xfrm>
            <a:off x="3775885" y="2029074"/>
            <a:ext cx="161406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1">
                <a:solidFill>
                  <a:schemeClr val="bg1"/>
                </a:solidFill>
                <a:latin typeface="Arial Nova Cond Light" panose="020B0306020202020204" pitchFamily="34" charset="0"/>
              </a:defRPr>
            </a:pPr>
            <a:r>
              <a:rPr sz="1500" dirty="0"/>
              <a:t>2021 </a:t>
            </a:r>
            <a:r>
              <a:rPr lang="hu-HU" sz="1500" dirty="0"/>
              <a:t>NOE</a:t>
            </a:r>
            <a:endParaRPr sz="1500" dirty="0"/>
          </a:p>
        </p:txBody>
      </p:sp>
      <p:sp>
        <p:nvSpPr>
          <p:cNvPr id="72" name="Google Shape;2968;p77">
            <a:extLst>
              <a:ext uri="{FF2B5EF4-FFF2-40B4-BE49-F238E27FC236}">
                <a16:creationId xmlns:a16="http://schemas.microsoft.com/office/drawing/2014/main" id="{DFB76E7D-A662-493A-AAC7-AD64A128A8C2}"/>
              </a:ext>
            </a:extLst>
          </p:cNvPr>
          <p:cNvSpPr/>
          <p:nvPr/>
        </p:nvSpPr>
        <p:spPr>
          <a:xfrm flipH="1">
            <a:off x="6317658" y="2029074"/>
            <a:ext cx="2319388" cy="3395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rgbClr val="005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" name="Szövegdoboz 72">
            <a:extLst>
              <a:ext uri="{FF2B5EF4-FFF2-40B4-BE49-F238E27FC236}">
                <a16:creationId xmlns:a16="http://schemas.microsoft.com/office/drawing/2014/main" id="{74996B7B-4113-4C9C-9B91-FEC63A88325F}"/>
              </a:ext>
            </a:extLst>
          </p:cNvPr>
          <p:cNvSpPr txBox="1"/>
          <p:nvPr/>
        </p:nvSpPr>
        <p:spPr>
          <a:xfrm>
            <a:off x="6659400" y="2034917"/>
            <a:ext cx="166478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1">
                <a:solidFill>
                  <a:schemeClr val="bg1"/>
                </a:solidFill>
                <a:latin typeface="Arial Nova Cond Light" panose="020B0306020202020204" pitchFamily="34" charset="0"/>
              </a:defRPr>
            </a:pPr>
            <a:r>
              <a:rPr lang="hu-HU" sz="1500" dirty="0"/>
              <a:t>2020 KINCS </a:t>
            </a:r>
            <a:r>
              <a:rPr lang="hu-HU" sz="1500" dirty="0" err="1"/>
              <a:t>research</a:t>
            </a:r>
            <a:endParaRPr lang="hu-HU" sz="1500" dirty="0"/>
          </a:p>
        </p:txBody>
      </p:sp>
      <p:sp>
        <p:nvSpPr>
          <p:cNvPr id="74" name="Szövegdoboz 73">
            <a:extLst>
              <a:ext uri="{FF2B5EF4-FFF2-40B4-BE49-F238E27FC236}">
                <a16:creationId xmlns:a16="http://schemas.microsoft.com/office/drawing/2014/main" id="{64B0FF2B-0551-4847-BDA1-C27D142F9EC4}"/>
              </a:ext>
            </a:extLst>
          </p:cNvPr>
          <p:cNvSpPr txBox="1"/>
          <p:nvPr/>
        </p:nvSpPr>
        <p:spPr>
          <a:xfrm>
            <a:off x="6153020" y="2356664"/>
            <a:ext cx="32460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2000">
                <a:solidFill>
                  <a:srgbClr val="87A771"/>
                </a:solidFill>
                <a:latin typeface="Arial Black" panose="020B0A04020102020204" pitchFamily="34" charset="0"/>
              </a:defRPr>
            </a:pPr>
            <a:r>
              <a:rPr lang="hu-HU" sz="9000" dirty="0">
                <a:solidFill>
                  <a:srgbClr val="EF9795"/>
                </a:solidFill>
              </a:rPr>
              <a:t>69</a:t>
            </a:r>
            <a:r>
              <a:rPr sz="9000" dirty="0">
                <a:solidFill>
                  <a:srgbClr val="EF9795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728424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" y="0"/>
            <a:ext cx="9144000" cy="6858000"/>
          </a:xfrm>
          <a:prstGeom prst="rect">
            <a:avLst/>
          </a:prstGeom>
        </p:spPr>
      </p:pic>
      <p:sp>
        <p:nvSpPr>
          <p:cNvPr id="6" name="Cím 5"/>
          <p:cNvSpPr txBox="1">
            <a:spLocks/>
          </p:cNvSpPr>
          <p:nvPr/>
        </p:nvSpPr>
        <p:spPr>
          <a:xfrm>
            <a:off x="2754884" y="138073"/>
            <a:ext cx="5562600" cy="8398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>
                <a:solidFill>
                  <a:srgbClr val="414141"/>
                </a:solidFill>
                <a:cs typeface="Times New Roman" panose="02020603050405020304" pitchFamily="18" charset="0"/>
              </a:rPr>
              <a:t>Successful demographic policies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506150" y="905633"/>
            <a:ext cx="6458857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Strengthening communities vs individualism</a:t>
            </a:r>
          </a:p>
          <a:p>
            <a:endParaRPr lang="en-GB" sz="22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Helping young Europeans to decide for family</a:t>
            </a:r>
            <a:r>
              <a:rPr lang="hu-HU" sz="2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and </a:t>
            </a:r>
            <a:r>
              <a:rPr lang="en-GB" sz="2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children with decent employment</a:t>
            </a:r>
            <a:r>
              <a:rPr lang="hu-HU" sz="2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, </a:t>
            </a:r>
            <a:r>
              <a:rPr lang="en-GB" sz="2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housing</a:t>
            </a:r>
            <a:r>
              <a:rPr lang="hu-HU" sz="2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and</a:t>
            </a:r>
            <a:r>
              <a:rPr lang="en-GB" sz="2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prospects</a:t>
            </a:r>
          </a:p>
          <a:p>
            <a:endParaRPr lang="en-GB" sz="22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Address prolongation of childbirths</a:t>
            </a:r>
          </a:p>
          <a:p>
            <a:endParaRPr lang="en-GB" sz="22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Reconciliation of work and family with focus on the family </a:t>
            </a:r>
          </a:p>
          <a:p>
            <a:endParaRPr lang="en-GB" sz="22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No one size fits all solution respect for traditional, cultural and religious </a:t>
            </a:r>
            <a:r>
              <a:rPr lang="en-GB" sz="2200" dirty="0" err="1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specifities</a:t>
            </a:r>
            <a:r>
              <a:rPr lang="en-GB" sz="2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- EU no melting pot</a:t>
            </a:r>
          </a:p>
          <a:p>
            <a:endParaRPr lang="en-GB" sz="22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Intergenerational solidarity – mutually important for both elderly, parents and grandchildren </a:t>
            </a:r>
          </a:p>
          <a:p>
            <a:pPr marL="342900" indent="-342900">
              <a:buFontTx/>
              <a:buChar char="-"/>
            </a:pPr>
            <a:endParaRPr lang="en-GB" sz="2000" dirty="0">
              <a:solidFill>
                <a:prstClr val="black"/>
              </a:solidFill>
              <a:latin typeface="+mj-lt"/>
            </a:endParaRPr>
          </a:p>
          <a:p>
            <a:pPr marL="342900" indent="-342900">
              <a:buFontTx/>
              <a:buChar char="-"/>
            </a:pPr>
            <a:endParaRPr lang="hu-HU" sz="2000" dirty="0">
              <a:solidFill>
                <a:prstClr val="black"/>
              </a:solidFill>
              <a:latin typeface="+mj-lt"/>
            </a:endParaRPr>
          </a:p>
          <a:p>
            <a:pPr marL="342900" indent="-342900">
              <a:buFontTx/>
              <a:buChar char="-"/>
            </a:pPr>
            <a:endParaRPr lang="hu-HU" sz="2000" dirty="0">
              <a:solidFill>
                <a:prstClr val="black"/>
              </a:solidFill>
              <a:latin typeface="PT Sans"/>
            </a:endParaRPr>
          </a:p>
          <a:p>
            <a:pPr marL="342900" indent="-342900">
              <a:buFontTx/>
              <a:buChar char="-"/>
            </a:pPr>
            <a:endParaRPr lang="hu-HU" sz="2000" dirty="0">
              <a:solidFill>
                <a:prstClr val="black"/>
              </a:solidFill>
              <a:latin typeface="PT Sans"/>
            </a:endParaRPr>
          </a:p>
          <a:p>
            <a:pPr marL="342900" indent="-342900">
              <a:buFontTx/>
              <a:buChar char="-"/>
            </a:pPr>
            <a:endParaRPr lang="hu-HU" sz="2000" dirty="0">
              <a:solidFill>
                <a:prstClr val="black"/>
              </a:solidFill>
              <a:latin typeface="PT Sans"/>
            </a:endParaRPr>
          </a:p>
          <a:p>
            <a:pPr marL="342900" indent="-342900">
              <a:buFontTx/>
              <a:buChar char="-"/>
            </a:pPr>
            <a:endParaRPr lang="hu-HU" sz="2000" dirty="0">
              <a:solidFill>
                <a:prstClr val="black"/>
              </a:solidFill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27017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6858000" cy="5143500"/>
          </a:xfrm>
          <a:prstGeom prst="rect">
            <a:avLst/>
          </a:prstGeom>
        </p:spPr>
      </p:pic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B067F0C8-A7B8-4AA8-A35B-D1F7BA853721}"/>
              </a:ext>
            </a:extLst>
          </p:cNvPr>
          <p:cNvGrpSpPr/>
          <p:nvPr/>
        </p:nvGrpSpPr>
        <p:grpSpPr>
          <a:xfrm>
            <a:off x="1934866" y="1675300"/>
            <a:ext cx="6513869" cy="3082268"/>
            <a:chOff x="2966790" y="1495184"/>
            <a:chExt cx="7717542" cy="3484702"/>
          </a:xfrm>
        </p:grpSpPr>
        <p:sp>
          <p:nvSpPr>
            <p:cNvPr id="16" name="Lekerekített téglalap 10">
              <a:extLst>
                <a:ext uri="{FF2B5EF4-FFF2-40B4-BE49-F238E27FC236}">
                  <a16:creationId xmlns:a16="http://schemas.microsoft.com/office/drawing/2014/main" id="{583C6FB3-2C1B-424F-AE41-759E4BD988DE}"/>
                </a:ext>
              </a:extLst>
            </p:cNvPr>
            <p:cNvSpPr/>
            <p:nvPr/>
          </p:nvSpPr>
          <p:spPr>
            <a:xfrm>
              <a:off x="3597715" y="4471294"/>
              <a:ext cx="7086617" cy="443651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u-HU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7" name="Diagram 16">
              <a:extLst>
                <a:ext uri="{FF2B5EF4-FFF2-40B4-BE49-F238E27FC236}">
                  <a16:creationId xmlns:a16="http://schemas.microsoft.com/office/drawing/2014/main" id="{EF20E460-8362-405F-B1E0-ADDF6020F2EF}"/>
                </a:ext>
              </a:extLst>
            </p:cNvPr>
            <p:cNvGraphicFramePr/>
            <p:nvPr/>
          </p:nvGraphicFramePr>
          <p:xfrm>
            <a:off x="2966790" y="1495184"/>
            <a:ext cx="7717542" cy="34847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2956036" y="1162432"/>
            <a:ext cx="5266268" cy="389846"/>
          </a:xfrm>
        </p:spPr>
        <p:txBody>
          <a:bodyPr anchor="t">
            <a:noAutofit/>
          </a:bodyPr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t>Changes in the number of women </a:t>
            </a:r>
            <a:r>
              <a:rPr>
                <a:solidFill>
                  <a:schemeClr val="accent2"/>
                </a:solidFill>
              </a:rPr>
              <a:t>aged 20-39</a:t>
            </a:r>
            <a:r>
              <a:t> and </a:t>
            </a:r>
            <a:r>
              <a:rPr>
                <a:solidFill>
                  <a:schemeClr val="accent1"/>
                </a:solidFill>
              </a:rPr>
              <a:t>over 60</a:t>
            </a:r>
            <a:r>
              <a:t> in Hungary (January 1, 2000-2020)</a:t>
            </a:r>
          </a:p>
        </p:txBody>
      </p:sp>
      <p:sp>
        <p:nvSpPr>
          <p:cNvPr id="8" name="Cím 5"/>
          <p:cNvSpPr txBox="1">
            <a:spLocks/>
          </p:cNvSpPr>
          <p:nvPr/>
        </p:nvSpPr>
        <p:spPr>
          <a:xfrm>
            <a:off x="3314700" y="3958318"/>
            <a:ext cx="4171950" cy="1399496"/>
          </a:xfrm>
          <a:prstGeom prst="rect">
            <a:avLst/>
          </a:prstGeom>
        </p:spPr>
        <p:txBody>
          <a:bodyPr vert="horz" lIns="68580" tIns="34290" rIns="68580" bIns="3429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hu-HU" sz="1350" b="1">
              <a:solidFill>
                <a:srgbClr val="414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790607" y="4757568"/>
            <a:ext cx="1607220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sz="750" dirty="0"/>
              <a:t>Source: Central Statistical Office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75C50B47-2ACD-4A08-8595-D1C6EFDF51DF}"/>
              </a:ext>
            </a:extLst>
          </p:cNvPr>
          <p:cNvSpPr txBox="1"/>
          <p:nvPr/>
        </p:nvSpPr>
        <p:spPr>
          <a:xfrm>
            <a:off x="8448736" y="1789604"/>
            <a:ext cx="77276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sz="1050"/>
              <a:t>Women aged 60 and older 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DA20EF33-ACCC-49F2-8459-28FBFFB01F9B}"/>
              </a:ext>
            </a:extLst>
          </p:cNvPr>
          <p:cNvSpPr txBox="1"/>
          <p:nvPr/>
        </p:nvSpPr>
        <p:spPr>
          <a:xfrm>
            <a:off x="8448736" y="3565903"/>
            <a:ext cx="77276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sz="1050"/>
              <a:t>Women aged 20-39</a:t>
            </a:r>
          </a:p>
        </p:txBody>
      </p:sp>
      <p:sp>
        <p:nvSpPr>
          <p:cNvPr id="20" name="Lekerekített téglalap 7">
            <a:extLst>
              <a:ext uri="{FF2B5EF4-FFF2-40B4-BE49-F238E27FC236}">
                <a16:creationId xmlns:a16="http://schemas.microsoft.com/office/drawing/2014/main" id="{383793C4-521D-4121-8C75-14F6A4D556C4}"/>
              </a:ext>
            </a:extLst>
          </p:cNvPr>
          <p:cNvSpPr/>
          <p:nvPr/>
        </p:nvSpPr>
        <p:spPr>
          <a:xfrm>
            <a:off x="2672506" y="4901347"/>
            <a:ext cx="5374585" cy="9577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hu-HU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hu-HU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sz="1200"/>
              <a:t>The number of 20-39 year olds showed an increase until 2007, then we can see a sharp decrease End of the 2nd "Ratkó-Generation").</a:t>
            </a:r>
            <a:endParaRPr lang="hu-H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sz="1200"/>
              <a:t>The impact of aging societies and increasing life expectancy can be seen in the intense increase in the number of women over the age of 60.</a:t>
            </a:r>
            <a:endParaRPr lang="hu-H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u-HU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u-HU" sz="1350" strike="sngStrik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405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213" y="857250"/>
            <a:ext cx="6858000" cy="5143500"/>
          </a:xfrm>
          <a:prstGeom prst="rect">
            <a:avLst/>
          </a:prstGeom>
        </p:spPr>
      </p:pic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2956036" y="1162432"/>
            <a:ext cx="4973527" cy="389846"/>
          </a:xfrm>
        </p:spPr>
        <p:txBody>
          <a:bodyPr anchor="t">
            <a:noAutofit/>
          </a:bodyPr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dirty="0"/>
              <a:t>Development of marriages in Hungary (1941-202</a:t>
            </a:r>
            <a:r>
              <a:rPr lang="hu-HU" dirty="0"/>
              <a:t>0</a:t>
            </a:r>
            <a:r>
              <a:rPr dirty="0"/>
              <a:t>)</a:t>
            </a:r>
          </a:p>
        </p:txBody>
      </p:sp>
      <p:sp>
        <p:nvSpPr>
          <p:cNvPr id="8" name="Cím 5"/>
          <p:cNvSpPr txBox="1">
            <a:spLocks/>
          </p:cNvSpPr>
          <p:nvPr/>
        </p:nvSpPr>
        <p:spPr>
          <a:xfrm>
            <a:off x="3314700" y="3958318"/>
            <a:ext cx="4171950" cy="1399496"/>
          </a:xfrm>
          <a:prstGeom prst="rect">
            <a:avLst/>
          </a:prstGeom>
        </p:spPr>
        <p:txBody>
          <a:bodyPr vert="horz" lIns="68580" tIns="34290" rIns="68580" bIns="3429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hu-HU" sz="1350" b="1">
              <a:solidFill>
                <a:srgbClr val="414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2473037" y="4799238"/>
            <a:ext cx="5518024" cy="10874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hu-HU" sz="1350"/>
          </a:p>
        </p:txBody>
      </p:sp>
      <p:sp>
        <p:nvSpPr>
          <p:cNvPr id="15" name="Szövegdoboz 14"/>
          <p:cNvSpPr txBox="1"/>
          <p:nvPr/>
        </p:nvSpPr>
        <p:spPr>
          <a:xfrm>
            <a:off x="2473037" y="4894128"/>
            <a:ext cx="58641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sz="1200" dirty="0"/>
              <a:t>In 2020, the number of marriages continued to rise, 3.1% more couples have decided to tie the knot compared to in 2019, despite restrictions caused by the </a:t>
            </a:r>
            <a:r>
              <a:rPr sz="1200" dirty="0" err="1"/>
              <a:t>coronaviru</a:t>
            </a:r>
            <a:r>
              <a:rPr lang="hu-HU" sz="1200" dirty="0"/>
              <a:t>s</a:t>
            </a:r>
            <a:endParaRPr sz="1200" dirty="0"/>
          </a:p>
          <a:p>
            <a:pPr marL="214313" indent="-214313" algn="just">
              <a:buFont typeface="Arial" panose="020B0604020202020204" pitchFamily="34" charset="0"/>
              <a:buChar char="•"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sz="1200" dirty="0"/>
              <a:t>Since 1986, the number of marriages has not been as high as in 2020</a:t>
            </a:r>
          </a:p>
          <a:p>
            <a:pPr marL="214313" indent="-214313" algn="just">
              <a:buFont typeface="Arial" panose="020B0604020202020204" pitchFamily="34" charset="0"/>
              <a:buChar char="•"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sz="1200" dirty="0"/>
              <a:t>Between 2010 and 2020, the number of marriages almost doubled, increasing by 89.5%</a:t>
            </a:r>
            <a:endParaRPr lang="hu-HU" sz="1200" dirty="0"/>
          </a:p>
          <a:p>
            <a:pPr marL="214313" indent="-214313" algn="just">
              <a:buFont typeface="Arial" panose="020B0604020202020204" pitchFamily="34" charset="0"/>
              <a:buChar char="•"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2021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marriages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reached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72 000</a:t>
            </a: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FABACA8C-10B6-464B-A3B6-65A864A91E0C}"/>
              </a:ext>
            </a:extLst>
          </p:cNvPr>
          <p:cNvGrpSpPr/>
          <p:nvPr/>
        </p:nvGrpSpPr>
        <p:grpSpPr>
          <a:xfrm>
            <a:off x="1155424" y="1778180"/>
            <a:ext cx="7988576" cy="2861495"/>
            <a:chOff x="2854942" y="1762125"/>
            <a:chExt cx="7813057" cy="3403097"/>
          </a:xfrm>
        </p:grpSpPr>
        <p:sp>
          <p:nvSpPr>
            <p:cNvPr id="9" name="Lekerekített téglalap 10">
              <a:extLst>
                <a:ext uri="{FF2B5EF4-FFF2-40B4-BE49-F238E27FC236}">
                  <a16:creationId xmlns:a16="http://schemas.microsoft.com/office/drawing/2014/main" id="{A61F6D71-3DE1-4500-A9D3-3A767556FD44}"/>
                </a:ext>
              </a:extLst>
            </p:cNvPr>
            <p:cNvSpPr/>
            <p:nvPr/>
          </p:nvSpPr>
          <p:spPr>
            <a:xfrm>
              <a:off x="3101390" y="4619994"/>
              <a:ext cx="7566608" cy="545228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u-HU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FC657950-42F2-46E7-B5E2-17EA23E7210E}"/>
                </a:ext>
              </a:extLst>
            </p:cNvPr>
            <p:cNvGraphicFramePr/>
            <p:nvPr/>
          </p:nvGraphicFramePr>
          <p:xfrm>
            <a:off x="2854942" y="1762125"/>
            <a:ext cx="7813057" cy="33242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1" name="Szövegdoboz 10"/>
          <p:cNvSpPr txBox="1"/>
          <p:nvPr/>
        </p:nvSpPr>
        <p:spPr>
          <a:xfrm>
            <a:off x="1479155" y="4721745"/>
            <a:ext cx="147688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sz="750" dirty="0"/>
              <a:t>Source: Central Statistical Office</a:t>
            </a:r>
            <a:endParaRPr lang="hu-HU" sz="750" dirty="0"/>
          </a:p>
          <a:p>
            <a:pPr>
              <a:defRPr sz="1000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hu-HU" sz="750" dirty="0"/>
              <a:t>2021 - </a:t>
            </a:r>
            <a:r>
              <a:rPr lang="hu-HU" sz="750" dirty="0" err="1"/>
              <a:t>preminilary</a:t>
            </a:r>
            <a:r>
              <a:rPr lang="hu-HU" sz="750" dirty="0"/>
              <a:t> </a:t>
            </a:r>
            <a:r>
              <a:rPr lang="hu-HU" sz="750" dirty="0" err="1"/>
              <a:t>data</a:t>
            </a:r>
            <a:endParaRPr lang="hu-HU" sz="750" dirty="0"/>
          </a:p>
        </p:txBody>
      </p:sp>
    </p:spTree>
    <p:extLst>
      <p:ext uri="{BB962C8B-B14F-4D97-AF65-F5344CB8AC3E}">
        <p14:creationId xmlns:p14="http://schemas.microsoft.com/office/powerpoint/2010/main" val="721133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-téma">
  <a:themeElements>
    <a:clrScheme name="Egyéni 4. séma">
      <a:dk1>
        <a:sysClr val="windowText" lastClr="000000"/>
      </a:dk1>
      <a:lt1>
        <a:sysClr val="window" lastClr="FFFFFF"/>
      </a:lt1>
      <a:dk2>
        <a:srgbClr val="293E47"/>
      </a:dk2>
      <a:lt2>
        <a:srgbClr val="CFE0E2"/>
      </a:lt2>
      <a:accent1>
        <a:srgbClr val="4BB6A9"/>
      </a:accent1>
      <a:accent2>
        <a:srgbClr val="293E47"/>
      </a:accent2>
      <a:accent3>
        <a:srgbClr val="E22335"/>
      </a:accent3>
      <a:accent4>
        <a:srgbClr val="646491"/>
      </a:accent4>
      <a:accent5>
        <a:srgbClr val="F2BE30"/>
      </a:accent5>
      <a:accent6>
        <a:srgbClr val="D8D8D8"/>
      </a:accent6>
      <a:hlink>
        <a:srgbClr val="79989B"/>
      </a:hlink>
      <a:folHlink>
        <a:srgbClr val="646491"/>
      </a:folHlink>
    </a:clrScheme>
    <a:fontScheme name="1. egyéni séma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lagos_Szazadveg_ppt_sablon" id="{5A737273-6A23-4967-B776-D363F833FBEB}" vid="{9BC95507-B5BC-4D8F-BF8F-60D37E0EE139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05063A0769B7449978D877CD48DD47" ma:contentTypeVersion="12" ma:contentTypeDescription="Crée un document." ma:contentTypeScope="" ma:versionID="7a3daec55c78389fa50883a00c71f1e5">
  <xsd:schema xmlns:xsd="http://www.w3.org/2001/XMLSchema" xmlns:xs="http://www.w3.org/2001/XMLSchema" xmlns:p="http://schemas.microsoft.com/office/2006/metadata/properties" xmlns:ns2="eed0410b-47e9-4515-9ec7-ca716b0df852" xmlns:ns3="50dac58c-8bb3-457b-b1ff-88b9f17ee5ee" targetNamespace="http://schemas.microsoft.com/office/2006/metadata/properties" ma:root="true" ma:fieldsID="3ed7fcd06b6614fbd14b10e083cdb9ea" ns2:_="" ns3:_="">
    <xsd:import namespace="eed0410b-47e9-4515-9ec7-ca716b0df852"/>
    <xsd:import namespace="50dac58c-8bb3-457b-b1ff-88b9f17ee5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d0410b-47e9-4515-9ec7-ca716b0df8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ac58c-8bb3-457b-b1ff-88b9f17ee5e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593F29-2D01-46D0-AF1C-07B84261B205}">
  <ds:schemaRefs>
    <ds:schemaRef ds:uri="50dac58c-8bb3-457b-b1ff-88b9f17ee5ee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eed0410b-47e9-4515-9ec7-ca716b0df85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B84DA98-878E-4037-B7D2-71B63B8491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53221D-943C-4EDF-9BAA-150EFE608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d0410b-47e9-4515-9ec7-ca716b0df852"/>
    <ds:schemaRef ds:uri="50dac58c-8bb3-457b-b1ff-88b9f17ee5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2224</TotalTime>
  <Words>648</Words>
  <Application>Microsoft Office PowerPoint</Application>
  <PresentationFormat>Prezentácia na obrazovke (4:3)</PresentationFormat>
  <Paragraphs>122</Paragraphs>
  <Slides>14</Slides>
  <Notes>10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Arial Nova Cond Light</vt:lpstr>
      <vt:lpstr>Calibri</vt:lpstr>
      <vt:lpstr>Calibri Light</vt:lpstr>
      <vt:lpstr>PT Sans</vt:lpstr>
      <vt:lpstr>Taviraj</vt:lpstr>
      <vt:lpstr>Times New Roman</vt:lpstr>
      <vt:lpstr>Office-téma</vt:lpstr>
      <vt:lpstr>5_Office-téma</vt:lpstr>
      <vt:lpstr>Addressing the demographic challenges by strengthening families   Balázs Molnár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Changes in the number of women aged 20-39 and over 60 in Hungary (January 1, 2000-2020)</vt:lpstr>
      <vt:lpstr>Development of marriages in Hungary (1941-2020)</vt:lpstr>
      <vt:lpstr>Changes in the number of divorces in Hungary (1941-2020)</vt:lpstr>
      <vt:lpstr>Changes in the number of abortions and live births in Hungary (1950-2020/2021)</vt:lpstr>
      <vt:lpstr>Humanitarian crisis- war in Ukraine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Bemutatkozás</dc:title>
  <dc:creator>Erdélyi Péter</dc:creator>
  <cp:lastModifiedBy>gabor</cp:lastModifiedBy>
  <cp:revision>151</cp:revision>
  <cp:lastPrinted>2019-09-09T08:06:32Z</cp:lastPrinted>
  <dcterms:created xsi:type="dcterms:W3CDTF">2018-02-27T11:25:51Z</dcterms:created>
  <dcterms:modified xsi:type="dcterms:W3CDTF">2022-03-17T12:05:49Z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0x0101003805063A0769B7449978D877CD48DD47</vt:lpwstr>
  </property>
</Properties>
</file>